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  <p:sldMasterId id="2147483663" r:id="rId2"/>
  </p:sldMasterIdLst>
  <p:notesMasterIdLst>
    <p:notesMasterId r:id="rId45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</p:sldIdLst>
  <p:sldSz cx="9144000" cy="5143500" type="screen16x9"/>
  <p:notesSz cx="6807200" cy="99393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581">
          <p15:clr>
            <a:srgbClr val="A4A3A4"/>
          </p15:clr>
        </p15:guide>
        <p15:guide id="2" orient="horz" pos="3004">
          <p15:clr>
            <a:srgbClr val="A4A3A4"/>
          </p15:clr>
        </p15:guide>
        <p15:guide id="3" orient="horz" pos="422">
          <p15:clr>
            <a:srgbClr val="A4A3A4"/>
          </p15:clr>
        </p15:guide>
        <p15:guide id="4" orient="horz" pos="824">
          <p15:clr>
            <a:srgbClr val="A4A3A4"/>
          </p15:clr>
        </p15:guide>
        <p15:guide id="5" orient="horz" pos="2916">
          <p15:clr>
            <a:srgbClr val="A4A3A4"/>
          </p15:clr>
        </p15:guide>
        <p15:guide id="6" orient="horz" pos="1643">
          <p15:clr>
            <a:srgbClr val="A4A3A4"/>
          </p15:clr>
        </p15:guide>
        <p15:guide id="7" pos="5470">
          <p15:clr>
            <a:srgbClr val="A4A3A4"/>
          </p15:clr>
        </p15:guide>
        <p15:guide id="8" pos="287">
          <p15:clr>
            <a:srgbClr val="A4A3A4"/>
          </p15:clr>
        </p15:guide>
        <p15:guide id="9" pos="2909">
          <p15:clr>
            <a:srgbClr val="A4A3A4"/>
          </p15:clr>
        </p15:guide>
        <p15:guide id="10" pos="2811">
          <p15:clr>
            <a:srgbClr val="A4A3A4"/>
          </p15:clr>
        </p15:guide>
        <p15:guide id="11" pos="285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31">
          <p15:clr>
            <a:srgbClr val="A4A3A4"/>
          </p15:clr>
        </p15:guide>
        <p15:guide id="4" pos="2144">
          <p15:clr>
            <a:srgbClr val="A4A3A4"/>
          </p15:clr>
        </p15:guide>
      </p15:notes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go="http://customooxmlschemas.google.com/" r:id="rId49" roundtripDataSignature="AMtx7mjwTi884WRFJDOOQP5Y0zvbOkXvZ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4"/>
  </p:normalViewPr>
  <p:slideViewPr>
    <p:cSldViewPr snapToGrid="0">
      <p:cViewPr varScale="1">
        <p:scale>
          <a:sx n="109" d="100"/>
          <a:sy n="109" d="100"/>
        </p:scale>
        <p:origin x="200" y="1032"/>
      </p:cViewPr>
      <p:guideLst>
        <p:guide orient="horz" pos="1581"/>
        <p:guide orient="horz" pos="3004"/>
        <p:guide orient="horz" pos="422"/>
        <p:guide orient="horz" pos="824"/>
        <p:guide orient="horz" pos="2916"/>
        <p:guide orient="horz" pos="1643"/>
        <p:guide pos="5470"/>
        <p:guide pos="287"/>
        <p:guide pos="2909"/>
        <p:guide pos="2811"/>
        <p:guide pos="285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50" Type="http://schemas.openxmlformats.org/officeDocument/2006/relationships/presProps" Target="pres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notesMaster" Target="notesMasters/notesMaster1.xml"/><Relationship Id="rId53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customschemas.google.com/relationships/presentationmetadata" Target="metadata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8" Type="http://schemas.openxmlformats.org/officeDocument/2006/relationships/slide" Target="slides/slide6.xml"/><Relationship Id="rId51" Type="http://schemas.openxmlformats.org/officeDocument/2006/relationships/viewProps" Target="viewProp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9787" cy="4969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55838" y="0"/>
            <a:ext cx="2949787" cy="4969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92075" y="746125"/>
            <a:ext cx="6623050" cy="3725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40646"/>
            <a:ext cx="2949787" cy="4969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SG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3050" cy="3725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6" name="Google Shape;136;p1:notes"/>
          <p:cNvSpPr txBox="1">
            <a:spLocks noGrp="1"/>
          </p:cNvSpPr>
          <p:nvPr>
            <p:ph type="body" idx="1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pl-PL" dirty="1" sz="1200" b="1" i="1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Przedstawienie uczestników i „przełamanie lodów” [30 min]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endParaRPr sz="1200"/>
          </a:p>
          <a:p>
            <a:pPr marL="13970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pl-PL" dirty="1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Dzień dobry!</a:t>
            </a:r>
            <a:r>
              <a:rPr lang="pl-PL" dirty="1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Nazywam się _________ i będę waszym moderatorem podczas tej sesji.</a:t>
            </a:r>
            <a:r>
              <a:rPr lang="pl-PL" dirty="1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marL="1397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3970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pl-PL" dirty="1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Powiedz uczestnikom, czego mogą oczekiwać od programu: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1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„Będziecie się tutaj uczyć samodzielnie, a także od siebie nawzajem”.</a:t>
            </a:r>
            <a:r>
              <a:rPr lang="pl-PL" dirty="1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1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„Moim zadaniem jest tylko zaprezentować wam różne pojęcia i koncepcje.</a:t>
            </a:r>
            <a:r>
              <a:rPr lang="pl-PL" dirty="1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Będziecie uczyć się nowych rzeczy SAMODZIELNIE lub od waszych przyjaciół, a po drodze dowiecie się czegoś nowego o sobie i o innych”.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1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„Zachęcam was, byście odpowiedzi na różne pytania szukali w Internecie lub pytali siebie nawzajem.</a:t>
            </a:r>
            <a:r>
              <a:rPr lang="pl-PL" dirty="1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 ten sposób uczycie się tego, jak się uczyć!”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1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Oczekuję od was 3 rzeczy:</a:t>
            </a:r>
            <a:r>
              <a:rPr lang="pl-PL" dirty="1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marL="457200" lvl="1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1" b="1" sz="110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Chęci do nauki</a:t>
            </a:r>
            <a:r>
              <a:rPr lang="pl-PL" dirty="1" sz="110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- Umysł nastawiony na rozwój,</a:t>
            </a:r>
            <a:r>
              <a:rPr lang="pl-PL" dirty="1" b="0" sz="110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marL="457200" lvl="1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1" b="1" sz="110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Chęci, by dać z siebie wszystko</a:t>
            </a:r>
            <a:r>
              <a:rPr lang="pl-PL" dirty="1" sz="110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- Zaangażowanie,</a:t>
            </a:r>
            <a:r>
              <a:rPr lang="pl-PL" dirty="1" b="0" sz="110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marL="457200" lvl="1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1" b="1" sz="110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Chęci do dzielenia się z innymi</a:t>
            </a:r>
            <a:r>
              <a:rPr lang="pl-PL" dirty="1" sz="110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- Otwartość.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1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DLACZEGO UCZESTNICY BIORĄ UDZIAŁ W PROGRAMIE?</a:t>
            </a:r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</a:pPr>
            <a:r>
              <a:rPr lang="pl-PL" dirty="1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Aby nauczyć się analizować problemy i projektować możliwe rozwiązania.</a:t>
            </a:r>
          </a:p>
          <a:p>
            <a:pPr marL="457200" lvl="1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1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Aby nauczyć się stosować technologię AI z korzyścią dla siebie i społeczeństwa.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endParaRPr sz="1200"/>
          </a:p>
        </p:txBody>
      </p:sp>
      <p:sp>
        <p:nvSpPr>
          <p:cNvPr id="137" name="Google Shape;137;p1:notes"/>
          <p:cNvSpPr txBox="1">
            <a:spLocks noGrp="1"/>
          </p:cNvSpPr>
          <p:nvPr>
            <p:ph type="sldNum" idx="12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SG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3050" cy="3725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0" name="Google Shape;210;p10:notes"/>
          <p:cNvSpPr txBox="1">
            <a:spLocks noGrp="1"/>
          </p:cNvSpPr>
          <p:nvPr>
            <p:ph type="body" idx="1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Oto instrukcje:</a:t>
            </a: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[Zob. slajdy]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1" name="Google Shape;211;p10:notes"/>
          <p:cNvSpPr txBox="1">
            <a:spLocks noGrp="1"/>
          </p:cNvSpPr>
          <p:nvPr>
            <p:ph type="sldNum" idx="12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SG"/>
              <a:t>10</a:t>
            </a:fld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3050" cy="3725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9" name="Google Shape;219;p11:notes"/>
          <p:cNvSpPr txBox="1">
            <a:spLocks noGrp="1"/>
          </p:cNvSpPr>
          <p:nvPr>
            <p:ph type="body" idx="1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Oto instrukcje:</a:t>
            </a: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[Zob. slajdy]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0" name="Google Shape;220;p11:notes"/>
          <p:cNvSpPr txBox="1">
            <a:spLocks noGrp="1"/>
          </p:cNvSpPr>
          <p:nvPr>
            <p:ph type="sldNum" idx="12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SG"/>
              <a:t>11</a:t>
            </a:fld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3050" cy="3725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8" name="Google Shape;228;p12:notes"/>
          <p:cNvSpPr txBox="1">
            <a:spLocks noGrp="1"/>
          </p:cNvSpPr>
          <p:nvPr>
            <p:ph type="body" idx="1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39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dirty="1" sz="1000"/>
              <a:t>Gratulacje dla wszystkich zespołów!</a:t>
            </a:r>
            <a:r>
              <a:rPr lang="pl-PL" dirty="1" sz="1000"/>
              <a:t> </a:t>
            </a:r>
          </a:p>
        </p:txBody>
      </p:sp>
      <p:sp>
        <p:nvSpPr>
          <p:cNvPr id="229" name="Google Shape;229;p12:notes"/>
          <p:cNvSpPr txBox="1">
            <a:spLocks noGrp="1"/>
          </p:cNvSpPr>
          <p:nvPr>
            <p:ph type="sldNum" idx="12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SG"/>
              <a:t>12</a:t>
            </a:fld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3050" cy="3725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36" name="Google Shape;236;p13:notes"/>
          <p:cNvSpPr txBox="1">
            <a:spLocks noGrp="1"/>
          </p:cNvSpPr>
          <p:nvPr>
            <p:ph type="body" idx="1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pl-PL" dirty="1" sz="1100" b="1" i="1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Podstawy przetwarzania i wizualizacji danych [60 min]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endParaRPr sz="12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200" b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Przejdziemy teraz do drugiego notatnika.</a:t>
            </a:r>
            <a:r>
              <a:rPr lang="pl-PL" dirty="1" sz="1200" b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l-PL" dirty="1" sz="1200" b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Drugi notatnik obejmuje podstawy statystyki, wykresy pudełkowe, histogramy i wykresy punktowe.</a:t>
            </a:r>
            <a:r>
              <a:rPr lang="pl-PL" dirty="1" sz="1200" b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l-PL" dirty="1" sz="1200" b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Jak pamiętacie z poprzednich warsztatów dotyczących pozyskiwania danych, wykresy pudełkowe służą do wizualizacji wartości procentowych i rozstępu ćwiartkowego, histogramy pokazują rozkład w oparciu o rozmiary koszy, a wykresy punktowe identyfikują punkty danych oddalone od siebie.</a:t>
            </a:r>
            <a:r>
              <a:rPr lang="pl-PL" dirty="1" sz="1200" b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l-PL" dirty="1" sz="1200" b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Możecie teraz zacząć pracę w drugim notatniku, zatytułowanym Podstawy przetwarzania i wizualizacji danych.</a:t>
            </a:r>
            <a:r>
              <a:rPr lang="pl-PL" dirty="1" sz="1200" b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200" b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Przejdź się po sali, aby sprawdzić, czy uczestnicy mają trudności z zadaniami.</a:t>
            </a:r>
            <a:r>
              <a:rPr lang="pl-PL" dirty="1" sz="1200" b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l-PL" dirty="1" sz="1200" b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Możesz objaśnić zadania, które sprawiają problemy większości uczestników.</a:t>
            </a:r>
            <a:r>
              <a:rPr lang="pl-PL" dirty="1" sz="1200" b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l-PL" dirty="1" sz="1200" b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Możesz również przejść do kolejnego slajdu, jeśli większość uczestników przeszła do części bonusowej lub ma trudności z tą częścią.]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7" name="Google Shape;237;p13:notes"/>
          <p:cNvSpPr txBox="1">
            <a:spLocks noGrp="1"/>
          </p:cNvSpPr>
          <p:nvPr>
            <p:ph type="sldNum" idx="12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SG"/>
              <a:t>13</a:t>
            </a:fld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3050" cy="3725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44" name="Google Shape;244;p14:notes"/>
          <p:cNvSpPr txBox="1">
            <a:spLocks noGrp="1"/>
          </p:cNvSpPr>
          <p:nvPr>
            <p:ph type="body" idx="1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39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dirty="1" sz="1000"/>
              <a:t>Kończymy pracę w notatnikach.</a:t>
            </a:r>
            <a:r>
              <a:rPr lang="pl-PL" dirty="1" sz="1000"/>
              <a:t> </a:t>
            </a:r>
          </a:p>
          <a:p>
            <a:pPr marL="139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dirty="1" sz="1000"/>
              <a:t>Zróbmy sobie podsumowanie!</a:t>
            </a:r>
          </a:p>
          <a:p>
            <a:pPr marL="139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lang="pl-PL" dirty="1" sz="1000"/>
              <a:t>Czego się nauczyliście?</a:t>
            </a:r>
            <a:r>
              <a:rPr lang="pl-PL" dirty="1" sz="1000"/>
              <a:t> </a:t>
            </a:r>
            <a:r>
              <a:rPr lang="pl-PL" dirty="1" sz="1000"/>
              <a:t>Zróbmy listę!</a:t>
            </a:r>
          </a:p>
          <a:p>
            <a:pPr marL="139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lang="pl-PL" dirty="1" sz="1000"/>
              <a:t>[Zapisz listę na tablicy]</a:t>
            </a:r>
          </a:p>
        </p:txBody>
      </p:sp>
      <p:sp>
        <p:nvSpPr>
          <p:cNvPr id="245" name="Google Shape;245;p14:notes"/>
          <p:cNvSpPr txBox="1">
            <a:spLocks noGrp="1"/>
          </p:cNvSpPr>
          <p:nvPr>
            <p:ph type="sldNum" idx="12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SG"/>
              <a:t>14</a:t>
            </a:fld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3050" cy="3725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52" name="Google Shape;252;p15:notes"/>
          <p:cNvSpPr txBox="1">
            <a:spLocks noGrp="1"/>
          </p:cNvSpPr>
          <p:nvPr>
            <p:ph type="body" idx="1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Nauczyliśmy się:</a:t>
            </a: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[Zob. slajdy]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[Dopasuj do tego, co powiedzieli uczestnicy]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[Przejdź przez zadania/wyzwania z uczestnikami]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pl-PL" dirty="1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Sprawdźmy, jak sobie poradziliście z zadaniami i wyzwaniami!</a:t>
            </a:r>
          </a:p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pl-PL" dirty="1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[Przejdź przez zadania/wyzwania i zapytaj uczestników o różne podejścia]</a:t>
            </a:r>
          </a:p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pl-PL" dirty="1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</a:p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pl-PL" dirty="1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Uwagi do zadań/wyzwań:</a:t>
            </a:r>
          </a:p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pl-PL" dirty="1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1.</a:t>
            </a:r>
            <a:r>
              <a:rPr lang="pl-PL" dirty="1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lang="pl-PL" dirty="1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 przypadku większości zadań istnieje więcej niż 1 możliwe podejście.</a:t>
            </a:r>
          </a:p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pl-PL" dirty="1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2.</a:t>
            </a:r>
            <a:r>
              <a:rPr lang="pl-PL" dirty="1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lang="pl-PL" dirty="1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Jeśli niektórzy uczestnicy wykonają zadanie bardzo szybko, daj im trudniejsze wyzwanie.</a:t>
            </a:r>
          </a:p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pl-PL" dirty="1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3.</a:t>
            </a:r>
            <a:r>
              <a:rPr lang="pl-PL" dirty="1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lang="pl-PL" dirty="1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Jeśli niektórzy uczestnicy nie potrafią wykonać wszystkich zadań, powiedz im, żeby się nie przejmowali i żeby próbowali dalej.</a:t>
            </a:r>
            <a:r>
              <a:rPr lang="pl-PL" dirty="1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 trakcie fazy projektu będzie czas na dzielenie się doświadczeniami i dalszy rozwój.</a:t>
            </a:r>
          </a:p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pl-PL" dirty="1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4.</a:t>
            </a:r>
            <a:r>
              <a:rPr lang="pl-PL" dirty="1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lang="pl-PL" dirty="1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Nie dziw się, jeśli uczestnicy zaproponują metody/techniki, o których nic nie wiesz, a które oni znaleźli w Internecie.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3" name="Google Shape;253;p15:notes"/>
          <p:cNvSpPr txBox="1">
            <a:spLocks noGrp="1"/>
          </p:cNvSpPr>
          <p:nvPr>
            <p:ph type="sldNum" idx="12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SG"/>
              <a:t>15</a:t>
            </a:fld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3050" cy="3725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61" name="Google Shape;261;p16:notes"/>
          <p:cNvSpPr txBox="1">
            <a:spLocks noGrp="1"/>
          </p:cNvSpPr>
          <p:nvPr>
            <p:ph type="body" idx="1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pl-PL" dirty="1" sz="1050" b="1" i="1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Postępowanie z danymi błędnymi i brakującymi [60 min]</a:t>
            </a:r>
            <a:r>
              <a:rPr lang="pl-PL" dirty="1" sz="1050" b="1" i="1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endParaRPr sz="11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100" b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Teraz możemy przejść do trzeciego notatnika.</a:t>
            </a:r>
            <a:r>
              <a:rPr lang="pl-PL" dirty="1" sz="1100" b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l-PL" dirty="1" sz="1100" b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Ten notatnik pomoże wam zrozumieć różnicę między danymi błędnymi a odstającymi.</a:t>
            </a:r>
            <a:r>
              <a:rPr lang="pl-PL" dirty="1" sz="1100" b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l-PL" dirty="1" sz="1100" b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Obejmuje on również sposób postępowania z danymi brakującymi i błędnymi.</a:t>
            </a:r>
            <a:r>
              <a:rPr lang="pl-PL" dirty="1" sz="1100" b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l-PL" dirty="1" sz="1100" b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Zanim zaczniemy pracować w trzecim notatniku, przypomnijmy sobie podstawowe pojęcia.</a:t>
            </a:r>
            <a:r>
              <a:rPr lang="pl-PL" dirty="1" sz="1100" b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l-PL" dirty="1" sz="1100" b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Dane błędne to dane niepoprawne, które nie powinny się znaleźć w zbiorze danych.</a:t>
            </a:r>
            <a:r>
              <a:rPr lang="pl-PL" dirty="1" sz="1100" b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l-PL" dirty="1" sz="1100" b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 kolei dane odstające to punkty danych położone daleko od innych punktów.</a:t>
            </a:r>
            <a:r>
              <a:rPr lang="pl-PL" dirty="1" sz="1100" b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l-PL" dirty="1" sz="1100" b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Mogą to być wartości bardzo małe lub bardzo duże.</a:t>
            </a:r>
            <a:r>
              <a:rPr lang="pl-PL" dirty="1" sz="1100" b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l-PL" dirty="1" sz="1100" b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Dane odstające wcale nie muszą być błędne.</a:t>
            </a:r>
            <a:r>
              <a:rPr lang="pl-PL" dirty="1" sz="1100" b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l-PL" dirty="1" sz="1100" b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 koniec możemy również usunąć błędy i dane brakujące ze zbioru danych, zanim go użyjemy.</a:t>
            </a:r>
            <a:r>
              <a:rPr lang="pl-PL" dirty="1" sz="1100" b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l-PL" dirty="1" sz="1100" b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Ten notatnik pokaże wam, jak to zrobić.</a:t>
            </a:r>
            <a:r>
              <a:rPr lang="pl-PL" dirty="1" sz="1100" b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l-PL" dirty="1" sz="1100" b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Możecie teraz uruchomić notatnik zatytułowany Postępowanie z danymi błędnymi i brakującymi.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100" b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Przejdź się po sali, aby sprawdzić, czy uczestnicy mają trudności z zadaniami.</a:t>
            </a:r>
            <a:r>
              <a:rPr lang="pl-PL" dirty="1" sz="1100" b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l-PL" dirty="1" sz="1100" b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Możesz objaśnić zadania, które sprawiają problemy większości uczestników.</a:t>
            </a:r>
            <a:r>
              <a:rPr lang="pl-PL" dirty="1" sz="1100" b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l-PL" dirty="1" sz="1100" b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Możesz również przejść do kolejnego slajdu, jeśli uczestnicy uzupełnili część 1.]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2" name="Google Shape;262;p16:notes"/>
          <p:cNvSpPr txBox="1">
            <a:spLocks noGrp="1"/>
          </p:cNvSpPr>
          <p:nvPr>
            <p:ph type="sldNum" idx="12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SG"/>
              <a:t>16</a:t>
            </a:fld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3050" cy="3725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69" name="Google Shape;269;p17:notes"/>
          <p:cNvSpPr txBox="1">
            <a:spLocks noGrp="1"/>
          </p:cNvSpPr>
          <p:nvPr>
            <p:ph type="body" idx="1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39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dirty="1" sz="1000"/>
              <a:t>Kończymy pracę w notatnikach.</a:t>
            </a:r>
            <a:r>
              <a:rPr lang="pl-PL" dirty="1" sz="1000"/>
              <a:t> </a:t>
            </a:r>
          </a:p>
          <a:p>
            <a:pPr marL="139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dirty="1" sz="1000"/>
              <a:t>Zróbmy sobie podsumowanie!</a:t>
            </a:r>
          </a:p>
          <a:p>
            <a:pPr marL="139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lang="pl-PL" dirty="1" sz="1000"/>
              <a:t>Czego się nauczyliście?</a:t>
            </a:r>
            <a:r>
              <a:rPr lang="pl-PL" dirty="1" sz="1000"/>
              <a:t> </a:t>
            </a:r>
            <a:r>
              <a:rPr lang="pl-PL" dirty="1" sz="1000"/>
              <a:t>Zróbmy listę!</a:t>
            </a:r>
          </a:p>
          <a:p>
            <a:pPr marL="139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lang="pl-PL" dirty="1" sz="1000"/>
              <a:t>[Zapisz listę na tablicy]</a:t>
            </a:r>
          </a:p>
        </p:txBody>
      </p:sp>
      <p:sp>
        <p:nvSpPr>
          <p:cNvPr id="270" name="Google Shape;270;p17:notes"/>
          <p:cNvSpPr txBox="1">
            <a:spLocks noGrp="1"/>
          </p:cNvSpPr>
          <p:nvPr>
            <p:ph type="sldNum" idx="12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SG"/>
              <a:t>17</a:t>
            </a:fld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3050" cy="3725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7" name="Google Shape;277;p18:notes"/>
          <p:cNvSpPr txBox="1">
            <a:spLocks noGrp="1"/>
          </p:cNvSpPr>
          <p:nvPr>
            <p:ph type="body" idx="1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Nauczyliśmy się:</a:t>
            </a: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[Zob. slajdy]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[Dopasuj do tego, co powiedzieli uczestnicy]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[Przejdź przez zadania/wyzwania z uczestnikami]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pl-PL" dirty="1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Sprawdźmy, jak sobie poradziliście z zadaniami i wyzwaniami!</a:t>
            </a:r>
          </a:p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pl-PL" dirty="1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[Przejdź przez zadania/wyzwania i zapytaj uczestników o różne podejścia]</a:t>
            </a:r>
          </a:p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pl-PL" dirty="1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</a:p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pl-PL" dirty="1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Uwagi do zadań/wyzwań:</a:t>
            </a:r>
          </a:p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pl-PL" dirty="1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1.</a:t>
            </a:r>
            <a:r>
              <a:rPr lang="pl-PL" dirty="1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lang="pl-PL" dirty="1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 przypadku większości zadań istnieje więcej niż 1 możliwe podejście.</a:t>
            </a:r>
          </a:p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pl-PL" dirty="1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2.</a:t>
            </a:r>
            <a:r>
              <a:rPr lang="pl-PL" dirty="1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lang="pl-PL" dirty="1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Jeśli niektórzy uczestnicy wykonają zadanie bardzo szybko, daj im trudniejsze wyzwanie.</a:t>
            </a:r>
          </a:p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pl-PL" dirty="1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3.</a:t>
            </a:r>
            <a:r>
              <a:rPr lang="pl-PL" dirty="1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lang="pl-PL" dirty="1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Jeśli niektórzy uczestnicy nie potrafią wykonać wszystkich zadań, powiedz im, żeby się nie przejmowali i żeby próbowali dalej.</a:t>
            </a:r>
            <a:r>
              <a:rPr lang="pl-PL" dirty="1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 trakcie fazy projektu będzie czas na dzielenie się doświadczeniami i dalszy rozwój.</a:t>
            </a:r>
          </a:p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pl-PL" dirty="1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4.</a:t>
            </a:r>
            <a:r>
              <a:rPr lang="pl-PL" dirty="1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lang="pl-PL" dirty="1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Nie dziw się, jeśli uczestnicy zaproponują metody/techniki, o których nic nie wiesz, a które oni znaleźli w Internecie.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8" name="Google Shape;278;p18:notes"/>
          <p:cNvSpPr txBox="1">
            <a:spLocks noGrp="1"/>
          </p:cNvSpPr>
          <p:nvPr>
            <p:ph type="sldNum" idx="12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SG"/>
              <a:t>18</a:t>
            </a:fld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86" name="Google Shape;286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dirty="1" sz="1200" b="1" i="1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Projekt [100 min]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dirty="1" sz="1200" b="1" i="1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Projekt (część 1 z 2) [40 min]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 b="0" i="0">
              <a:solidFill>
                <a:srgbClr val="40404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dirty="1" sz="1200" b="0" i="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Brawo dla wszystkich!</a:t>
            </a:r>
            <a:r>
              <a:rPr lang="pl-PL" dirty="1" sz="1200" b="0" i="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l-PL" dirty="1" sz="1200" b="0" i="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Dowiedzieliśmy się dzisiaj wielu fascynujących rzeczy.</a:t>
            </a:r>
            <a:r>
              <a:rPr lang="pl-PL" dirty="1" sz="1200" b="0" i="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l-PL" dirty="1" sz="1200" b="0" i="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Sprawdźmy teraz nowe umiejętności.</a:t>
            </a:r>
            <a:r>
              <a:rPr lang="pl-PL" dirty="1" sz="1200" b="0" i="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dirty="1" sz="1200" b="0" i="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Podzielcie się na 4-osobowe zespoły.</a:t>
            </a:r>
            <a:r>
              <a:rPr lang="pl-PL" dirty="1" sz="1200" b="0" i="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l-PL" dirty="1" sz="1200" b="0" i="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Każdy zespół powinien mieć przynajmniej jeden laptop.</a:t>
            </a:r>
            <a:r>
              <a:rPr lang="pl-PL" dirty="1" sz="1200" b="0" i="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dirty="1" sz="1200" b="0" i="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Gdy wszyscy będą gotowi, powiem wam, na czym będzie polegał projekt.</a:t>
            </a:r>
            <a:r>
              <a:rPr lang="pl-PL" dirty="1" sz="1200" b="0" i="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  <p:sp>
        <p:nvSpPr>
          <p:cNvPr id="287" name="Google Shape;287;p1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SG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19</a:t>
            </a:fld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3050" cy="3725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3" name="Google Shape;143;p2:notes"/>
          <p:cNvSpPr txBox="1">
            <a:spLocks noGrp="1"/>
          </p:cNvSpPr>
          <p:nvPr>
            <p:ph type="body" idx="1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Potrzebna jest kartka</a:t>
            </a:r>
          </a:p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</a:pPr>
            <a:r>
              <a:rPr lang="pl-PL" dirty="1" b="0" i="0" sz="110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Uczestnicy piszą na niej swoje imię i 3 rzeczy, które lubią.</a:t>
            </a:r>
            <a:r>
              <a:rPr lang="pl-PL" dirty="1" b="0" i="0" sz="110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b="1" i="1" sz="110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[5 minut]</a:t>
            </a:r>
          </a:p>
          <a:p>
            <a:pPr marL="91440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</a:pPr>
            <a:r>
              <a:rPr lang="pl-PL" dirty="1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Następnie robią obchód po sali i poznają nowe osoby.</a:t>
            </a:r>
            <a:r>
              <a:rPr lang="pl-PL" dirty="1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Poznane osoby dopisują na kartce swoje imię i oddają głos na jedną z 3 rzeczy, którą oni najbardziej lubią.</a:t>
            </a:r>
            <a:r>
              <a:rPr lang="pl-PL" dirty="1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Uczestnicy mogą sobie pomagać w wypełnianiu kartek.</a:t>
            </a:r>
          </a:p>
          <a:p>
            <a:pPr marL="91440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</a:pPr>
            <a:r>
              <a:rPr lang="pl-PL" dirty="1" b="0" sz="110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Może to potrwać od 5 do 10 minut.</a:t>
            </a:r>
            <a:r>
              <a:rPr lang="pl-PL" dirty="1" b="0" sz="110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b="0" sz="110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Każdy z uczestników zapozna się w tym czasie z 5–10 nowymi osobami.</a:t>
            </a:r>
            <a:r>
              <a:rPr lang="pl-PL" dirty="1" b="0" sz="110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b="1" sz="110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[10 minut]</a:t>
            </a:r>
          </a:p>
          <a:p>
            <a:pPr marL="91440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</a:pPr>
            <a:r>
              <a:rPr lang="pl-PL" dirty="1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 jest czas, kiedy uczestnicy mogą lepiej się poznać i odkryć, z kim mają wspólne zainteresowania.</a:t>
            </a:r>
            <a:r>
              <a:rPr lang="pl-PL" dirty="1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marL="91440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</a:pPr>
            <a:r>
              <a:rPr lang="pl-PL" dirty="1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Pod koniec zapytaj dowolnego uczestnika o 3 rzeczy, które lubi najbardziej, i o to, która z nich dostała najwięcej głosów. Następnie poproś, by uczestnik wskazał kogoś, kto zapisał się na jego/jej kartce.</a:t>
            </a:r>
            <a:r>
              <a:rPr lang="pl-PL" dirty="1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Możesz przejść wtedy do wskazanego uczestnika i zadać te same pytania.</a:t>
            </a:r>
            <a:r>
              <a:rPr lang="pl-PL" dirty="1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Możesz dodać warunek, by następna wskazywana osoba siedziała przynajmniej 3 stoliki dalej, aby zaangażować uczestników z różnych części sali.</a:t>
            </a:r>
          </a:p>
          <a:p>
            <a:pPr marL="91440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</a:pPr>
            <a:r>
              <a:rPr lang="pl-PL" dirty="1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Możesz też zapytać, kto ma najwięcej znajomych na liście.</a:t>
            </a:r>
            <a:r>
              <a:rPr lang="pl-PL" dirty="1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Na przykład: kto ma więcej niż 10 znajomych na swojej liście?</a:t>
            </a:r>
            <a:r>
              <a:rPr lang="pl-PL" dirty="1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Kto ma więcej niż 15?</a:t>
            </a:r>
            <a:r>
              <a:rPr lang="pl-PL" dirty="1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... Aż nikt już nie podniesie ręki.</a:t>
            </a:r>
          </a:p>
        </p:txBody>
      </p:sp>
      <p:sp>
        <p:nvSpPr>
          <p:cNvPr id="144" name="Google Shape;144;p2:notes"/>
          <p:cNvSpPr txBox="1">
            <a:spLocks noGrp="1"/>
          </p:cNvSpPr>
          <p:nvPr>
            <p:ph type="sldNum" idx="12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SG">
                <a:solidFill>
                  <a:srgbClr val="000000"/>
                </a:solidFill>
              </a:rPr>
              <a:t>2</a:t>
            </a:fld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4" name="Google Shape;294;p2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Oto projekt!</a:t>
            </a:r>
          </a:p>
          <a:p>
            <a:pPr marL="45720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[Zob. slajdy]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5" name="Google Shape;295;p2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SG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</a:t>
            </a:fld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02" name="Google Shape;302;p2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Projekt podzielony jest na różne poziomy.</a:t>
            </a: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45720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[Zob. slajdy]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Waszym zadaniem jest dotarcie do najwyższego poziomu!</a:t>
            </a:r>
          </a:p>
        </p:txBody>
      </p:sp>
      <p:sp>
        <p:nvSpPr>
          <p:cNvPr id="303" name="Google Shape;303;p2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SG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21</a:t>
            </a:fld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11" name="Google Shape;311;p2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Zastanówcie się nad tymi pytaniami w trakcie planowania.</a:t>
            </a: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45720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[Zob. slajdy]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Zróbcie plan, zanim zabierzecie się za projekt!</a:t>
            </a: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Niech każdy zespół przygotuje strategię.</a:t>
            </a: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Podzielcie się zadaniami i nie próbujcie od razu zaczynać projektu.</a:t>
            </a: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  <p:sp>
        <p:nvSpPr>
          <p:cNvPr id="312" name="Google Shape;312;p2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SG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22</a:t>
            </a:fld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19" name="Google Shape;319;p2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dirty="1" sz="1200" b="1" i="1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Kontrola w połowie drogi [20 min]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Minęła połowa czasu!</a:t>
            </a: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Podzielcie się tym, co udało wam się do tej pory zrobić!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0" name="Google Shape;320;p2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SG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23</a:t>
            </a:fld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27" name="Google Shape;327;p2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[Poproś uczestników, by podzielili się swoimi postępami ustnie lub pisemnie (np. używając fiszek)]</a:t>
            </a:r>
          </a:p>
          <a:p>
            <a:pPr marL="45720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[Zob. pytania na slajdach]</a:t>
            </a:r>
          </a:p>
          <a:p>
            <a:pPr marL="45720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[Udziel szybkich wskazówek i zachęć zespoły do dalszej pracy nad zadaniem!]</a:t>
            </a:r>
          </a:p>
          <a:p>
            <a:pPr marL="45720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dirty="1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[Jeśli wszystkie zespoły posuwają się do przodu zbyt wolno, można przydzielić poszczególnym zespołom różne poziomy.</a:t>
            </a:r>
            <a:r>
              <a:rPr lang="pl-PL" dirty="1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Nawet jeśli nie zdążą zapisać wszystkiego w kodzie, powinni potrafić opisać planowane rozwiązanie i planowany podział pracy.]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8" name="Google Shape;328;p2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SG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24</a:t>
            </a:fld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35" name="Google Shape;335;p2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200" b="1" i="1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Projekt (część 2 z 2) [40 min]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Kontynuujcie pracę nad projektem!</a:t>
            </a:r>
          </a:p>
        </p:txBody>
      </p:sp>
      <p:sp>
        <p:nvSpPr>
          <p:cNvPr id="336" name="Google Shape;336;p2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SG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25</a:t>
            </a:fld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43" name="Google Shape;343;p2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Przypominam: to jest zadanie obowiązkowe.</a:t>
            </a:r>
          </a:p>
          <a:p>
            <a:pPr marL="45720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[Zob. slajdy]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4" name="Google Shape;344;p2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SG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26</a:t>
            </a:fld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51" name="Google Shape;351;p2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to są poszczególne poziomy.</a:t>
            </a:r>
          </a:p>
          <a:p>
            <a:pPr marL="45720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[Zob. slajdy]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2" name="Google Shape;352;p2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SG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27</a:t>
            </a:fld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p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60" name="Google Shape;360;p2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dirty="1" sz="1200" b="1" i="1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Prezentacja projektu [40 min]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„Czas minął!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Teraz zaprezentujecie swoje projekty!</a:t>
            </a:r>
          </a:p>
        </p:txBody>
      </p:sp>
      <p:sp>
        <p:nvSpPr>
          <p:cNvPr id="361" name="Google Shape;361;p2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SG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28</a:t>
            </a:fld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68" name="Google Shape;368;p2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Oto, w jaki sposób się zorganizujemy.</a:t>
            </a:r>
          </a:p>
        </p:txBody>
      </p:sp>
      <p:sp>
        <p:nvSpPr>
          <p:cNvPr id="369" name="Google Shape;369;p2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SG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29</a:t>
            </a:fld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1" name="Google Shape;151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3970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pl-PL" dirty="1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Potencjalne pytania dodatkowe:</a:t>
            </a:r>
            <a:r>
              <a:rPr lang="pl-PL" dirty="1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1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„Kto mi przypomni, czego się nauczyliśmy na poprzednich warsztatach?”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1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„Kto mi poda przykład z prawdziwego życia, dotyczący domeny AI, o której się uczymy?”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1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„Jak myślicie, czym się będziemy dziś zajmować?”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Pozwól 3–5 uczestnikom na udzielenie odpowiedzi, nie przerywaj dyskusji, jeśli okaże się owocna.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Chodzi o przypomnienie zdobytej wiedzy i jej zastosowania, a także o szybką rozgrzewkę i integrację uczestników na nowo po przerwie.</a:t>
            </a:r>
          </a:p>
        </p:txBody>
      </p:sp>
      <p:sp>
        <p:nvSpPr>
          <p:cNvPr id="152" name="Google Shape;152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SG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Google Shape;427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28" name="Google Shape;428;p3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dirty="1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Oto, w jaki sposób zaprezentujecie projekty: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dirty="1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[Zob. slajdy]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dirty="1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[Zwróć uwagę na cenne i ważne punkty, którymi warto podzielić się z wszystkimi.]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dirty="1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[Zwróć uwagę na proste sztuczki, które ułatwiają rozwiązanie pozornie skomplikowanych problemów.]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dirty="1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[Możesz też poprosić zespoły, by pokazały swoje dane przed przetworzeniem i po przetworzeniu, i zapytać inne zespoły, by zgadły, co zrobiono ze zbiorami danych]</a:t>
            </a:r>
            <a:r>
              <a:rPr lang="pl-PL" dirty="1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endParaRPr/>
          </a:p>
        </p:txBody>
      </p:sp>
      <p:sp>
        <p:nvSpPr>
          <p:cNvPr id="429" name="Google Shape;429;p3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SG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30</a:t>
            </a:fld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Google Shape;435;p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36" name="Google Shape;436;p3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3970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pl-PL" dirty="1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Gratuluję wszystkim zespołom!</a:t>
            </a:r>
          </a:p>
        </p:txBody>
      </p:sp>
      <p:sp>
        <p:nvSpPr>
          <p:cNvPr id="437" name="Google Shape;437;p3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SG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31</a:t>
            </a:fld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Google Shape;444;p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45" name="Google Shape;445;p3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Omówmy teraz poszczególne projekty.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[Zob. slajdy]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6" name="Google Shape;446;p3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SG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32</a:t>
            </a:fld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" name="Google Shape;453;p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54" name="Google Shape;454;p3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39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pl-PL" dirty="1" sz="1100" b="1" i="1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Podsumowanie [30 min]</a:t>
            </a:r>
          </a:p>
          <a:p>
            <a:pPr marL="1397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3970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pl-PL" dirty="1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Zróbmy sobie małe podsumowanie.</a:t>
            </a:r>
            <a:r>
              <a:rPr lang="pl-PL" dirty="1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Powiedzcie, czego się nauczyliście!</a:t>
            </a:r>
            <a:r>
              <a:rPr lang="pl-PL" dirty="1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5" name="Google Shape;455;p3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SG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33</a:t>
            </a:fld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Google Shape;461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62" name="Google Shape;462;p3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3" name="Google Shape;463;p3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SG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34</a:t>
            </a:fld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" name="Google Shape;470;p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71" name="Google Shape;471;p3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endParaRPr/>
          </a:p>
        </p:txBody>
      </p:sp>
      <p:sp>
        <p:nvSpPr>
          <p:cNvPr id="472" name="Google Shape;472;p3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SG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35</a:t>
            </a:fld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Google Shape;479;p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80" name="Google Shape;480;p3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200" b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Jak chcecie wykorzystać umiejętności, które dziś zdobyliście?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200" b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[Zastanów się, czy istnieją zastosowanie mogące pomóc w rozwiązaniu problemów globalnych lub w bezpośrednim otoczeniu uczestników.]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200" b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[Zachęć uczestników, by uwzględnili aspekty społeczne/cele zrównoważonego rozwoju.]</a:t>
            </a:r>
          </a:p>
        </p:txBody>
      </p:sp>
      <p:sp>
        <p:nvSpPr>
          <p:cNvPr id="481" name="Google Shape;481;p3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SG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36</a:t>
            </a:fld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" name="Google Shape;488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3050" cy="3725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89" name="Google Shape;489;p37:notes"/>
          <p:cNvSpPr txBox="1">
            <a:spLocks noGrp="1"/>
          </p:cNvSpPr>
          <p:nvPr>
            <p:ph type="body" idx="1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Sprawdźmy, czy udało nam się osiągnąć wszystkie rezultaty edukacyjne!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0" name="Google Shape;490;p37:notes"/>
          <p:cNvSpPr txBox="1">
            <a:spLocks noGrp="1"/>
          </p:cNvSpPr>
          <p:nvPr>
            <p:ph type="sldNum" idx="12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SG"/>
              <a:t>37</a:t>
            </a:fld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" name="Google Shape;497;p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98" name="Google Shape;498;p3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200" b="1" i="1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Quiz [30 min]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Czas na quiz!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Łącze do quizu: https://create.kahoot.it/share/quiz-module-16-experience-data-data-import-and-processing/155856c1-df3c-41be-9729-9f9fd4351caa</a:t>
            </a: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Jeśli natraficie na trudność, sprawdźcie, czy znajdziecie odpowiedź w Internecie.</a:t>
            </a: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 dzisiejszych czasach powszechny dostęp do Internetu sprawia, że umiejętność wyszukiwania potrzebnych informacji jest bardzo ważna.</a:t>
            </a: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Możecie szukać w Internecie odpowiedzi na większość pytań.</a:t>
            </a: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Musicie też wiedzieć, jak zweryfikować, czy znalezione odpowiedzi są prawidłowe.</a:t>
            </a: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 przykład, możecie to łatwo przetestować w notatnikach Jupyter.</a:t>
            </a:r>
          </a:p>
        </p:txBody>
      </p:sp>
      <p:sp>
        <p:nvSpPr>
          <p:cNvPr id="499" name="Google Shape;499;p3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SG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38</a:t>
            </a:fld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Google Shape;505;p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06" name="Google Shape;506;p3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200" b="1" i="1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Refleksje [30 min]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Wszystkim należą się brawa za quiz!</a:t>
            </a: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Teraz podsumujmy nasze warsztaty.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Utrwalimy sobie zdobytą wiedzę i sposoby jej praktycznego zastosowania.</a:t>
            </a: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Notatki moderatora:</a:t>
            </a: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1.</a:t>
            </a: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Poproś uczestników, by zapisali swoje refleksje.</a:t>
            </a: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 tym czasie przejdź się po sali, upewniając się, że wykonują zadanie, i odpowiedz na wszelkie pytania lub wątpliwości.</a:t>
            </a: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</a:t>
            </a: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Następnie pozwól im na dyskusję w zespołach i zapisanie wybranych refleksji na kolorowych kartkach.</a:t>
            </a: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3.</a:t>
            </a: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Poproś 2 zespoły o podzielenie się refleksjami.</a:t>
            </a: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Wybierz dwa dowolne zespoły, jeśli nie ma ochotników.</a:t>
            </a: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4.</a:t>
            </a: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Podsumuj ogólne cele zajęć i osiągnięcia w zmaganiu z wyzwaniami.</a:t>
            </a: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  <p:sp>
        <p:nvSpPr>
          <p:cNvPr id="507" name="Google Shape;507;p3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SG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39</a:t>
            </a:fld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3050" cy="3725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0" name="Google Shape;160;p4:notes"/>
          <p:cNvSpPr txBox="1">
            <a:spLocks noGrp="1"/>
          </p:cNvSpPr>
          <p:nvPr>
            <p:ph type="body" idx="1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są rezultaty edukacyjne tych warsztatów.</a:t>
            </a: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45720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[Zob. slajdy]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Dużo tu będzie samokształcenia i zadań praktycznych.</a:t>
            </a: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Chęć do dzielenia się, nauki i uczestnictwa jest kluczowa.</a:t>
            </a:r>
          </a:p>
        </p:txBody>
      </p:sp>
      <p:sp>
        <p:nvSpPr>
          <p:cNvPr id="161" name="Google Shape;161;p4:notes"/>
          <p:cNvSpPr txBox="1">
            <a:spLocks noGrp="1"/>
          </p:cNvSpPr>
          <p:nvPr>
            <p:ph type="sldNum" idx="12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SG"/>
              <a:t>4</a:t>
            </a:fld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" name="Google Shape;513;p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14" name="Google Shape;514;p4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Oto pytania do refleksji.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[Zob. slajdy]</a:t>
            </a:r>
          </a:p>
        </p:txBody>
      </p:sp>
      <p:sp>
        <p:nvSpPr>
          <p:cNvPr id="515" name="Google Shape;515;p4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SG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40</a:t>
            </a:fld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" name="Google Shape;524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5" name="Google Shape;525;p4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6" name="Google Shape;526;p4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SG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41</a:t>
            </a:fld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" name="Google Shape;532;p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3050" cy="3725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33" name="Google Shape;533;p42:notes"/>
          <p:cNvSpPr txBox="1">
            <a:spLocks noGrp="1"/>
          </p:cNvSpPr>
          <p:nvPr>
            <p:ph type="body" idx="1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4" name="Google Shape;534;p42:notes"/>
          <p:cNvSpPr txBox="1">
            <a:spLocks noGrp="1"/>
          </p:cNvSpPr>
          <p:nvPr>
            <p:ph type="sldNum" idx="12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SG"/>
              <a:t>42</a:t>
            </a:fld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3050" cy="3725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9" name="Google Shape;169;p5:notes"/>
          <p:cNvSpPr txBox="1">
            <a:spLocks noGrp="1"/>
          </p:cNvSpPr>
          <p:nvPr>
            <p:ph type="body" idx="1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050" b="1" i="1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Powtórka:</a:t>
            </a:r>
            <a:r>
              <a:rPr lang="pl-PL" dirty="1" sz="1050" b="1" i="1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1050" b="1" i="1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Pozyskiwanie i eksploracja danych [10 min]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endParaRPr sz="105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Kto pamięta proces AI?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[Poczekaj na odpowiedzi uczestników.]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endParaRPr sz="105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Dziś użyjemy języka Python do pobrania i eksploracji zbioru danych!</a:t>
            </a:r>
            <a:r>
              <a:rPr lang="pl-PL" dirty="1"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Później przetworzymy dane, aby sprawdzić, czy nie niczego nie brakuje i czy są tam wartości odstające.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endParaRPr sz="1050"/>
          </a:p>
        </p:txBody>
      </p:sp>
      <p:sp>
        <p:nvSpPr>
          <p:cNvPr id="170" name="Google Shape;170;p5:notes"/>
          <p:cNvSpPr txBox="1">
            <a:spLocks noGrp="1"/>
          </p:cNvSpPr>
          <p:nvPr>
            <p:ph type="sldNum" idx="12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SG">
                <a:solidFill>
                  <a:srgbClr val="000000"/>
                </a:solidFill>
              </a:rPr>
              <a:t>5</a:t>
            </a:fld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3050" cy="3725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7" name="Google Shape;177;p6:notes"/>
          <p:cNvSpPr txBox="1">
            <a:spLocks noGrp="1"/>
          </p:cNvSpPr>
          <p:nvPr>
            <p:ph type="body" idx="1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100" b="1" i="1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Samokształcenie [210 min]</a:t>
            </a:r>
          </a:p>
          <a:p>
            <a:pPr marL="45720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100" b="1" i="1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Pozyskiwanie danych [60 min]</a:t>
            </a:r>
          </a:p>
          <a:p>
            <a:pPr marL="45720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Teraz będziecie uczyć się samodzielnie.</a:t>
            </a:r>
            <a:r>
              <a:rPr lang="pl-PL" dirty="1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45720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Wykonacie kilka ćwiczeń w notatnikach Jupyter na laptopach.</a:t>
            </a:r>
          </a:p>
          <a:p>
            <a:pPr marL="45720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Staniecie przed różnymi wyzwaniami i zadaniami.</a:t>
            </a:r>
            <a:r>
              <a:rPr lang="pl-PL" dirty="1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</a:p>
          <a:p>
            <a:pPr marL="45720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Być może po drodze będziecie mieli pytania.</a:t>
            </a:r>
            <a:r>
              <a:rPr lang="pl-PL" dirty="1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l-PL" dirty="1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Spróbujcie odpowiedzi znaleźć w Internecie.</a:t>
            </a:r>
            <a:r>
              <a:rPr lang="pl-PL" dirty="1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45720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Zapytajcie kolegów i koleżanki.</a:t>
            </a:r>
            <a:r>
              <a:rPr lang="pl-PL" dirty="1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l-PL" dirty="1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Pomagajcie sobie wzajemnie.</a:t>
            </a:r>
            <a:r>
              <a:rPr lang="pl-PL" dirty="1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45720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Jeśli mimo to nie uda wam się znaleźć odpowiedzi, zapiszcie pytania i później do nich wrócimy.</a:t>
            </a:r>
            <a:r>
              <a:rPr lang="pl-PL" dirty="1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45720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Zaczynamy!</a:t>
            </a:r>
          </a:p>
        </p:txBody>
      </p:sp>
      <p:sp>
        <p:nvSpPr>
          <p:cNvPr id="178" name="Google Shape;178;p6:notes"/>
          <p:cNvSpPr txBox="1">
            <a:spLocks noGrp="1"/>
          </p:cNvSpPr>
          <p:nvPr>
            <p:ph type="sldNum" idx="12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SG"/>
              <a:t>6</a:t>
            </a:fld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3050" cy="3725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5" name="Google Shape;185;p7:notes"/>
          <p:cNvSpPr txBox="1">
            <a:spLocks noGrp="1"/>
          </p:cNvSpPr>
          <p:nvPr>
            <p:ph type="body" idx="1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39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dirty="1" sz="1000"/>
              <a:t>Kończymy pracę w notatnikach.</a:t>
            </a:r>
            <a:r>
              <a:rPr lang="pl-PL" dirty="1" sz="1000"/>
              <a:t> </a:t>
            </a:r>
          </a:p>
          <a:p>
            <a:pPr marL="139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dirty="1" sz="1000"/>
              <a:t>Zróbmy sobie podsumowanie!</a:t>
            </a:r>
          </a:p>
          <a:p>
            <a:pPr marL="139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lang="pl-PL" dirty="1" sz="1000"/>
              <a:t>Czego się nauczyliście?</a:t>
            </a:r>
            <a:r>
              <a:rPr lang="pl-PL" dirty="1" sz="1000"/>
              <a:t> </a:t>
            </a:r>
            <a:r>
              <a:rPr lang="pl-PL" dirty="1" sz="1000"/>
              <a:t>Zróbmy listę!</a:t>
            </a:r>
          </a:p>
          <a:p>
            <a:pPr marL="139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lang="pl-PL" dirty="1" sz="1000"/>
              <a:t>[Zapisz listę na tablicy]</a:t>
            </a:r>
          </a:p>
        </p:txBody>
      </p:sp>
      <p:sp>
        <p:nvSpPr>
          <p:cNvPr id="186" name="Google Shape;186;p7:notes"/>
          <p:cNvSpPr txBox="1">
            <a:spLocks noGrp="1"/>
          </p:cNvSpPr>
          <p:nvPr>
            <p:ph type="sldNum" idx="12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SG"/>
              <a:t>7</a:t>
            </a:fld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3050" cy="3725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3" name="Google Shape;193;p8:notes"/>
          <p:cNvSpPr txBox="1">
            <a:spLocks noGrp="1"/>
          </p:cNvSpPr>
          <p:nvPr>
            <p:ph type="body" idx="1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Nauczyliśmy się:</a:t>
            </a: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[Zob. slajdy]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[Dopasuj do tego, co powiedzieli uczestnicy]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[Przejdź przez zadania/wyzwania z uczestnikami]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pl-PL" dirty="1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Sprawdźmy, jak sobie poradziliście z zadaniami i wyzwaniami!</a:t>
            </a:r>
          </a:p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pl-PL" dirty="1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[Przejdź przez zadania/wyzwania i zapytaj uczestników o różne podejścia]</a:t>
            </a:r>
          </a:p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pl-PL" dirty="1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</a:p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pl-PL" dirty="1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Uwagi do zadań/wyzwań:</a:t>
            </a:r>
          </a:p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pl-PL" dirty="1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1.</a:t>
            </a:r>
            <a:r>
              <a:rPr lang="pl-PL" dirty="1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lang="pl-PL" dirty="1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 przypadku większości zadań istnieje więcej niż 1 możliwe podejście.</a:t>
            </a:r>
          </a:p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pl-PL" dirty="1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2.</a:t>
            </a:r>
            <a:r>
              <a:rPr lang="pl-PL" dirty="1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lang="pl-PL" dirty="1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Jeśli niektórzy uczestnicy wykonają zadanie bardzo szybko, daj im trudniejsze wyzwanie.</a:t>
            </a:r>
          </a:p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pl-PL" dirty="1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3.</a:t>
            </a:r>
            <a:r>
              <a:rPr lang="pl-PL" dirty="1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lang="pl-PL" dirty="1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Jeśli niektórzy uczestnicy nie potrafią wykonać wszystkich zadań, powiedz im, żeby się nie przejmowali i żeby próbowali dalej.</a:t>
            </a:r>
            <a:r>
              <a:rPr lang="pl-PL" dirty="1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 trakcie fazy projektu będzie czas na dzielenie się doświadczeniami i dalszy rozwój.</a:t>
            </a:r>
          </a:p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pl-PL" dirty="1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4.</a:t>
            </a:r>
            <a:r>
              <a:rPr lang="pl-PL" dirty="1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lang="pl-PL" dirty="1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Nie dziw się, jeśli uczestnicy zaproponują metody/techniki, o których nic nie wiesz, a które oni znaleźli w Internecie.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" name="Google Shape;194;p8:notes"/>
          <p:cNvSpPr txBox="1">
            <a:spLocks noGrp="1"/>
          </p:cNvSpPr>
          <p:nvPr>
            <p:ph type="sldNum" idx="12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SG"/>
              <a:t>8</a:t>
            </a:fld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3050" cy="3725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2" name="Google Shape;202;p9:notes"/>
          <p:cNvSpPr txBox="1">
            <a:spLocks noGrp="1"/>
          </p:cNvSpPr>
          <p:nvPr>
            <p:ph type="body" idx="1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200" b="1" i="1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Kodowanie sekwencyjne [30 min]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Gratulacje, właśnie ukończyliście wasz pierwszy notatnik.</a:t>
            </a: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Czas teraz na grę.</a:t>
            </a: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Jest to gra zespołowa, do której potrzebujemy grup 4-osobowych.</a:t>
            </a: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Podzielcie się na grupy i usiądźcie razem.</a:t>
            </a: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Za chwilę przekażę wam instrukcje.</a:t>
            </a: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[Przygotuj plan sali według przewodnika po zadaniach grupowych.</a:t>
            </a: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Gdy grupy się już utworzą, wyjaśnij reguły i instrukcje gry z użyciem przewodnika po zadaniach grupowych.]</a:t>
            </a:r>
          </a:p>
        </p:txBody>
      </p:sp>
      <p:sp>
        <p:nvSpPr>
          <p:cNvPr id="203" name="Google Shape;203;p9:notes"/>
          <p:cNvSpPr txBox="1">
            <a:spLocks noGrp="1"/>
          </p:cNvSpPr>
          <p:nvPr>
            <p:ph type="sldNum" idx="12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SG"/>
              <a:t>9</a:t>
            </a:fld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2_Title Slide with Linear Gradient" type="title">
  <p:cSld name="TITLE">
    <p:bg>
      <p:bgPr>
        <a:gradFill>
          <a:gsLst>
            <a:gs pos="0">
              <a:schemeClr val="dk2"/>
            </a:gs>
            <a:gs pos="32000">
              <a:schemeClr val="dk2"/>
            </a:gs>
            <a:gs pos="78000">
              <a:srgbClr val="0071C5"/>
            </a:gs>
            <a:gs pos="95000">
              <a:srgbClr val="009FDF"/>
            </a:gs>
            <a:gs pos="100000">
              <a:srgbClr val="009FDF"/>
            </a:gs>
          </a:gsLst>
          <a:lin ang="19860001" scaled="0"/>
        </a:grad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4"/>
          <p:cNvSpPr txBox="1">
            <a:spLocks noGrp="1"/>
          </p:cNvSpPr>
          <p:nvPr>
            <p:ph type="ctrTitle"/>
          </p:nvPr>
        </p:nvSpPr>
        <p:spPr>
          <a:xfrm>
            <a:off x="444688" y="2479423"/>
            <a:ext cx="8212886" cy="11025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/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500"/>
              <a:buFont typeface="Arial"/>
              <a:buNone/>
              <a:defRPr sz="6500" b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4"/>
          <p:cNvSpPr txBox="1">
            <a:spLocks noGrp="1"/>
          </p:cNvSpPr>
          <p:nvPr>
            <p:ph type="subTitle" idx="1"/>
          </p:nvPr>
        </p:nvSpPr>
        <p:spPr>
          <a:xfrm>
            <a:off x="455614" y="3493008"/>
            <a:ext cx="6330212" cy="925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lvl="0" algn="l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 b="0" i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spcBef>
                <a:spcPts val="12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8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grpSp>
        <p:nvGrpSpPr>
          <p:cNvPr id="19" name="Google Shape;19;p44"/>
          <p:cNvGrpSpPr/>
          <p:nvPr/>
        </p:nvGrpSpPr>
        <p:grpSpPr>
          <a:xfrm>
            <a:off x="444687" y="318576"/>
            <a:ext cx="1268027" cy="899801"/>
            <a:chOff x="3665538" y="128587"/>
            <a:chExt cx="3635375" cy="2579688"/>
          </a:xfrm>
        </p:grpSpPr>
        <p:sp>
          <p:nvSpPr>
            <p:cNvPr id="20" name="Google Shape;20;p44"/>
            <p:cNvSpPr/>
            <p:nvPr/>
          </p:nvSpPr>
          <p:spPr>
            <a:xfrm>
              <a:off x="3665538" y="128587"/>
              <a:ext cx="3635375" cy="2579688"/>
            </a:xfrm>
            <a:custGeom>
              <a:avLst/>
              <a:gdLst/>
              <a:ahLst/>
              <a:cxnLst/>
              <a:rect l="l" t="t" r="r" b="b"/>
              <a:pathLst>
                <a:path w="2308" h="1637" extrusionOk="0">
                  <a:moveTo>
                    <a:pt x="1096" y="1430"/>
                  </a:moveTo>
                  <a:cubicBezTo>
                    <a:pt x="657" y="1471"/>
                    <a:pt x="200" y="1407"/>
                    <a:pt x="136" y="1064"/>
                  </a:cubicBezTo>
                  <a:cubicBezTo>
                    <a:pt x="105" y="895"/>
                    <a:pt x="182" y="716"/>
                    <a:pt x="284" y="604"/>
                  </a:cubicBezTo>
                  <a:cubicBezTo>
                    <a:pt x="284" y="545"/>
                    <a:pt x="284" y="545"/>
                    <a:pt x="284" y="545"/>
                  </a:cubicBezTo>
                  <a:cubicBezTo>
                    <a:pt x="100" y="706"/>
                    <a:pt x="0" y="910"/>
                    <a:pt x="57" y="1152"/>
                  </a:cubicBezTo>
                  <a:cubicBezTo>
                    <a:pt x="131" y="1461"/>
                    <a:pt x="523" y="1637"/>
                    <a:pt x="1123" y="1578"/>
                  </a:cubicBezTo>
                  <a:cubicBezTo>
                    <a:pt x="1360" y="1555"/>
                    <a:pt x="1670" y="1479"/>
                    <a:pt x="1886" y="1361"/>
                  </a:cubicBezTo>
                  <a:cubicBezTo>
                    <a:pt x="1886" y="1192"/>
                    <a:pt x="1886" y="1192"/>
                    <a:pt x="1886" y="1192"/>
                  </a:cubicBezTo>
                  <a:cubicBezTo>
                    <a:pt x="1690" y="1309"/>
                    <a:pt x="1366" y="1405"/>
                    <a:pt x="1096" y="1430"/>
                  </a:cubicBezTo>
                  <a:close/>
                  <a:moveTo>
                    <a:pt x="2253" y="541"/>
                  </a:moveTo>
                  <a:cubicBezTo>
                    <a:pt x="2148" y="32"/>
                    <a:pt x="1161" y="0"/>
                    <a:pt x="525" y="387"/>
                  </a:cubicBezTo>
                  <a:cubicBezTo>
                    <a:pt x="525" y="430"/>
                    <a:pt x="525" y="430"/>
                    <a:pt x="525" y="430"/>
                  </a:cubicBezTo>
                  <a:cubicBezTo>
                    <a:pt x="1161" y="104"/>
                    <a:pt x="2062" y="106"/>
                    <a:pt x="2144" y="574"/>
                  </a:cubicBezTo>
                  <a:cubicBezTo>
                    <a:pt x="2172" y="729"/>
                    <a:pt x="2084" y="890"/>
                    <a:pt x="1929" y="983"/>
                  </a:cubicBezTo>
                  <a:cubicBezTo>
                    <a:pt x="1929" y="1104"/>
                    <a:pt x="1929" y="1104"/>
                    <a:pt x="1929" y="1104"/>
                  </a:cubicBezTo>
                  <a:cubicBezTo>
                    <a:pt x="2116" y="1036"/>
                    <a:pt x="2308" y="813"/>
                    <a:pt x="2253" y="541"/>
                  </a:cubicBezTo>
                  <a:close/>
                  <a:moveTo>
                    <a:pt x="1850" y="1100"/>
                  </a:moveTo>
                  <a:cubicBezTo>
                    <a:pt x="1764" y="1091"/>
                    <a:pt x="1735" y="1039"/>
                    <a:pt x="1735" y="979"/>
                  </a:cubicBezTo>
                  <a:cubicBezTo>
                    <a:pt x="1735" y="467"/>
                    <a:pt x="1735" y="467"/>
                    <a:pt x="1735" y="467"/>
                  </a:cubicBezTo>
                  <a:cubicBezTo>
                    <a:pt x="1850" y="467"/>
                    <a:pt x="1850" y="467"/>
                    <a:pt x="1850" y="467"/>
                  </a:cubicBezTo>
                  <a:lnTo>
                    <a:pt x="1850" y="1100"/>
                  </a:lnTo>
                  <a:close/>
                  <a:moveTo>
                    <a:pt x="480" y="1109"/>
                  </a:moveTo>
                  <a:cubicBezTo>
                    <a:pt x="394" y="1101"/>
                    <a:pt x="365" y="1049"/>
                    <a:pt x="365" y="989"/>
                  </a:cubicBezTo>
                  <a:cubicBezTo>
                    <a:pt x="365" y="654"/>
                    <a:pt x="365" y="654"/>
                    <a:pt x="365" y="654"/>
                  </a:cubicBezTo>
                  <a:cubicBezTo>
                    <a:pt x="480" y="654"/>
                    <a:pt x="480" y="654"/>
                    <a:pt x="480" y="654"/>
                  </a:cubicBezTo>
                  <a:lnTo>
                    <a:pt x="480" y="1109"/>
                  </a:lnTo>
                  <a:close/>
                  <a:moveTo>
                    <a:pt x="480" y="482"/>
                  </a:moveTo>
                  <a:cubicBezTo>
                    <a:pt x="480" y="591"/>
                    <a:pt x="480" y="591"/>
                    <a:pt x="480" y="591"/>
                  </a:cubicBezTo>
                  <a:cubicBezTo>
                    <a:pt x="365" y="591"/>
                    <a:pt x="365" y="591"/>
                    <a:pt x="365" y="591"/>
                  </a:cubicBezTo>
                  <a:cubicBezTo>
                    <a:pt x="365" y="482"/>
                    <a:pt x="365" y="482"/>
                    <a:pt x="365" y="482"/>
                  </a:cubicBezTo>
                  <a:lnTo>
                    <a:pt x="480" y="482"/>
                  </a:lnTo>
                  <a:close/>
                  <a:moveTo>
                    <a:pt x="1169" y="1104"/>
                  </a:moveTo>
                  <a:cubicBezTo>
                    <a:pt x="1076" y="1104"/>
                    <a:pt x="1037" y="1039"/>
                    <a:pt x="1037" y="975"/>
                  </a:cubicBezTo>
                  <a:cubicBezTo>
                    <a:pt x="1037" y="531"/>
                    <a:pt x="1037" y="531"/>
                    <a:pt x="1037" y="531"/>
                  </a:cubicBezTo>
                  <a:cubicBezTo>
                    <a:pt x="1151" y="531"/>
                    <a:pt x="1151" y="531"/>
                    <a:pt x="1151" y="531"/>
                  </a:cubicBezTo>
                  <a:cubicBezTo>
                    <a:pt x="1151" y="654"/>
                    <a:pt x="1151" y="654"/>
                    <a:pt x="1151" y="654"/>
                  </a:cubicBezTo>
                  <a:cubicBezTo>
                    <a:pt x="1237" y="654"/>
                    <a:pt x="1237" y="654"/>
                    <a:pt x="1237" y="654"/>
                  </a:cubicBezTo>
                  <a:cubicBezTo>
                    <a:pt x="1237" y="746"/>
                    <a:pt x="1237" y="746"/>
                    <a:pt x="1237" y="746"/>
                  </a:cubicBezTo>
                  <a:cubicBezTo>
                    <a:pt x="1151" y="746"/>
                    <a:pt x="1151" y="746"/>
                    <a:pt x="1151" y="746"/>
                  </a:cubicBezTo>
                  <a:cubicBezTo>
                    <a:pt x="1151" y="968"/>
                    <a:pt x="1151" y="968"/>
                    <a:pt x="1151" y="968"/>
                  </a:cubicBezTo>
                  <a:cubicBezTo>
                    <a:pt x="1151" y="994"/>
                    <a:pt x="1163" y="1009"/>
                    <a:pt x="1190" y="1009"/>
                  </a:cubicBezTo>
                  <a:cubicBezTo>
                    <a:pt x="1237" y="1009"/>
                    <a:pt x="1237" y="1009"/>
                    <a:pt x="1237" y="1009"/>
                  </a:cubicBezTo>
                  <a:cubicBezTo>
                    <a:pt x="1237" y="1104"/>
                    <a:pt x="1237" y="1104"/>
                    <a:pt x="1237" y="1104"/>
                  </a:cubicBezTo>
                  <a:cubicBezTo>
                    <a:pt x="1169" y="1104"/>
                    <a:pt x="1169" y="1104"/>
                    <a:pt x="1169" y="1104"/>
                  </a:cubicBezTo>
                  <a:moveTo>
                    <a:pt x="1379" y="915"/>
                  </a:moveTo>
                  <a:cubicBezTo>
                    <a:pt x="1379" y="973"/>
                    <a:pt x="1416" y="1016"/>
                    <a:pt x="1480" y="1016"/>
                  </a:cubicBezTo>
                  <a:cubicBezTo>
                    <a:pt x="1531" y="1016"/>
                    <a:pt x="1556" y="1002"/>
                    <a:pt x="1585" y="973"/>
                  </a:cubicBezTo>
                  <a:cubicBezTo>
                    <a:pt x="1656" y="1040"/>
                    <a:pt x="1656" y="1040"/>
                    <a:pt x="1656" y="1040"/>
                  </a:cubicBezTo>
                  <a:cubicBezTo>
                    <a:pt x="1610" y="1085"/>
                    <a:pt x="1563" y="1112"/>
                    <a:pt x="1480" y="1112"/>
                  </a:cubicBezTo>
                  <a:cubicBezTo>
                    <a:pt x="1370" y="1112"/>
                    <a:pt x="1266" y="1052"/>
                    <a:pt x="1266" y="879"/>
                  </a:cubicBezTo>
                  <a:cubicBezTo>
                    <a:pt x="1266" y="730"/>
                    <a:pt x="1357" y="646"/>
                    <a:pt x="1477" y="646"/>
                  </a:cubicBezTo>
                  <a:cubicBezTo>
                    <a:pt x="1599" y="646"/>
                    <a:pt x="1669" y="744"/>
                    <a:pt x="1669" y="873"/>
                  </a:cubicBezTo>
                  <a:cubicBezTo>
                    <a:pt x="1669" y="915"/>
                    <a:pt x="1669" y="915"/>
                    <a:pt x="1669" y="915"/>
                  </a:cubicBezTo>
                  <a:cubicBezTo>
                    <a:pt x="1379" y="915"/>
                    <a:pt x="1379" y="915"/>
                    <a:pt x="1379" y="915"/>
                  </a:cubicBezTo>
                  <a:moveTo>
                    <a:pt x="1472" y="741"/>
                  </a:moveTo>
                  <a:cubicBezTo>
                    <a:pt x="1433" y="741"/>
                    <a:pt x="1403" y="761"/>
                    <a:pt x="1390" y="788"/>
                  </a:cubicBezTo>
                  <a:cubicBezTo>
                    <a:pt x="1383" y="804"/>
                    <a:pt x="1380" y="817"/>
                    <a:pt x="1379" y="837"/>
                  </a:cubicBezTo>
                  <a:cubicBezTo>
                    <a:pt x="1555" y="837"/>
                    <a:pt x="1555" y="837"/>
                    <a:pt x="1555" y="837"/>
                  </a:cubicBezTo>
                  <a:cubicBezTo>
                    <a:pt x="1553" y="788"/>
                    <a:pt x="1530" y="741"/>
                    <a:pt x="1472" y="741"/>
                  </a:cubicBezTo>
                  <a:close/>
                  <a:moveTo>
                    <a:pt x="696" y="746"/>
                  </a:moveTo>
                  <a:cubicBezTo>
                    <a:pt x="696" y="1105"/>
                    <a:pt x="696" y="1105"/>
                    <a:pt x="696" y="1105"/>
                  </a:cubicBezTo>
                  <a:cubicBezTo>
                    <a:pt x="581" y="1105"/>
                    <a:pt x="581" y="1105"/>
                    <a:pt x="581" y="1105"/>
                  </a:cubicBezTo>
                  <a:cubicBezTo>
                    <a:pt x="581" y="654"/>
                    <a:pt x="581" y="654"/>
                    <a:pt x="581" y="654"/>
                  </a:cubicBezTo>
                  <a:cubicBezTo>
                    <a:pt x="817" y="654"/>
                    <a:pt x="817" y="654"/>
                    <a:pt x="817" y="654"/>
                  </a:cubicBezTo>
                  <a:cubicBezTo>
                    <a:pt x="917" y="654"/>
                    <a:pt x="951" y="725"/>
                    <a:pt x="951" y="789"/>
                  </a:cubicBezTo>
                  <a:cubicBezTo>
                    <a:pt x="951" y="1105"/>
                    <a:pt x="951" y="1105"/>
                    <a:pt x="951" y="1105"/>
                  </a:cubicBezTo>
                  <a:cubicBezTo>
                    <a:pt x="837" y="1105"/>
                    <a:pt x="837" y="1105"/>
                    <a:pt x="837" y="1105"/>
                  </a:cubicBezTo>
                  <a:cubicBezTo>
                    <a:pt x="837" y="789"/>
                    <a:pt x="837" y="789"/>
                    <a:pt x="837" y="789"/>
                  </a:cubicBezTo>
                  <a:cubicBezTo>
                    <a:pt x="837" y="762"/>
                    <a:pt x="824" y="746"/>
                    <a:pt x="790" y="746"/>
                  </a:cubicBezTo>
                  <a:lnTo>
                    <a:pt x="696" y="746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44"/>
            <p:cNvSpPr/>
            <p:nvPr/>
          </p:nvSpPr>
          <p:spPr>
            <a:xfrm>
              <a:off x="6704013" y="865188"/>
              <a:ext cx="142875" cy="142875"/>
            </a:xfrm>
            <a:custGeom>
              <a:avLst/>
              <a:gdLst/>
              <a:ahLst/>
              <a:cxnLst/>
              <a:rect l="l" t="t" r="r" b="b"/>
              <a:pathLst>
                <a:path w="91" h="91" extrusionOk="0">
                  <a:moveTo>
                    <a:pt x="45" y="91"/>
                  </a:moveTo>
                  <a:cubicBezTo>
                    <a:pt x="20" y="91"/>
                    <a:pt x="0" y="71"/>
                    <a:pt x="0" y="46"/>
                  </a:cubicBezTo>
                  <a:cubicBezTo>
                    <a:pt x="0" y="20"/>
                    <a:pt x="20" y="0"/>
                    <a:pt x="45" y="0"/>
                  </a:cubicBezTo>
                  <a:cubicBezTo>
                    <a:pt x="71" y="0"/>
                    <a:pt x="91" y="20"/>
                    <a:pt x="91" y="46"/>
                  </a:cubicBezTo>
                  <a:cubicBezTo>
                    <a:pt x="91" y="71"/>
                    <a:pt x="71" y="91"/>
                    <a:pt x="45" y="91"/>
                  </a:cubicBezTo>
                  <a:close/>
                  <a:moveTo>
                    <a:pt x="45" y="7"/>
                  </a:moveTo>
                  <a:cubicBezTo>
                    <a:pt x="24" y="7"/>
                    <a:pt x="7" y="25"/>
                    <a:pt x="7" y="46"/>
                  </a:cubicBezTo>
                  <a:cubicBezTo>
                    <a:pt x="7" y="66"/>
                    <a:pt x="24" y="83"/>
                    <a:pt x="45" y="83"/>
                  </a:cubicBezTo>
                  <a:cubicBezTo>
                    <a:pt x="66" y="83"/>
                    <a:pt x="83" y="66"/>
                    <a:pt x="83" y="46"/>
                  </a:cubicBezTo>
                  <a:cubicBezTo>
                    <a:pt x="83" y="25"/>
                    <a:pt x="66" y="7"/>
                    <a:pt x="45" y="7"/>
                  </a:cubicBezTo>
                  <a:close/>
                  <a:moveTo>
                    <a:pt x="66" y="73"/>
                  </a:moveTo>
                  <a:cubicBezTo>
                    <a:pt x="57" y="73"/>
                    <a:pt x="57" y="73"/>
                    <a:pt x="57" y="73"/>
                  </a:cubicBezTo>
                  <a:cubicBezTo>
                    <a:pt x="56" y="73"/>
                    <a:pt x="56" y="72"/>
                    <a:pt x="55" y="72"/>
                  </a:cubicBezTo>
                  <a:cubicBezTo>
                    <a:pt x="44" y="52"/>
                    <a:pt x="44" y="52"/>
                    <a:pt x="44" y="52"/>
                  </a:cubicBezTo>
                  <a:cubicBezTo>
                    <a:pt x="43" y="52"/>
                    <a:pt x="42" y="51"/>
                    <a:pt x="42" y="51"/>
                  </a:cubicBezTo>
                  <a:cubicBezTo>
                    <a:pt x="42" y="51"/>
                    <a:pt x="40" y="51"/>
                    <a:pt x="39" y="51"/>
                  </a:cubicBezTo>
                  <a:cubicBezTo>
                    <a:pt x="38" y="51"/>
                    <a:pt x="37" y="51"/>
                    <a:pt x="37" y="51"/>
                  </a:cubicBezTo>
                  <a:cubicBezTo>
                    <a:pt x="37" y="71"/>
                    <a:pt x="37" y="71"/>
                    <a:pt x="37" y="71"/>
                  </a:cubicBezTo>
                  <a:cubicBezTo>
                    <a:pt x="37" y="72"/>
                    <a:pt x="36" y="73"/>
                    <a:pt x="35" y="73"/>
                  </a:cubicBezTo>
                  <a:cubicBezTo>
                    <a:pt x="27" y="73"/>
                    <a:pt x="27" y="73"/>
                    <a:pt x="27" y="73"/>
                  </a:cubicBezTo>
                  <a:cubicBezTo>
                    <a:pt x="26" y="73"/>
                    <a:pt x="25" y="72"/>
                    <a:pt x="25" y="71"/>
                  </a:cubicBezTo>
                  <a:cubicBezTo>
                    <a:pt x="25" y="21"/>
                    <a:pt x="25" y="21"/>
                    <a:pt x="25" y="21"/>
                  </a:cubicBezTo>
                  <a:cubicBezTo>
                    <a:pt x="25" y="18"/>
                    <a:pt x="26" y="17"/>
                    <a:pt x="29" y="17"/>
                  </a:cubicBezTo>
                  <a:cubicBezTo>
                    <a:pt x="31" y="16"/>
                    <a:pt x="39" y="16"/>
                    <a:pt x="43" y="16"/>
                  </a:cubicBezTo>
                  <a:cubicBezTo>
                    <a:pt x="57" y="16"/>
                    <a:pt x="65" y="20"/>
                    <a:pt x="65" y="34"/>
                  </a:cubicBezTo>
                  <a:cubicBezTo>
                    <a:pt x="65" y="35"/>
                    <a:pt x="65" y="35"/>
                    <a:pt x="65" y="35"/>
                  </a:cubicBezTo>
                  <a:cubicBezTo>
                    <a:pt x="65" y="43"/>
                    <a:pt x="61" y="47"/>
                    <a:pt x="55" y="49"/>
                  </a:cubicBezTo>
                  <a:cubicBezTo>
                    <a:pt x="67" y="70"/>
                    <a:pt x="67" y="70"/>
                    <a:pt x="67" y="70"/>
                  </a:cubicBezTo>
                  <a:cubicBezTo>
                    <a:pt x="67" y="70"/>
                    <a:pt x="67" y="71"/>
                    <a:pt x="67" y="71"/>
                  </a:cubicBezTo>
                  <a:cubicBezTo>
                    <a:pt x="67" y="72"/>
                    <a:pt x="67" y="73"/>
                    <a:pt x="66" y="73"/>
                  </a:cubicBezTo>
                  <a:close/>
                  <a:moveTo>
                    <a:pt x="54" y="34"/>
                  </a:moveTo>
                  <a:cubicBezTo>
                    <a:pt x="54" y="28"/>
                    <a:pt x="51" y="26"/>
                    <a:pt x="44" y="26"/>
                  </a:cubicBezTo>
                  <a:cubicBezTo>
                    <a:pt x="43" y="26"/>
                    <a:pt x="40" y="26"/>
                    <a:pt x="38" y="26"/>
                  </a:cubicBezTo>
                  <a:cubicBezTo>
                    <a:pt x="37" y="26"/>
                    <a:pt x="37" y="26"/>
                    <a:pt x="36" y="26"/>
                  </a:cubicBezTo>
                  <a:cubicBezTo>
                    <a:pt x="36" y="42"/>
                    <a:pt x="36" y="42"/>
                    <a:pt x="36" y="42"/>
                  </a:cubicBezTo>
                  <a:cubicBezTo>
                    <a:pt x="37" y="42"/>
                    <a:pt x="43" y="42"/>
                    <a:pt x="44" y="42"/>
                  </a:cubicBezTo>
                  <a:cubicBezTo>
                    <a:pt x="51" y="42"/>
                    <a:pt x="54" y="40"/>
                    <a:pt x="54" y="35"/>
                  </a:cubicBezTo>
                  <a:lnTo>
                    <a:pt x="54" y="34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 with Image">
  <p:cSld name="Two Content with Image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56"/>
          <p:cNvSpPr txBox="1">
            <a:spLocks noGrp="1"/>
          </p:cNvSpPr>
          <p:nvPr>
            <p:ph type="sldNum" idx="12"/>
          </p:nvPr>
        </p:nvSpPr>
        <p:spPr>
          <a:xfrm>
            <a:off x="6872352" y="4827960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SG"/>
              <a:t>‹#›</a:t>
            </a:fld>
            <a:endParaRPr/>
          </a:p>
        </p:txBody>
      </p:sp>
      <p:sp>
        <p:nvSpPr>
          <p:cNvPr id="54" name="Google Shape;54;p56"/>
          <p:cNvSpPr txBox="1">
            <a:spLocks noGrp="1"/>
          </p:cNvSpPr>
          <p:nvPr>
            <p:ph type="body" idx="1"/>
          </p:nvPr>
        </p:nvSpPr>
        <p:spPr>
          <a:xfrm>
            <a:off x="455614" y="1203325"/>
            <a:ext cx="4006851" cy="3425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lvl="0" indent="-228600" algn="l">
              <a:spcBef>
                <a:spcPts val="1200"/>
              </a:spcBef>
              <a:spcAft>
                <a:spcPts val="0"/>
              </a:spcAft>
              <a:buClr>
                <a:srgbClr val="0071C5"/>
              </a:buClr>
              <a:buSzPts val="1800"/>
              <a:buNone/>
              <a:defRPr/>
            </a:lvl1pPr>
            <a:lvl2pPr marL="914400" lvl="1" indent="-330200" algn="l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600"/>
              <a:buChar char="▪"/>
              <a:defRPr>
                <a:solidFill>
                  <a:schemeClr val="dk2"/>
                </a:solidFill>
              </a:defRPr>
            </a:lvl2pPr>
            <a:lvl3pPr marL="1371600" lvl="2" indent="-317500" algn="l"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1400"/>
              <a:buChar char="–"/>
              <a:defRPr sz="1400">
                <a:solidFill>
                  <a:schemeClr val="dk2"/>
                </a:solidFill>
              </a:defRPr>
            </a:lvl3pPr>
            <a:lvl4pPr marL="1828800" lvl="3" indent="-304800" algn="l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Char char="–"/>
              <a:defRPr sz="1200">
                <a:solidFill>
                  <a:schemeClr val="dk2"/>
                </a:solidFill>
              </a:defRPr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Char char="–"/>
              <a:defRPr sz="1200">
                <a:solidFill>
                  <a:schemeClr val="dk2"/>
                </a:solidFill>
              </a:defRPr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5" name="Google Shape;55;p56"/>
          <p:cNvSpPr txBox="1">
            <a:spLocks noGrp="1"/>
          </p:cNvSpPr>
          <p:nvPr>
            <p:ph type="title"/>
          </p:nvPr>
        </p:nvSpPr>
        <p:spPr>
          <a:xfrm>
            <a:off x="455613" y="308848"/>
            <a:ext cx="8229600" cy="868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50"/>
              <a:buFont typeface="Arial"/>
              <a:buNone/>
              <a:defRPr sz="4050" b="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56"/>
          <p:cNvSpPr>
            <a:spLocks noGrp="1"/>
          </p:cNvSpPr>
          <p:nvPr>
            <p:ph type="pic" idx="2"/>
          </p:nvPr>
        </p:nvSpPr>
        <p:spPr>
          <a:xfrm>
            <a:off x="4830764" y="943430"/>
            <a:ext cx="3181123" cy="1670950"/>
          </a:xfrm>
          <a:prstGeom prst="rect">
            <a:avLst/>
          </a:prstGeom>
          <a:solidFill>
            <a:srgbClr val="CFD5D8"/>
          </a:solidFill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spcBef>
                <a:spcPts val="1200"/>
              </a:spcBef>
              <a:spcAft>
                <a:spcPts val="0"/>
              </a:spcAft>
              <a:buClr>
                <a:srgbClr val="0071C5"/>
              </a:buClr>
              <a:buSzPts val="1800"/>
              <a:buFont typeface="Noto Sans Symbols"/>
              <a:buNone/>
              <a:defRPr sz="1800" b="0" i="0" u="none" strike="noStrike" cap="none">
                <a:solidFill>
                  <a:srgbClr val="0071C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Noto Sans Symbols"/>
              <a:buChar char="▪"/>
              <a:defRPr sz="1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–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–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7" name="Google Shape;57;p56"/>
          <p:cNvSpPr>
            <a:spLocks noGrp="1"/>
          </p:cNvSpPr>
          <p:nvPr>
            <p:ph type="pic" idx="3"/>
          </p:nvPr>
        </p:nvSpPr>
        <p:spPr>
          <a:xfrm>
            <a:off x="4830764" y="2843898"/>
            <a:ext cx="3181123" cy="1670950"/>
          </a:xfrm>
          <a:prstGeom prst="rect">
            <a:avLst/>
          </a:prstGeom>
          <a:solidFill>
            <a:srgbClr val="CFD5D8"/>
          </a:solidFill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spcBef>
                <a:spcPts val="1200"/>
              </a:spcBef>
              <a:spcAft>
                <a:spcPts val="0"/>
              </a:spcAft>
              <a:buClr>
                <a:srgbClr val="0071C5"/>
              </a:buClr>
              <a:buSzPts val="1800"/>
              <a:buFont typeface="Noto Sans Symbols"/>
              <a:buNone/>
              <a:defRPr sz="1800" b="0" i="0" u="none" strike="noStrike" cap="none">
                <a:solidFill>
                  <a:srgbClr val="0071C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Noto Sans Symbols"/>
              <a:buChar char="▪"/>
              <a:defRPr sz="1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–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–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57"/>
          <p:cNvSpPr txBox="1">
            <a:spLocks noGrp="1"/>
          </p:cNvSpPr>
          <p:nvPr>
            <p:ph type="sldNum" idx="12"/>
          </p:nvPr>
        </p:nvSpPr>
        <p:spPr>
          <a:xfrm>
            <a:off x="6872352" y="4827960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SG"/>
              <a:t>‹#›</a:t>
            </a:fld>
            <a:endParaRPr/>
          </a:p>
        </p:txBody>
      </p:sp>
      <p:sp>
        <p:nvSpPr>
          <p:cNvPr id="60" name="Google Shape;60;p57"/>
          <p:cNvSpPr txBox="1">
            <a:spLocks noGrp="1"/>
          </p:cNvSpPr>
          <p:nvPr>
            <p:ph type="body" idx="1"/>
          </p:nvPr>
        </p:nvSpPr>
        <p:spPr>
          <a:xfrm>
            <a:off x="455614" y="1203325"/>
            <a:ext cx="4006851" cy="3425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lvl="0" indent="-228600" algn="l">
              <a:spcBef>
                <a:spcPts val="1200"/>
              </a:spcBef>
              <a:spcAft>
                <a:spcPts val="0"/>
              </a:spcAft>
              <a:buClr>
                <a:srgbClr val="0071C5"/>
              </a:buClr>
              <a:buSzPts val="1800"/>
              <a:buNone/>
              <a:defRPr/>
            </a:lvl1pPr>
            <a:lvl2pPr marL="914400" lvl="1" indent="-330200" algn="l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600"/>
              <a:buChar char="▪"/>
              <a:defRPr>
                <a:solidFill>
                  <a:schemeClr val="dk2"/>
                </a:solidFill>
              </a:defRPr>
            </a:lvl2pPr>
            <a:lvl3pPr marL="1371600" lvl="2" indent="-317500" algn="l"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1400"/>
              <a:buChar char="–"/>
              <a:defRPr sz="1400">
                <a:solidFill>
                  <a:schemeClr val="dk2"/>
                </a:solidFill>
              </a:defRPr>
            </a:lvl3pPr>
            <a:lvl4pPr marL="1828800" lvl="3" indent="-304800" algn="l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Char char="–"/>
              <a:defRPr sz="1200">
                <a:solidFill>
                  <a:schemeClr val="dk2"/>
                </a:solidFill>
              </a:defRPr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Char char="–"/>
              <a:defRPr sz="1200">
                <a:solidFill>
                  <a:schemeClr val="dk2"/>
                </a:solidFill>
              </a:defRPr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1" name="Google Shape;61;p57"/>
          <p:cNvSpPr txBox="1">
            <a:spLocks noGrp="1"/>
          </p:cNvSpPr>
          <p:nvPr>
            <p:ph type="body" idx="2"/>
          </p:nvPr>
        </p:nvSpPr>
        <p:spPr>
          <a:xfrm>
            <a:off x="4678363" y="1203325"/>
            <a:ext cx="4005264" cy="3425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lvl="0" indent="-228600" algn="l">
              <a:spcBef>
                <a:spcPts val="1200"/>
              </a:spcBef>
              <a:spcAft>
                <a:spcPts val="0"/>
              </a:spcAft>
              <a:buClr>
                <a:srgbClr val="0071C5"/>
              </a:buClr>
              <a:buSzPts val="1800"/>
              <a:buNone/>
              <a:defRPr/>
            </a:lvl1pPr>
            <a:lvl2pPr marL="914400" lvl="1" indent="-330200" algn="l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600"/>
              <a:buChar char="▪"/>
              <a:defRPr>
                <a:solidFill>
                  <a:schemeClr val="dk2"/>
                </a:solidFill>
              </a:defRPr>
            </a:lvl2pPr>
            <a:lvl3pPr marL="1371600" lvl="2" indent="-317500" algn="l"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1400"/>
              <a:buChar char="–"/>
              <a:defRPr sz="1400">
                <a:solidFill>
                  <a:schemeClr val="dk2"/>
                </a:solidFill>
              </a:defRPr>
            </a:lvl3pPr>
            <a:lvl4pPr marL="1828800" lvl="3" indent="-304800" algn="l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Char char="–"/>
              <a:defRPr sz="1200">
                <a:solidFill>
                  <a:schemeClr val="dk2"/>
                </a:solidFill>
              </a:defRPr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Char char="–"/>
              <a:defRPr sz="1200">
                <a:solidFill>
                  <a:schemeClr val="dk2"/>
                </a:solidFill>
              </a:defRPr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2" name="Google Shape;62;p57"/>
          <p:cNvSpPr txBox="1">
            <a:spLocks noGrp="1"/>
          </p:cNvSpPr>
          <p:nvPr>
            <p:ph type="title"/>
          </p:nvPr>
        </p:nvSpPr>
        <p:spPr>
          <a:xfrm>
            <a:off x="455613" y="308848"/>
            <a:ext cx="8229600" cy="868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50"/>
              <a:buFont typeface="Arial"/>
              <a:buNone/>
              <a:defRPr sz="4050" b="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White Section Break">
  <p:cSld name="White Section Break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58"/>
          <p:cNvSpPr txBox="1">
            <a:spLocks noGrp="1"/>
          </p:cNvSpPr>
          <p:nvPr>
            <p:ph type="title"/>
          </p:nvPr>
        </p:nvSpPr>
        <p:spPr>
          <a:xfrm>
            <a:off x="455613" y="2108062"/>
            <a:ext cx="7772400" cy="10215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/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Font typeface="Arial"/>
              <a:buNone/>
              <a:defRPr sz="5400" b="0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58"/>
          <p:cNvSpPr txBox="1">
            <a:spLocks noGrp="1"/>
          </p:cNvSpPr>
          <p:nvPr>
            <p:ph type="body" idx="1"/>
          </p:nvPr>
        </p:nvSpPr>
        <p:spPr>
          <a:xfrm>
            <a:off x="455613" y="3241150"/>
            <a:ext cx="7772400" cy="1125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lvl="0" indent="-228600" algn="l"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 b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spcBef>
                <a:spcPts val="12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8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66" name="Google Shape;66;p58"/>
          <p:cNvSpPr txBox="1">
            <a:spLocks noGrp="1"/>
          </p:cNvSpPr>
          <p:nvPr>
            <p:ph type="sldNum" idx="12"/>
          </p:nvPr>
        </p:nvSpPr>
        <p:spPr>
          <a:xfrm>
            <a:off x="6872352" y="4827960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buNone/>
              <a:defRPr sz="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buNone/>
              <a:defRPr sz="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buNone/>
              <a:defRPr sz="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buNone/>
              <a:defRPr sz="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buNone/>
              <a:defRPr sz="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buNone/>
              <a:defRPr sz="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buNone/>
              <a:defRPr sz="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buNone/>
              <a:defRPr sz="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SG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59"/>
          <p:cNvSpPr txBox="1">
            <a:spLocks noGrp="1"/>
          </p:cNvSpPr>
          <p:nvPr>
            <p:ph type="sldNum" idx="12"/>
          </p:nvPr>
        </p:nvSpPr>
        <p:spPr>
          <a:xfrm>
            <a:off x="6872352" y="4827960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SG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1_Back Cover Radial Gradient">
  <p:cSld name="1_Back Cover Radial Gradient">
    <p:bg>
      <p:bgPr>
        <a:gradFill>
          <a:gsLst>
            <a:gs pos="0">
              <a:schemeClr val="dk2"/>
            </a:gs>
            <a:gs pos="32000">
              <a:schemeClr val="dk2"/>
            </a:gs>
            <a:gs pos="78000">
              <a:srgbClr val="0071C5"/>
            </a:gs>
            <a:gs pos="95000">
              <a:srgbClr val="009FDF"/>
            </a:gs>
            <a:gs pos="100000">
              <a:srgbClr val="009FDF"/>
            </a:gs>
          </a:gsLst>
          <a:lin ang="19860001" scaled="0"/>
        </a:grad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60" descr="int_experience_hrz_wht_rgb_3000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748779" y="1874822"/>
            <a:ext cx="3646443" cy="15144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lue Section Break" type="secHead">
  <p:cSld name="SECTION_HEADER">
    <p:bg>
      <p:bgPr>
        <a:gradFill>
          <a:gsLst>
            <a:gs pos="0">
              <a:schemeClr val="dk2"/>
            </a:gs>
            <a:gs pos="32000">
              <a:schemeClr val="dk2"/>
            </a:gs>
            <a:gs pos="78000">
              <a:srgbClr val="0071C5"/>
            </a:gs>
            <a:gs pos="95000">
              <a:srgbClr val="009FDF"/>
            </a:gs>
            <a:gs pos="100000">
              <a:srgbClr val="009FDF"/>
            </a:gs>
          </a:gsLst>
          <a:lin ang="19860001" scaled="0"/>
        </a:gra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46"/>
          <p:cNvSpPr txBox="1">
            <a:spLocks noGrp="1"/>
          </p:cNvSpPr>
          <p:nvPr>
            <p:ph type="title"/>
          </p:nvPr>
        </p:nvSpPr>
        <p:spPr>
          <a:xfrm>
            <a:off x="455613" y="2108062"/>
            <a:ext cx="7772400" cy="10215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/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Arial"/>
              <a:buNone/>
              <a:defRPr sz="5400" b="0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46"/>
          <p:cNvSpPr txBox="1">
            <a:spLocks noGrp="1"/>
          </p:cNvSpPr>
          <p:nvPr>
            <p:ph type="body" idx="1"/>
          </p:nvPr>
        </p:nvSpPr>
        <p:spPr>
          <a:xfrm>
            <a:off x="455613" y="3241150"/>
            <a:ext cx="7772400" cy="1125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lvl="0" indent="-228600" algn="l">
              <a:spcBef>
                <a:spcPts val="1200"/>
              </a:spcBef>
              <a:spcAft>
                <a:spcPts val="0"/>
              </a:spcAft>
              <a:buClr>
                <a:srgbClr val="F3D54E"/>
              </a:buClr>
              <a:buSzPts val="1600"/>
              <a:buNone/>
              <a:defRPr sz="1600" b="0" i="0">
                <a:solidFill>
                  <a:srgbClr val="F3D54E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spcBef>
                <a:spcPts val="12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8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47"/>
          <p:cNvSpPr txBox="1">
            <a:spLocks noGrp="1"/>
          </p:cNvSpPr>
          <p:nvPr>
            <p:ph type="sldNum" idx="12"/>
          </p:nvPr>
        </p:nvSpPr>
        <p:spPr>
          <a:xfrm>
            <a:off x="6872352" y="4827960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SG"/>
              <a:t>‹#›</a:t>
            </a:fld>
            <a:endParaRPr/>
          </a:p>
        </p:txBody>
      </p:sp>
      <p:sp>
        <p:nvSpPr>
          <p:cNvPr id="83" name="Google Shape;83;p47"/>
          <p:cNvSpPr txBox="1">
            <a:spLocks noGrp="1"/>
          </p:cNvSpPr>
          <p:nvPr>
            <p:ph type="title"/>
          </p:nvPr>
        </p:nvSpPr>
        <p:spPr>
          <a:xfrm>
            <a:off x="455613" y="308848"/>
            <a:ext cx="8229600" cy="868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50"/>
              <a:buFont typeface="Arial"/>
              <a:buNone/>
              <a:defRPr sz="4050" b="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2_Title Slide with Linear Gradient" type="title">
  <p:cSld name="TITLE">
    <p:bg>
      <p:bgPr>
        <a:gradFill>
          <a:gsLst>
            <a:gs pos="0">
              <a:schemeClr val="dk2"/>
            </a:gs>
            <a:gs pos="32000">
              <a:schemeClr val="dk2"/>
            </a:gs>
            <a:gs pos="78000">
              <a:srgbClr val="0071C5"/>
            </a:gs>
            <a:gs pos="95000">
              <a:srgbClr val="009FDF"/>
            </a:gs>
            <a:gs pos="100000">
              <a:srgbClr val="009FDF"/>
            </a:gs>
          </a:gsLst>
          <a:lin ang="19860001" scaled="0"/>
        </a:gra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61"/>
          <p:cNvSpPr txBox="1">
            <a:spLocks noGrp="1"/>
          </p:cNvSpPr>
          <p:nvPr>
            <p:ph type="ctrTitle"/>
          </p:nvPr>
        </p:nvSpPr>
        <p:spPr>
          <a:xfrm>
            <a:off x="444688" y="2479423"/>
            <a:ext cx="8212886" cy="11025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/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500"/>
              <a:buFont typeface="Arial"/>
              <a:buNone/>
              <a:defRPr sz="6500" b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61"/>
          <p:cNvSpPr txBox="1">
            <a:spLocks noGrp="1"/>
          </p:cNvSpPr>
          <p:nvPr>
            <p:ph type="subTitle" idx="1"/>
          </p:nvPr>
        </p:nvSpPr>
        <p:spPr>
          <a:xfrm>
            <a:off x="455614" y="3493008"/>
            <a:ext cx="6330212" cy="925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lvl="0" algn="l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 b="0" i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spcBef>
                <a:spcPts val="12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8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grpSp>
        <p:nvGrpSpPr>
          <p:cNvPr id="87" name="Google Shape;87;p61"/>
          <p:cNvGrpSpPr/>
          <p:nvPr/>
        </p:nvGrpSpPr>
        <p:grpSpPr>
          <a:xfrm>
            <a:off x="444687" y="318576"/>
            <a:ext cx="1268027" cy="899801"/>
            <a:chOff x="3665538" y="128587"/>
            <a:chExt cx="3635375" cy="2579688"/>
          </a:xfrm>
        </p:grpSpPr>
        <p:sp>
          <p:nvSpPr>
            <p:cNvPr id="88" name="Google Shape;88;p61"/>
            <p:cNvSpPr/>
            <p:nvPr/>
          </p:nvSpPr>
          <p:spPr>
            <a:xfrm>
              <a:off x="3665538" y="128587"/>
              <a:ext cx="3635375" cy="2579688"/>
            </a:xfrm>
            <a:custGeom>
              <a:avLst/>
              <a:gdLst/>
              <a:ahLst/>
              <a:cxnLst/>
              <a:rect l="l" t="t" r="r" b="b"/>
              <a:pathLst>
                <a:path w="2308" h="1637" extrusionOk="0">
                  <a:moveTo>
                    <a:pt x="1096" y="1430"/>
                  </a:moveTo>
                  <a:cubicBezTo>
                    <a:pt x="657" y="1471"/>
                    <a:pt x="200" y="1407"/>
                    <a:pt x="136" y="1064"/>
                  </a:cubicBezTo>
                  <a:cubicBezTo>
                    <a:pt x="105" y="895"/>
                    <a:pt x="182" y="716"/>
                    <a:pt x="284" y="604"/>
                  </a:cubicBezTo>
                  <a:cubicBezTo>
                    <a:pt x="284" y="545"/>
                    <a:pt x="284" y="545"/>
                    <a:pt x="284" y="545"/>
                  </a:cubicBezTo>
                  <a:cubicBezTo>
                    <a:pt x="100" y="706"/>
                    <a:pt x="0" y="910"/>
                    <a:pt x="57" y="1152"/>
                  </a:cubicBezTo>
                  <a:cubicBezTo>
                    <a:pt x="131" y="1461"/>
                    <a:pt x="523" y="1637"/>
                    <a:pt x="1123" y="1578"/>
                  </a:cubicBezTo>
                  <a:cubicBezTo>
                    <a:pt x="1360" y="1555"/>
                    <a:pt x="1670" y="1479"/>
                    <a:pt x="1886" y="1361"/>
                  </a:cubicBezTo>
                  <a:cubicBezTo>
                    <a:pt x="1886" y="1192"/>
                    <a:pt x="1886" y="1192"/>
                    <a:pt x="1886" y="1192"/>
                  </a:cubicBezTo>
                  <a:cubicBezTo>
                    <a:pt x="1690" y="1309"/>
                    <a:pt x="1366" y="1405"/>
                    <a:pt x="1096" y="1430"/>
                  </a:cubicBezTo>
                  <a:close/>
                  <a:moveTo>
                    <a:pt x="2253" y="541"/>
                  </a:moveTo>
                  <a:cubicBezTo>
                    <a:pt x="2148" y="32"/>
                    <a:pt x="1161" y="0"/>
                    <a:pt x="525" y="387"/>
                  </a:cubicBezTo>
                  <a:cubicBezTo>
                    <a:pt x="525" y="430"/>
                    <a:pt x="525" y="430"/>
                    <a:pt x="525" y="430"/>
                  </a:cubicBezTo>
                  <a:cubicBezTo>
                    <a:pt x="1161" y="104"/>
                    <a:pt x="2062" y="106"/>
                    <a:pt x="2144" y="574"/>
                  </a:cubicBezTo>
                  <a:cubicBezTo>
                    <a:pt x="2172" y="729"/>
                    <a:pt x="2084" y="890"/>
                    <a:pt x="1929" y="983"/>
                  </a:cubicBezTo>
                  <a:cubicBezTo>
                    <a:pt x="1929" y="1104"/>
                    <a:pt x="1929" y="1104"/>
                    <a:pt x="1929" y="1104"/>
                  </a:cubicBezTo>
                  <a:cubicBezTo>
                    <a:pt x="2116" y="1036"/>
                    <a:pt x="2308" y="813"/>
                    <a:pt x="2253" y="541"/>
                  </a:cubicBezTo>
                  <a:close/>
                  <a:moveTo>
                    <a:pt x="1850" y="1100"/>
                  </a:moveTo>
                  <a:cubicBezTo>
                    <a:pt x="1764" y="1091"/>
                    <a:pt x="1735" y="1039"/>
                    <a:pt x="1735" y="979"/>
                  </a:cubicBezTo>
                  <a:cubicBezTo>
                    <a:pt x="1735" y="467"/>
                    <a:pt x="1735" y="467"/>
                    <a:pt x="1735" y="467"/>
                  </a:cubicBezTo>
                  <a:cubicBezTo>
                    <a:pt x="1850" y="467"/>
                    <a:pt x="1850" y="467"/>
                    <a:pt x="1850" y="467"/>
                  </a:cubicBezTo>
                  <a:lnTo>
                    <a:pt x="1850" y="1100"/>
                  </a:lnTo>
                  <a:close/>
                  <a:moveTo>
                    <a:pt x="480" y="1109"/>
                  </a:moveTo>
                  <a:cubicBezTo>
                    <a:pt x="394" y="1101"/>
                    <a:pt x="365" y="1049"/>
                    <a:pt x="365" y="989"/>
                  </a:cubicBezTo>
                  <a:cubicBezTo>
                    <a:pt x="365" y="654"/>
                    <a:pt x="365" y="654"/>
                    <a:pt x="365" y="654"/>
                  </a:cubicBezTo>
                  <a:cubicBezTo>
                    <a:pt x="480" y="654"/>
                    <a:pt x="480" y="654"/>
                    <a:pt x="480" y="654"/>
                  </a:cubicBezTo>
                  <a:lnTo>
                    <a:pt x="480" y="1109"/>
                  </a:lnTo>
                  <a:close/>
                  <a:moveTo>
                    <a:pt x="480" y="482"/>
                  </a:moveTo>
                  <a:cubicBezTo>
                    <a:pt x="480" y="591"/>
                    <a:pt x="480" y="591"/>
                    <a:pt x="480" y="591"/>
                  </a:cubicBezTo>
                  <a:cubicBezTo>
                    <a:pt x="365" y="591"/>
                    <a:pt x="365" y="591"/>
                    <a:pt x="365" y="591"/>
                  </a:cubicBezTo>
                  <a:cubicBezTo>
                    <a:pt x="365" y="482"/>
                    <a:pt x="365" y="482"/>
                    <a:pt x="365" y="482"/>
                  </a:cubicBezTo>
                  <a:lnTo>
                    <a:pt x="480" y="482"/>
                  </a:lnTo>
                  <a:close/>
                  <a:moveTo>
                    <a:pt x="1169" y="1104"/>
                  </a:moveTo>
                  <a:cubicBezTo>
                    <a:pt x="1076" y="1104"/>
                    <a:pt x="1037" y="1039"/>
                    <a:pt x="1037" y="975"/>
                  </a:cubicBezTo>
                  <a:cubicBezTo>
                    <a:pt x="1037" y="531"/>
                    <a:pt x="1037" y="531"/>
                    <a:pt x="1037" y="531"/>
                  </a:cubicBezTo>
                  <a:cubicBezTo>
                    <a:pt x="1151" y="531"/>
                    <a:pt x="1151" y="531"/>
                    <a:pt x="1151" y="531"/>
                  </a:cubicBezTo>
                  <a:cubicBezTo>
                    <a:pt x="1151" y="654"/>
                    <a:pt x="1151" y="654"/>
                    <a:pt x="1151" y="654"/>
                  </a:cubicBezTo>
                  <a:cubicBezTo>
                    <a:pt x="1237" y="654"/>
                    <a:pt x="1237" y="654"/>
                    <a:pt x="1237" y="654"/>
                  </a:cubicBezTo>
                  <a:cubicBezTo>
                    <a:pt x="1237" y="746"/>
                    <a:pt x="1237" y="746"/>
                    <a:pt x="1237" y="746"/>
                  </a:cubicBezTo>
                  <a:cubicBezTo>
                    <a:pt x="1151" y="746"/>
                    <a:pt x="1151" y="746"/>
                    <a:pt x="1151" y="746"/>
                  </a:cubicBezTo>
                  <a:cubicBezTo>
                    <a:pt x="1151" y="968"/>
                    <a:pt x="1151" y="968"/>
                    <a:pt x="1151" y="968"/>
                  </a:cubicBezTo>
                  <a:cubicBezTo>
                    <a:pt x="1151" y="994"/>
                    <a:pt x="1163" y="1009"/>
                    <a:pt x="1190" y="1009"/>
                  </a:cubicBezTo>
                  <a:cubicBezTo>
                    <a:pt x="1237" y="1009"/>
                    <a:pt x="1237" y="1009"/>
                    <a:pt x="1237" y="1009"/>
                  </a:cubicBezTo>
                  <a:cubicBezTo>
                    <a:pt x="1237" y="1104"/>
                    <a:pt x="1237" y="1104"/>
                    <a:pt x="1237" y="1104"/>
                  </a:cubicBezTo>
                  <a:cubicBezTo>
                    <a:pt x="1169" y="1104"/>
                    <a:pt x="1169" y="1104"/>
                    <a:pt x="1169" y="1104"/>
                  </a:cubicBezTo>
                  <a:moveTo>
                    <a:pt x="1379" y="915"/>
                  </a:moveTo>
                  <a:cubicBezTo>
                    <a:pt x="1379" y="973"/>
                    <a:pt x="1416" y="1016"/>
                    <a:pt x="1480" y="1016"/>
                  </a:cubicBezTo>
                  <a:cubicBezTo>
                    <a:pt x="1531" y="1016"/>
                    <a:pt x="1556" y="1002"/>
                    <a:pt x="1585" y="973"/>
                  </a:cubicBezTo>
                  <a:cubicBezTo>
                    <a:pt x="1656" y="1040"/>
                    <a:pt x="1656" y="1040"/>
                    <a:pt x="1656" y="1040"/>
                  </a:cubicBezTo>
                  <a:cubicBezTo>
                    <a:pt x="1610" y="1085"/>
                    <a:pt x="1563" y="1112"/>
                    <a:pt x="1480" y="1112"/>
                  </a:cubicBezTo>
                  <a:cubicBezTo>
                    <a:pt x="1370" y="1112"/>
                    <a:pt x="1266" y="1052"/>
                    <a:pt x="1266" y="879"/>
                  </a:cubicBezTo>
                  <a:cubicBezTo>
                    <a:pt x="1266" y="730"/>
                    <a:pt x="1357" y="646"/>
                    <a:pt x="1477" y="646"/>
                  </a:cubicBezTo>
                  <a:cubicBezTo>
                    <a:pt x="1599" y="646"/>
                    <a:pt x="1669" y="744"/>
                    <a:pt x="1669" y="873"/>
                  </a:cubicBezTo>
                  <a:cubicBezTo>
                    <a:pt x="1669" y="915"/>
                    <a:pt x="1669" y="915"/>
                    <a:pt x="1669" y="915"/>
                  </a:cubicBezTo>
                  <a:cubicBezTo>
                    <a:pt x="1379" y="915"/>
                    <a:pt x="1379" y="915"/>
                    <a:pt x="1379" y="915"/>
                  </a:cubicBezTo>
                  <a:moveTo>
                    <a:pt x="1472" y="741"/>
                  </a:moveTo>
                  <a:cubicBezTo>
                    <a:pt x="1433" y="741"/>
                    <a:pt x="1403" y="761"/>
                    <a:pt x="1390" y="788"/>
                  </a:cubicBezTo>
                  <a:cubicBezTo>
                    <a:pt x="1383" y="804"/>
                    <a:pt x="1380" y="817"/>
                    <a:pt x="1379" y="837"/>
                  </a:cubicBezTo>
                  <a:cubicBezTo>
                    <a:pt x="1555" y="837"/>
                    <a:pt x="1555" y="837"/>
                    <a:pt x="1555" y="837"/>
                  </a:cubicBezTo>
                  <a:cubicBezTo>
                    <a:pt x="1553" y="788"/>
                    <a:pt x="1530" y="741"/>
                    <a:pt x="1472" y="741"/>
                  </a:cubicBezTo>
                  <a:close/>
                  <a:moveTo>
                    <a:pt x="696" y="746"/>
                  </a:moveTo>
                  <a:cubicBezTo>
                    <a:pt x="696" y="1105"/>
                    <a:pt x="696" y="1105"/>
                    <a:pt x="696" y="1105"/>
                  </a:cubicBezTo>
                  <a:cubicBezTo>
                    <a:pt x="581" y="1105"/>
                    <a:pt x="581" y="1105"/>
                    <a:pt x="581" y="1105"/>
                  </a:cubicBezTo>
                  <a:cubicBezTo>
                    <a:pt x="581" y="654"/>
                    <a:pt x="581" y="654"/>
                    <a:pt x="581" y="654"/>
                  </a:cubicBezTo>
                  <a:cubicBezTo>
                    <a:pt x="817" y="654"/>
                    <a:pt x="817" y="654"/>
                    <a:pt x="817" y="654"/>
                  </a:cubicBezTo>
                  <a:cubicBezTo>
                    <a:pt x="917" y="654"/>
                    <a:pt x="951" y="725"/>
                    <a:pt x="951" y="789"/>
                  </a:cubicBezTo>
                  <a:cubicBezTo>
                    <a:pt x="951" y="1105"/>
                    <a:pt x="951" y="1105"/>
                    <a:pt x="951" y="1105"/>
                  </a:cubicBezTo>
                  <a:cubicBezTo>
                    <a:pt x="837" y="1105"/>
                    <a:pt x="837" y="1105"/>
                    <a:pt x="837" y="1105"/>
                  </a:cubicBezTo>
                  <a:cubicBezTo>
                    <a:pt x="837" y="789"/>
                    <a:pt x="837" y="789"/>
                    <a:pt x="837" y="789"/>
                  </a:cubicBezTo>
                  <a:cubicBezTo>
                    <a:pt x="837" y="762"/>
                    <a:pt x="824" y="746"/>
                    <a:pt x="790" y="746"/>
                  </a:cubicBezTo>
                  <a:lnTo>
                    <a:pt x="696" y="746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9" name="Google Shape;89;p61"/>
            <p:cNvSpPr/>
            <p:nvPr/>
          </p:nvSpPr>
          <p:spPr>
            <a:xfrm>
              <a:off x="6704013" y="865188"/>
              <a:ext cx="142875" cy="142875"/>
            </a:xfrm>
            <a:custGeom>
              <a:avLst/>
              <a:gdLst/>
              <a:ahLst/>
              <a:cxnLst/>
              <a:rect l="l" t="t" r="r" b="b"/>
              <a:pathLst>
                <a:path w="91" h="91" extrusionOk="0">
                  <a:moveTo>
                    <a:pt x="45" y="91"/>
                  </a:moveTo>
                  <a:cubicBezTo>
                    <a:pt x="20" y="91"/>
                    <a:pt x="0" y="71"/>
                    <a:pt x="0" y="46"/>
                  </a:cubicBezTo>
                  <a:cubicBezTo>
                    <a:pt x="0" y="20"/>
                    <a:pt x="20" y="0"/>
                    <a:pt x="45" y="0"/>
                  </a:cubicBezTo>
                  <a:cubicBezTo>
                    <a:pt x="71" y="0"/>
                    <a:pt x="91" y="20"/>
                    <a:pt x="91" y="46"/>
                  </a:cubicBezTo>
                  <a:cubicBezTo>
                    <a:pt x="91" y="71"/>
                    <a:pt x="71" y="91"/>
                    <a:pt x="45" y="91"/>
                  </a:cubicBezTo>
                  <a:close/>
                  <a:moveTo>
                    <a:pt x="45" y="7"/>
                  </a:moveTo>
                  <a:cubicBezTo>
                    <a:pt x="24" y="7"/>
                    <a:pt x="7" y="25"/>
                    <a:pt x="7" y="46"/>
                  </a:cubicBezTo>
                  <a:cubicBezTo>
                    <a:pt x="7" y="66"/>
                    <a:pt x="24" y="83"/>
                    <a:pt x="45" y="83"/>
                  </a:cubicBezTo>
                  <a:cubicBezTo>
                    <a:pt x="66" y="83"/>
                    <a:pt x="83" y="66"/>
                    <a:pt x="83" y="46"/>
                  </a:cubicBezTo>
                  <a:cubicBezTo>
                    <a:pt x="83" y="25"/>
                    <a:pt x="66" y="7"/>
                    <a:pt x="45" y="7"/>
                  </a:cubicBezTo>
                  <a:close/>
                  <a:moveTo>
                    <a:pt x="66" y="73"/>
                  </a:moveTo>
                  <a:cubicBezTo>
                    <a:pt x="57" y="73"/>
                    <a:pt x="57" y="73"/>
                    <a:pt x="57" y="73"/>
                  </a:cubicBezTo>
                  <a:cubicBezTo>
                    <a:pt x="56" y="73"/>
                    <a:pt x="56" y="72"/>
                    <a:pt x="55" y="72"/>
                  </a:cubicBezTo>
                  <a:cubicBezTo>
                    <a:pt x="44" y="52"/>
                    <a:pt x="44" y="52"/>
                    <a:pt x="44" y="52"/>
                  </a:cubicBezTo>
                  <a:cubicBezTo>
                    <a:pt x="43" y="52"/>
                    <a:pt x="42" y="51"/>
                    <a:pt x="42" y="51"/>
                  </a:cubicBezTo>
                  <a:cubicBezTo>
                    <a:pt x="42" y="51"/>
                    <a:pt x="40" y="51"/>
                    <a:pt x="39" y="51"/>
                  </a:cubicBezTo>
                  <a:cubicBezTo>
                    <a:pt x="38" y="51"/>
                    <a:pt x="37" y="51"/>
                    <a:pt x="37" y="51"/>
                  </a:cubicBezTo>
                  <a:cubicBezTo>
                    <a:pt x="37" y="71"/>
                    <a:pt x="37" y="71"/>
                    <a:pt x="37" y="71"/>
                  </a:cubicBezTo>
                  <a:cubicBezTo>
                    <a:pt x="37" y="72"/>
                    <a:pt x="36" y="73"/>
                    <a:pt x="35" y="73"/>
                  </a:cubicBezTo>
                  <a:cubicBezTo>
                    <a:pt x="27" y="73"/>
                    <a:pt x="27" y="73"/>
                    <a:pt x="27" y="73"/>
                  </a:cubicBezTo>
                  <a:cubicBezTo>
                    <a:pt x="26" y="73"/>
                    <a:pt x="25" y="72"/>
                    <a:pt x="25" y="71"/>
                  </a:cubicBezTo>
                  <a:cubicBezTo>
                    <a:pt x="25" y="21"/>
                    <a:pt x="25" y="21"/>
                    <a:pt x="25" y="21"/>
                  </a:cubicBezTo>
                  <a:cubicBezTo>
                    <a:pt x="25" y="18"/>
                    <a:pt x="26" y="17"/>
                    <a:pt x="29" y="17"/>
                  </a:cubicBezTo>
                  <a:cubicBezTo>
                    <a:pt x="31" y="16"/>
                    <a:pt x="39" y="16"/>
                    <a:pt x="43" y="16"/>
                  </a:cubicBezTo>
                  <a:cubicBezTo>
                    <a:pt x="57" y="16"/>
                    <a:pt x="65" y="20"/>
                    <a:pt x="65" y="34"/>
                  </a:cubicBezTo>
                  <a:cubicBezTo>
                    <a:pt x="65" y="35"/>
                    <a:pt x="65" y="35"/>
                    <a:pt x="65" y="35"/>
                  </a:cubicBezTo>
                  <a:cubicBezTo>
                    <a:pt x="65" y="43"/>
                    <a:pt x="61" y="47"/>
                    <a:pt x="55" y="49"/>
                  </a:cubicBezTo>
                  <a:cubicBezTo>
                    <a:pt x="67" y="70"/>
                    <a:pt x="67" y="70"/>
                    <a:pt x="67" y="70"/>
                  </a:cubicBezTo>
                  <a:cubicBezTo>
                    <a:pt x="67" y="70"/>
                    <a:pt x="67" y="71"/>
                    <a:pt x="67" y="71"/>
                  </a:cubicBezTo>
                  <a:cubicBezTo>
                    <a:pt x="67" y="72"/>
                    <a:pt x="67" y="73"/>
                    <a:pt x="66" y="73"/>
                  </a:cubicBezTo>
                  <a:close/>
                  <a:moveTo>
                    <a:pt x="54" y="34"/>
                  </a:moveTo>
                  <a:cubicBezTo>
                    <a:pt x="54" y="28"/>
                    <a:pt x="51" y="26"/>
                    <a:pt x="44" y="26"/>
                  </a:cubicBezTo>
                  <a:cubicBezTo>
                    <a:pt x="43" y="26"/>
                    <a:pt x="40" y="26"/>
                    <a:pt x="38" y="26"/>
                  </a:cubicBezTo>
                  <a:cubicBezTo>
                    <a:pt x="37" y="26"/>
                    <a:pt x="37" y="26"/>
                    <a:pt x="36" y="26"/>
                  </a:cubicBezTo>
                  <a:cubicBezTo>
                    <a:pt x="36" y="42"/>
                    <a:pt x="36" y="42"/>
                    <a:pt x="36" y="42"/>
                  </a:cubicBezTo>
                  <a:cubicBezTo>
                    <a:pt x="37" y="42"/>
                    <a:pt x="43" y="42"/>
                    <a:pt x="44" y="42"/>
                  </a:cubicBezTo>
                  <a:cubicBezTo>
                    <a:pt x="51" y="42"/>
                    <a:pt x="54" y="40"/>
                    <a:pt x="54" y="35"/>
                  </a:cubicBezTo>
                  <a:lnTo>
                    <a:pt x="54" y="34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 with Linear Gradient">
  <p:cSld name="Title Slide with Linear Gradient">
    <p:bg>
      <p:bgPr>
        <a:gradFill>
          <a:gsLst>
            <a:gs pos="0">
              <a:schemeClr val="dk2"/>
            </a:gs>
            <a:gs pos="32000">
              <a:schemeClr val="dk2"/>
            </a:gs>
            <a:gs pos="78000">
              <a:srgbClr val="0071C5"/>
            </a:gs>
            <a:gs pos="95000">
              <a:srgbClr val="009FDF"/>
            </a:gs>
            <a:gs pos="100000">
              <a:srgbClr val="009FDF"/>
            </a:gs>
          </a:gsLst>
          <a:lin ang="19860001" scaled="0"/>
        </a:gradFill>
        <a:effectLst/>
      </p:bgPr>
    </p:bg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62"/>
          <p:cNvSpPr txBox="1">
            <a:spLocks noGrp="1"/>
          </p:cNvSpPr>
          <p:nvPr>
            <p:ph type="ctrTitle"/>
          </p:nvPr>
        </p:nvSpPr>
        <p:spPr>
          <a:xfrm>
            <a:off x="444688" y="2479423"/>
            <a:ext cx="8212886" cy="11025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/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500"/>
              <a:buFont typeface="Arial"/>
              <a:buNone/>
              <a:defRPr sz="6500" b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62"/>
          <p:cNvSpPr txBox="1">
            <a:spLocks noGrp="1"/>
          </p:cNvSpPr>
          <p:nvPr>
            <p:ph type="subTitle" idx="1"/>
          </p:nvPr>
        </p:nvSpPr>
        <p:spPr>
          <a:xfrm>
            <a:off x="455614" y="3493008"/>
            <a:ext cx="6330212" cy="925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lvl="0" algn="l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 b="0" i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spcBef>
                <a:spcPts val="12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8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93" name="Google Shape;93;p62" descr="int_experience_hrz_wht_rgb_1500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60694" y="389229"/>
            <a:ext cx="2121766" cy="887284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62"/>
          <p:cNvSpPr txBox="1"/>
          <p:nvPr/>
        </p:nvSpPr>
        <p:spPr>
          <a:xfrm>
            <a:off x="205160" y="4907173"/>
            <a:ext cx="2301912" cy="1097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SG" sz="713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Intel Confidential  |  Internal Use Only  </a:t>
            </a:r>
            <a:r>
              <a:rPr lang="en-SG" sz="713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(DO NOT SHARE)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ustom Layout">
  <p:cSld name="1_Custom Layout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63"/>
          <p:cNvSpPr txBox="1">
            <a:spLocks noGrp="1"/>
          </p:cNvSpPr>
          <p:nvPr>
            <p:ph type="sldNum" idx="12"/>
          </p:nvPr>
        </p:nvSpPr>
        <p:spPr>
          <a:xfrm>
            <a:off x="6872352" y="4827960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SG"/>
              <a:t>‹#›</a:t>
            </a:fld>
            <a:endParaRPr/>
          </a:p>
        </p:txBody>
      </p:sp>
      <p:sp>
        <p:nvSpPr>
          <p:cNvPr id="97" name="Google Shape;97;p63"/>
          <p:cNvSpPr/>
          <p:nvPr/>
        </p:nvSpPr>
        <p:spPr>
          <a:xfrm>
            <a:off x="0" y="12245"/>
            <a:ext cx="9144000" cy="937958"/>
          </a:xfrm>
          <a:prstGeom prst="rect">
            <a:avLst/>
          </a:prstGeom>
          <a:solidFill>
            <a:schemeClr val="dk2"/>
          </a:solidFill>
          <a:ln w="25400" cap="flat" cmpd="sng">
            <a:solidFill>
              <a:srgbClr val="00528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63"/>
          <p:cNvSpPr txBox="1">
            <a:spLocks noGrp="1"/>
          </p:cNvSpPr>
          <p:nvPr>
            <p:ph type="title"/>
          </p:nvPr>
        </p:nvSpPr>
        <p:spPr>
          <a:xfrm>
            <a:off x="269421" y="85296"/>
            <a:ext cx="7886700" cy="7982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50"/>
              <a:buFont typeface="Arial"/>
              <a:buNone/>
              <a:defRPr sz="405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8"/>
          <p:cNvSpPr txBox="1">
            <a:spLocks noGrp="1"/>
          </p:cNvSpPr>
          <p:nvPr>
            <p:ph type="sldNum" idx="12"/>
          </p:nvPr>
        </p:nvSpPr>
        <p:spPr>
          <a:xfrm>
            <a:off x="6872352" y="4827960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SG"/>
              <a:t>‹#›</a:t>
            </a:fld>
            <a:endParaRPr/>
          </a:p>
        </p:txBody>
      </p:sp>
      <p:sp>
        <p:nvSpPr>
          <p:cNvPr id="24" name="Google Shape;24;p48"/>
          <p:cNvSpPr txBox="1">
            <a:spLocks noGrp="1"/>
          </p:cNvSpPr>
          <p:nvPr>
            <p:ph type="title"/>
          </p:nvPr>
        </p:nvSpPr>
        <p:spPr>
          <a:xfrm>
            <a:off x="455613" y="308848"/>
            <a:ext cx="8229600" cy="868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50"/>
              <a:buFont typeface="Arial"/>
              <a:buNone/>
              <a:defRPr sz="4050" b="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Custom Layout">
  <p:cSld name="2_Custom Layout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64"/>
          <p:cNvSpPr txBox="1">
            <a:spLocks noGrp="1"/>
          </p:cNvSpPr>
          <p:nvPr>
            <p:ph type="sldNum" idx="12"/>
          </p:nvPr>
        </p:nvSpPr>
        <p:spPr>
          <a:xfrm>
            <a:off x="6872352" y="4827960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SG"/>
              <a:t>‹#›</a:t>
            </a:fld>
            <a:endParaRPr/>
          </a:p>
        </p:txBody>
      </p:sp>
      <p:sp>
        <p:nvSpPr>
          <p:cNvPr id="101" name="Google Shape;101;p64"/>
          <p:cNvSpPr txBox="1">
            <a:spLocks noGrp="1"/>
          </p:cNvSpPr>
          <p:nvPr>
            <p:ph type="title"/>
          </p:nvPr>
        </p:nvSpPr>
        <p:spPr>
          <a:xfrm>
            <a:off x="270034" y="169307"/>
            <a:ext cx="8603933" cy="927021"/>
          </a:xfrm>
          <a:prstGeom prst="rect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50"/>
              <a:buFont typeface="Arial"/>
              <a:buNone/>
              <a:defRPr sz="405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64"/>
          <p:cNvSpPr/>
          <p:nvPr/>
        </p:nvSpPr>
        <p:spPr>
          <a:xfrm>
            <a:off x="8982551" y="266461"/>
            <a:ext cx="160022" cy="732713"/>
          </a:xfrm>
          <a:prstGeom prst="rect">
            <a:avLst/>
          </a:prstGeom>
          <a:solidFill>
            <a:schemeClr val="dk2"/>
          </a:solidFill>
          <a:ln w="254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64"/>
          <p:cNvSpPr/>
          <p:nvPr/>
        </p:nvSpPr>
        <p:spPr>
          <a:xfrm>
            <a:off x="1427" y="266461"/>
            <a:ext cx="160022" cy="732713"/>
          </a:xfrm>
          <a:prstGeom prst="rect">
            <a:avLst/>
          </a:prstGeom>
          <a:solidFill>
            <a:schemeClr val="dk2"/>
          </a:solidFill>
          <a:ln w="254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Custom Layout">
  <p:cSld name="3_Custom Layout"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65"/>
          <p:cNvSpPr txBox="1">
            <a:spLocks noGrp="1"/>
          </p:cNvSpPr>
          <p:nvPr>
            <p:ph type="sldNum" idx="12"/>
          </p:nvPr>
        </p:nvSpPr>
        <p:spPr>
          <a:xfrm>
            <a:off x="6872352" y="4827960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SG"/>
              <a:t>‹#›</a:t>
            </a:fld>
            <a:endParaRPr/>
          </a:p>
        </p:txBody>
      </p:sp>
      <p:sp>
        <p:nvSpPr>
          <p:cNvPr id="106" name="Google Shape;106;p65"/>
          <p:cNvSpPr txBox="1">
            <a:spLocks noGrp="1"/>
          </p:cNvSpPr>
          <p:nvPr>
            <p:ph type="title"/>
          </p:nvPr>
        </p:nvSpPr>
        <p:spPr>
          <a:xfrm>
            <a:off x="270034" y="284560"/>
            <a:ext cx="8603933" cy="772716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50"/>
              <a:buFont typeface="Arial"/>
              <a:buNone/>
              <a:defRPr sz="405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65"/>
          <p:cNvSpPr/>
          <p:nvPr/>
        </p:nvSpPr>
        <p:spPr>
          <a:xfrm>
            <a:off x="154544" y="159544"/>
            <a:ext cx="8834914" cy="4445114"/>
          </a:xfrm>
          <a:prstGeom prst="rect">
            <a:avLst/>
          </a:prstGeom>
          <a:noFill/>
          <a:ln w="571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ulleted Text">
  <p:cSld name="Title and Bulleted Text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66"/>
          <p:cNvSpPr txBox="1">
            <a:spLocks noGrp="1"/>
          </p:cNvSpPr>
          <p:nvPr>
            <p:ph type="sldNum" idx="12"/>
          </p:nvPr>
        </p:nvSpPr>
        <p:spPr>
          <a:xfrm>
            <a:off x="6872352" y="4827960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SG"/>
              <a:t>‹#›</a:t>
            </a:fld>
            <a:endParaRPr/>
          </a:p>
        </p:txBody>
      </p:sp>
      <p:sp>
        <p:nvSpPr>
          <p:cNvPr id="110" name="Google Shape;110;p66"/>
          <p:cNvSpPr txBox="1">
            <a:spLocks noGrp="1"/>
          </p:cNvSpPr>
          <p:nvPr>
            <p:ph type="title"/>
          </p:nvPr>
        </p:nvSpPr>
        <p:spPr>
          <a:xfrm>
            <a:off x="455613" y="308848"/>
            <a:ext cx="8229600" cy="868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50"/>
              <a:buFont typeface="Arial"/>
              <a:buNone/>
              <a:defRPr sz="4050" b="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66"/>
          <p:cNvSpPr txBox="1">
            <a:spLocks noGrp="1"/>
          </p:cNvSpPr>
          <p:nvPr>
            <p:ph type="body" idx="1"/>
          </p:nvPr>
        </p:nvSpPr>
        <p:spPr>
          <a:xfrm>
            <a:off x="455614" y="1203326"/>
            <a:ext cx="8228012" cy="3425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lvl="0" indent="-228600" algn="l">
              <a:spcBef>
                <a:spcPts val="1200"/>
              </a:spcBef>
              <a:spcAft>
                <a:spcPts val="0"/>
              </a:spcAft>
              <a:buClr>
                <a:srgbClr val="0071C5"/>
              </a:buClr>
              <a:buSzPts val="1800"/>
              <a:buNone/>
              <a:defRPr>
                <a:solidFill>
                  <a:srgbClr val="0071C5"/>
                </a:solidFill>
              </a:defRPr>
            </a:lvl1pPr>
            <a:lvl2pPr marL="914400" lvl="1" indent="-342900" algn="l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800"/>
              <a:buChar char="▪"/>
              <a:defRPr sz="1800">
                <a:solidFill>
                  <a:schemeClr val="dk2"/>
                </a:solidFill>
              </a:defRPr>
            </a:lvl2pPr>
            <a:lvl3pPr marL="1371600" lvl="2" indent="-342900" algn="l"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 sz="1800">
                <a:solidFill>
                  <a:schemeClr val="dk2"/>
                </a:solidFill>
              </a:defRPr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Char char="–"/>
              <a:defRPr sz="1600">
                <a:solidFill>
                  <a:schemeClr val="dk2"/>
                </a:solidFill>
              </a:defRPr>
            </a:lvl4pPr>
            <a:lvl5pPr marL="2286000" lvl="4" indent="-317500" algn="l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400"/>
              <a:buChar char="–"/>
              <a:defRPr>
                <a:solidFill>
                  <a:schemeClr val="dk2"/>
                </a:solidFill>
              </a:defRPr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 with Image">
  <p:cSld name="Two Content with Image"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67"/>
          <p:cNvSpPr txBox="1">
            <a:spLocks noGrp="1"/>
          </p:cNvSpPr>
          <p:nvPr>
            <p:ph type="sldNum" idx="12"/>
          </p:nvPr>
        </p:nvSpPr>
        <p:spPr>
          <a:xfrm>
            <a:off x="6872352" y="4827960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SG"/>
              <a:t>‹#›</a:t>
            </a:fld>
            <a:endParaRPr/>
          </a:p>
        </p:txBody>
      </p:sp>
      <p:sp>
        <p:nvSpPr>
          <p:cNvPr id="114" name="Google Shape;114;p67"/>
          <p:cNvSpPr txBox="1">
            <a:spLocks noGrp="1"/>
          </p:cNvSpPr>
          <p:nvPr>
            <p:ph type="body" idx="1"/>
          </p:nvPr>
        </p:nvSpPr>
        <p:spPr>
          <a:xfrm>
            <a:off x="455614" y="1203325"/>
            <a:ext cx="4006851" cy="3425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lvl="0" indent="-228600" algn="l">
              <a:spcBef>
                <a:spcPts val="1200"/>
              </a:spcBef>
              <a:spcAft>
                <a:spcPts val="0"/>
              </a:spcAft>
              <a:buClr>
                <a:srgbClr val="0071C5"/>
              </a:buClr>
              <a:buSzPts val="1800"/>
              <a:buNone/>
              <a:defRPr/>
            </a:lvl1pPr>
            <a:lvl2pPr marL="914400" lvl="1" indent="-330200" algn="l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600"/>
              <a:buChar char="▪"/>
              <a:defRPr>
                <a:solidFill>
                  <a:schemeClr val="dk2"/>
                </a:solidFill>
              </a:defRPr>
            </a:lvl2pPr>
            <a:lvl3pPr marL="1371600" lvl="2" indent="-317500" algn="l"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1400"/>
              <a:buChar char="–"/>
              <a:defRPr sz="1400">
                <a:solidFill>
                  <a:schemeClr val="dk2"/>
                </a:solidFill>
              </a:defRPr>
            </a:lvl3pPr>
            <a:lvl4pPr marL="1828800" lvl="3" indent="-304800" algn="l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Char char="–"/>
              <a:defRPr sz="1200">
                <a:solidFill>
                  <a:schemeClr val="dk2"/>
                </a:solidFill>
              </a:defRPr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Char char="–"/>
              <a:defRPr sz="1200">
                <a:solidFill>
                  <a:schemeClr val="dk2"/>
                </a:solidFill>
              </a:defRPr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5" name="Google Shape;115;p67"/>
          <p:cNvSpPr txBox="1">
            <a:spLocks noGrp="1"/>
          </p:cNvSpPr>
          <p:nvPr>
            <p:ph type="title"/>
          </p:nvPr>
        </p:nvSpPr>
        <p:spPr>
          <a:xfrm>
            <a:off x="455613" y="308848"/>
            <a:ext cx="8229600" cy="868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50"/>
              <a:buFont typeface="Arial"/>
              <a:buNone/>
              <a:defRPr sz="4050" b="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6" name="Google Shape;116;p67"/>
          <p:cNvSpPr>
            <a:spLocks noGrp="1"/>
          </p:cNvSpPr>
          <p:nvPr>
            <p:ph type="pic" idx="2"/>
          </p:nvPr>
        </p:nvSpPr>
        <p:spPr>
          <a:xfrm>
            <a:off x="4830764" y="943430"/>
            <a:ext cx="3181123" cy="1670950"/>
          </a:xfrm>
          <a:prstGeom prst="rect">
            <a:avLst/>
          </a:prstGeom>
          <a:solidFill>
            <a:srgbClr val="CFD5D8"/>
          </a:solidFill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spcBef>
                <a:spcPts val="1200"/>
              </a:spcBef>
              <a:spcAft>
                <a:spcPts val="0"/>
              </a:spcAft>
              <a:buClr>
                <a:srgbClr val="0071C5"/>
              </a:buClr>
              <a:buSzPts val="1800"/>
              <a:buFont typeface="Noto Sans Symbols"/>
              <a:buNone/>
              <a:defRPr sz="1800" b="0" i="0" u="none" strike="noStrike" cap="none">
                <a:solidFill>
                  <a:srgbClr val="0071C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Noto Sans Symbols"/>
              <a:buChar char="▪"/>
              <a:defRPr sz="1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–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–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7" name="Google Shape;117;p67"/>
          <p:cNvSpPr>
            <a:spLocks noGrp="1"/>
          </p:cNvSpPr>
          <p:nvPr>
            <p:ph type="pic" idx="3"/>
          </p:nvPr>
        </p:nvSpPr>
        <p:spPr>
          <a:xfrm>
            <a:off x="4830764" y="2843898"/>
            <a:ext cx="3181123" cy="1670950"/>
          </a:xfrm>
          <a:prstGeom prst="rect">
            <a:avLst/>
          </a:prstGeom>
          <a:solidFill>
            <a:srgbClr val="CFD5D8"/>
          </a:solidFill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spcBef>
                <a:spcPts val="1200"/>
              </a:spcBef>
              <a:spcAft>
                <a:spcPts val="0"/>
              </a:spcAft>
              <a:buClr>
                <a:srgbClr val="0071C5"/>
              </a:buClr>
              <a:buSzPts val="1800"/>
              <a:buFont typeface="Noto Sans Symbols"/>
              <a:buNone/>
              <a:defRPr sz="1800" b="0" i="0" u="none" strike="noStrike" cap="none">
                <a:solidFill>
                  <a:srgbClr val="0071C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Noto Sans Symbols"/>
              <a:buChar char="▪"/>
              <a:defRPr sz="1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–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–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68"/>
          <p:cNvSpPr txBox="1">
            <a:spLocks noGrp="1"/>
          </p:cNvSpPr>
          <p:nvPr>
            <p:ph type="sldNum" idx="12"/>
          </p:nvPr>
        </p:nvSpPr>
        <p:spPr>
          <a:xfrm>
            <a:off x="6872352" y="4827960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SG"/>
              <a:t>‹#›</a:t>
            </a:fld>
            <a:endParaRPr/>
          </a:p>
        </p:txBody>
      </p:sp>
      <p:sp>
        <p:nvSpPr>
          <p:cNvPr id="120" name="Google Shape;120;p68"/>
          <p:cNvSpPr txBox="1">
            <a:spLocks noGrp="1"/>
          </p:cNvSpPr>
          <p:nvPr>
            <p:ph type="body" idx="1"/>
          </p:nvPr>
        </p:nvSpPr>
        <p:spPr>
          <a:xfrm>
            <a:off x="455614" y="1203325"/>
            <a:ext cx="4006851" cy="3425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lvl="0" indent="-228600" algn="l">
              <a:spcBef>
                <a:spcPts val="1200"/>
              </a:spcBef>
              <a:spcAft>
                <a:spcPts val="0"/>
              </a:spcAft>
              <a:buClr>
                <a:srgbClr val="0071C5"/>
              </a:buClr>
              <a:buSzPts val="1800"/>
              <a:buNone/>
              <a:defRPr/>
            </a:lvl1pPr>
            <a:lvl2pPr marL="914400" lvl="1" indent="-330200" algn="l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600"/>
              <a:buChar char="▪"/>
              <a:defRPr>
                <a:solidFill>
                  <a:schemeClr val="dk2"/>
                </a:solidFill>
              </a:defRPr>
            </a:lvl2pPr>
            <a:lvl3pPr marL="1371600" lvl="2" indent="-317500" algn="l"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1400"/>
              <a:buChar char="–"/>
              <a:defRPr sz="1400">
                <a:solidFill>
                  <a:schemeClr val="dk2"/>
                </a:solidFill>
              </a:defRPr>
            </a:lvl3pPr>
            <a:lvl4pPr marL="1828800" lvl="3" indent="-304800" algn="l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Char char="–"/>
              <a:defRPr sz="1200">
                <a:solidFill>
                  <a:schemeClr val="dk2"/>
                </a:solidFill>
              </a:defRPr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Char char="–"/>
              <a:defRPr sz="1200">
                <a:solidFill>
                  <a:schemeClr val="dk2"/>
                </a:solidFill>
              </a:defRPr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1" name="Google Shape;121;p68"/>
          <p:cNvSpPr txBox="1">
            <a:spLocks noGrp="1"/>
          </p:cNvSpPr>
          <p:nvPr>
            <p:ph type="body" idx="2"/>
          </p:nvPr>
        </p:nvSpPr>
        <p:spPr>
          <a:xfrm>
            <a:off x="4678363" y="1203325"/>
            <a:ext cx="4005264" cy="3425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lvl="0" indent="-228600" algn="l">
              <a:spcBef>
                <a:spcPts val="1200"/>
              </a:spcBef>
              <a:spcAft>
                <a:spcPts val="0"/>
              </a:spcAft>
              <a:buClr>
                <a:srgbClr val="0071C5"/>
              </a:buClr>
              <a:buSzPts val="1800"/>
              <a:buNone/>
              <a:defRPr/>
            </a:lvl1pPr>
            <a:lvl2pPr marL="914400" lvl="1" indent="-330200" algn="l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600"/>
              <a:buChar char="▪"/>
              <a:defRPr>
                <a:solidFill>
                  <a:schemeClr val="dk2"/>
                </a:solidFill>
              </a:defRPr>
            </a:lvl2pPr>
            <a:lvl3pPr marL="1371600" lvl="2" indent="-317500" algn="l"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1400"/>
              <a:buChar char="–"/>
              <a:defRPr sz="1400">
                <a:solidFill>
                  <a:schemeClr val="dk2"/>
                </a:solidFill>
              </a:defRPr>
            </a:lvl3pPr>
            <a:lvl4pPr marL="1828800" lvl="3" indent="-304800" algn="l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Char char="–"/>
              <a:defRPr sz="1200">
                <a:solidFill>
                  <a:schemeClr val="dk2"/>
                </a:solidFill>
              </a:defRPr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Char char="–"/>
              <a:defRPr sz="1200">
                <a:solidFill>
                  <a:schemeClr val="dk2"/>
                </a:solidFill>
              </a:defRPr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2" name="Google Shape;122;p68"/>
          <p:cNvSpPr txBox="1">
            <a:spLocks noGrp="1"/>
          </p:cNvSpPr>
          <p:nvPr>
            <p:ph type="title"/>
          </p:nvPr>
        </p:nvSpPr>
        <p:spPr>
          <a:xfrm>
            <a:off x="455613" y="308848"/>
            <a:ext cx="8229600" cy="868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50"/>
              <a:buFont typeface="Arial"/>
              <a:buNone/>
              <a:defRPr sz="4050" b="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White Section Break">
  <p:cSld name="White Section Break"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69"/>
          <p:cNvSpPr txBox="1">
            <a:spLocks noGrp="1"/>
          </p:cNvSpPr>
          <p:nvPr>
            <p:ph type="title"/>
          </p:nvPr>
        </p:nvSpPr>
        <p:spPr>
          <a:xfrm>
            <a:off x="455613" y="2108062"/>
            <a:ext cx="7772400" cy="10215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/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Font typeface="Arial"/>
              <a:buNone/>
              <a:defRPr sz="5400" b="0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69"/>
          <p:cNvSpPr txBox="1">
            <a:spLocks noGrp="1"/>
          </p:cNvSpPr>
          <p:nvPr>
            <p:ph type="body" idx="1"/>
          </p:nvPr>
        </p:nvSpPr>
        <p:spPr>
          <a:xfrm>
            <a:off x="455613" y="3241150"/>
            <a:ext cx="7772400" cy="1125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lvl="0" indent="-228600" algn="l"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 b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spcBef>
                <a:spcPts val="12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8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26" name="Google Shape;126;p69"/>
          <p:cNvSpPr txBox="1">
            <a:spLocks noGrp="1"/>
          </p:cNvSpPr>
          <p:nvPr>
            <p:ph type="sldNum" idx="12"/>
          </p:nvPr>
        </p:nvSpPr>
        <p:spPr>
          <a:xfrm>
            <a:off x="6872352" y="4827960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buNone/>
              <a:defRPr sz="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buNone/>
              <a:defRPr sz="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buNone/>
              <a:defRPr sz="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buNone/>
              <a:defRPr sz="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buNone/>
              <a:defRPr sz="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buNone/>
              <a:defRPr sz="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buNone/>
              <a:defRPr sz="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buNone/>
              <a:defRPr sz="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SG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70"/>
          <p:cNvSpPr txBox="1">
            <a:spLocks noGrp="1"/>
          </p:cNvSpPr>
          <p:nvPr>
            <p:ph type="sldNum" idx="12"/>
          </p:nvPr>
        </p:nvSpPr>
        <p:spPr>
          <a:xfrm>
            <a:off x="6872352" y="4827960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SG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ack Cover Radial Gradient" type="blank">
  <p:cSld name="BLANK">
    <p:bg>
      <p:bgPr>
        <a:gradFill>
          <a:gsLst>
            <a:gs pos="0">
              <a:schemeClr val="dk2"/>
            </a:gs>
            <a:gs pos="32000">
              <a:schemeClr val="dk2"/>
            </a:gs>
            <a:gs pos="78000">
              <a:srgbClr val="0071C5"/>
            </a:gs>
            <a:gs pos="95000">
              <a:srgbClr val="009FDF"/>
            </a:gs>
            <a:gs pos="100000">
              <a:srgbClr val="009FDF"/>
            </a:gs>
          </a:gsLst>
          <a:lin ang="19860001" scaled="0"/>
        </a:gradFill>
        <a:effectLst/>
      </p:bgPr>
    </p:bg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Google Shape;130;p71" descr="\\.psf\Home\Desktop\Intel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477433" y="1875130"/>
            <a:ext cx="2108795" cy="13898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1_Back Cover Radial Gradient">
  <p:cSld name="1_Back Cover Radial Gradient">
    <p:bg>
      <p:bgPr>
        <a:gradFill>
          <a:gsLst>
            <a:gs pos="0">
              <a:schemeClr val="dk2"/>
            </a:gs>
            <a:gs pos="32000">
              <a:schemeClr val="dk2"/>
            </a:gs>
            <a:gs pos="78000">
              <a:srgbClr val="0071C5"/>
            </a:gs>
            <a:gs pos="95000">
              <a:srgbClr val="009FDF"/>
            </a:gs>
            <a:gs pos="100000">
              <a:srgbClr val="009FDF"/>
            </a:gs>
          </a:gsLst>
          <a:lin ang="19860001" scaled="0"/>
        </a:gradFill>
        <a:effectLst/>
      </p:bgPr>
    </p:bg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" name="Google Shape;132;p72" descr="int_experience_hrz_wht_rgb_3000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748779" y="1874822"/>
            <a:ext cx="3646443" cy="1514490"/>
          </a:xfrm>
          <a:prstGeom prst="rect">
            <a:avLst/>
          </a:prstGeom>
          <a:noFill/>
          <a:ln>
            <a:noFill/>
          </a:ln>
        </p:spPr>
      </p:pic>
      <p:sp>
        <p:nvSpPr>
          <p:cNvPr id="133" name="Google Shape;133;p72"/>
          <p:cNvSpPr txBox="1"/>
          <p:nvPr/>
        </p:nvSpPr>
        <p:spPr>
          <a:xfrm>
            <a:off x="205160" y="4907173"/>
            <a:ext cx="2301912" cy="1097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SG" sz="713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Intel Confidential  |  Internal Use Only  </a:t>
            </a:r>
            <a:r>
              <a:rPr lang="en-SG" sz="713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(DO NOT SHARE)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lue Section Break" type="secHead">
  <p:cSld name="SECTION_HEADER">
    <p:bg>
      <p:bgPr>
        <a:gradFill>
          <a:gsLst>
            <a:gs pos="0">
              <a:schemeClr val="dk2"/>
            </a:gs>
            <a:gs pos="32000">
              <a:schemeClr val="dk2"/>
            </a:gs>
            <a:gs pos="78000">
              <a:srgbClr val="0071C5"/>
            </a:gs>
            <a:gs pos="95000">
              <a:srgbClr val="009FDF"/>
            </a:gs>
            <a:gs pos="100000">
              <a:srgbClr val="009FDF"/>
            </a:gs>
          </a:gsLst>
          <a:lin ang="19860001" scaled="0"/>
        </a:gradFill>
        <a:effectLst/>
      </p:bgPr>
    </p:bg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9"/>
          <p:cNvSpPr txBox="1">
            <a:spLocks noGrp="1"/>
          </p:cNvSpPr>
          <p:nvPr>
            <p:ph type="title"/>
          </p:nvPr>
        </p:nvSpPr>
        <p:spPr>
          <a:xfrm>
            <a:off x="455613" y="2108062"/>
            <a:ext cx="7772400" cy="10215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/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Arial"/>
              <a:buNone/>
              <a:defRPr sz="5400" b="0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9"/>
          <p:cNvSpPr txBox="1">
            <a:spLocks noGrp="1"/>
          </p:cNvSpPr>
          <p:nvPr>
            <p:ph type="body" idx="1"/>
          </p:nvPr>
        </p:nvSpPr>
        <p:spPr>
          <a:xfrm>
            <a:off x="455613" y="3241150"/>
            <a:ext cx="7772400" cy="1125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lvl="0" indent="-228600" algn="l">
              <a:spcBef>
                <a:spcPts val="1200"/>
              </a:spcBef>
              <a:spcAft>
                <a:spcPts val="0"/>
              </a:spcAft>
              <a:buClr>
                <a:srgbClr val="F3D54E"/>
              </a:buClr>
              <a:buSzPts val="1600"/>
              <a:buNone/>
              <a:defRPr sz="1600" b="0" i="0">
                <a:solidFill>
                  <a:srgbClr val="F3D54E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spcBef>
                <a:spcPts val="12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8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ack Cover Radial Gradient" type="blank">
  <p:cSld name="BLANK">
    <p:bg>
      <p:bgPr>
        <a:gradFill>
          <a:gsLst>
            <a:gs pos="0">
              <a:schemeClr val="dk2"/>
            </a:gs>
            <a:gs pos="32000">
              <a:schemeClr val="dk2"/>
            </a:gs>
            <a:gs pos="78000">
              <a:srgbClr val="0071C5"/>
            </a:gs>
            <a:gs pos="95000">
              <a:srgbClr val="009FDF"/>
            </a:gs>
            <a:gs pos="100000">
              <a:srgbClr val="009FDF"/>
            </a:gs>
          </a:gsLst>
          <a:lin ang="19860001" scaled="0"/>
        </a:gradFill>
        <a:effectLst/>
      </p:bgPr>
    </p:bg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Google Shape;29;p50" descr="\\.psf\Home\Desktop\Intel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477433" y="1875130"/>
            <a:ext cx="2108795" cy="13898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 with Linear Gradient">
  <p:cSld name="Title Slide with Linear Gradient">
    <p:bg>
      <p:bgPr>
        <a:gradFill>
          <a:gsLst>
            <a:gs pos="0">
              <a:schemeClr val="dk2"/>
            </a:gs>
            <a:gs pos="32000">
              <a:schemeClr val="dk2"/>
            </a:gs>
            <a:gs pos="78000">
              <a:srgbClr val="0071C5"/>
            </a:gs>
            <a:gs pos="95000">
              <a:srgbClr val="009FDF"/>
            </a:gs>
            <a:gs pos="100000">
              <a:srgbClr val="009FDF"/>
            </a:gs>
          </a:gsLst>
          <a:lin ang="19860001" scaled="0"/>
        </a:gradFill>
        <a:effectLst/>
      </p:bgPr>
    </p:bg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1"/>
          <p:cNvSpPr txBox="1">
            <a:spLocks noGrp="1"/>
          </p:cNvSpPr>
          <p:nvPr>
            <p:ph type="ctrTitle"/>
          </p:nvPr>
        </p:nvSpPr>
        <p:spPr>
          <a:xfrm>
            <a:off x="444688" y="2479423"/>
            <a:ext cx="8212886" cy="11025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/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500"/>
              <a:buFont typeface="Arial"/>
              <a:buNone/>
              <a:defRPr sz="6500" b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1"/>
          <p:cNvSpPr txBox="1">
            <a:spLocks noGrp="1"/>
          </p:cNvSpPr>
          <p:nvPr>
            <p:ph type="subTitle" idx="1"/>
          </p:nvPr>
        </p:nvSpPr>
        <p:spPr>
          <a:xfrm>
            <a:off x="455614" y="3493008"/>
            <a:ext cx="6330212" cy="925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lvl="0" algn="l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 b="0" i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spcBef>
                <a:spcPts val="12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8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33" name="Google Shape;33;p51" descr="int_experience_hrz_wht_rgb_1500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60694" y="389229"/>
            <a:ext cx="2121766" cy="887284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Google Shape;34;p51"/>
          <p:cNvSpPr txBox="1"/>
          <p:nvPr/>
        </p:nvSpPr>
        <p:spPr>
          <a:xfrm>
            <a:off x="205160" y="4907173"/>
            <a:ext cx="2301912" cy="1097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SG" sz="713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Intel Confidential  |  Internal Use Only  </a:t>
            </a:r>
            <a:r>
              <a:rPr lang="en-SG" sz="713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(DO NOT SHARE)</a:t>
            </a:r>
            <a:endParaRPr sz="713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ustom Layout">
  <p:cSld name="1_Custom Layou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52"/>
          <p:cNvSpPr txBox="1">
            <a:spLocks noGrp="1"/>
          </p:cNvSpPr>
          <p:nvPr>
            <p:ph type="sldNum" idx="12"/>
          </p:nvPr>
        </p:nvSpPr>
        <p:spPr>
          <a:xfrm>
            <a:off x="6872352" y="4827960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SG"/>
              <a:t>‹#›</a:t>
            </a:fld>
            <a:endParaRPr/>
          </a:p>
        </p:txBody>
      </p:sp>
      <p:sp>
        <p:nvSpPr>
          <p:cNvPr id="37" name="Google Shape;37;p52"/>
          <p:cNvSpPr/>
          <p:nvPr/>
        </p:nvSpPr>
        <p:spPr>
          <a:xfrm>
            <a:off x="0" y="12245"/>
            <a:ext cx="9144000" cy="937958"/>
          </a:xfrm>
          <a:prstGeom prst="rect">
            <a:avLst/>
          </a:prstGeom>
          <a:solidFill>
            <a:schemeClr val="dk2"/>
          </a:solidFill>
          <a:ln w="25400" cap="flat" cmpd="sng">
            <a:solidFill>
              <a:srgbClr val="00528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Google Shape;38;p52"/>
          <p:cNvSpPr txBox="1">
            <a:spLocks noGrp="1"/>
          </p:cNvSpPr>
          <p:nvPr>
            <p:ph type="title"/>
          </p:nvPr>
        </p:nvSpPr>
        <p:spPr>
          <a:xfrm>
            <a:off x="269421" y="85296"/>
            <a:ext cx="7886700" cy="7982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50"/>
              <a:buFont typeface="Arial"/>
              <a:buNone/>
              <a:defRPr sz="405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Custom Layout">
  <p:cSld name="2_Custom Layou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53"/>
          <p:cNvSpPr txBox="1">
            <a:spLocks noGrp="1"/>
          </p:cNvSpPr>
          <p:nvPr>
            <p:ph type="sldNum" idx="12"/>
          </p:nvPr>
        </p:nvSpPr>
        <p:spPr>
          <a:xfrm>
            <a:off x="6872352" y="4827960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SG"/>
              <a:t>‹#›</a:t>
            </a:fld>
            <a:endParaRPr/>
          </a:p>
        </p:txBody>
      </p:sp>
      <p:sp>
        <p:nvSpPr>
          <p:cNvPr id="41" name="Google Shape;41;p53"/>
          <p:cNvSpPr txBox="1">
            <a:spLocks noGrp="1"/>
          </p:cNvSpPr>
          <p:nvPr>
            <p:ph type="title"/>
          </p:nvPr>
        </p:nvSpPr>
        <p:spPr>
          <a:xfrm>
            <a:off x="270034" y="169307"/>
            <a:ext cx="8603933" cy="927021"/>
          </a:xfrm>
          <a:prstGeom prst="rect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50"/>
              <a:buFont typeface="Arial"/>
              <a:buNone/>
              <a:defRPr sz="405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53"/>
          <p:cNvSpPr/>
          <p:nvPr/>
        </p:nvSpPr>
        <p:spPr>
          <a:xfrm>
            <a:off x="8982551" y="266461"/>
            <a:ext cx="160022" cy="732713"/>
          </a:xfrm>
          <a:prstGeom prst="rect">
            <a:avLst/>
          </a:prstGeom>
          <a:solidFill>
            <a:schemeClr val="dk2"/>
          </a:solidFill>
          <a:ln w="254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43;p53"/>
          <p:cNvSpPr/>
          <p:nvPr/>
        </p:nvSpPr>
        <p:spPr>
          <a:xfrm>
            <a:off x="1427" y="266461"/>
            <a:ext cx="160022" cy="732713"/>
          </a:xfrm>
          <a:prstGeom prst="rect">
            <a:avLst/>
          </a:prstGeom>
          <a:solidFill>
            <a:schemeClr val="dk2"/>
          </a:solidFill>
          <a:ln w="254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Custom Layout">
  <p:cSld name="3_Custom Layou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54"/>
          <p:cNvSpPr txBox="1">
            <a:spLocks noGrp="1"/>
          </p:cNvSpPr>
          <p:nvPr>
            <p:ph type="sldNum" idx="12"/>
          </p:nvPr>
        </p:nvSpPr>
        <p:spPr>
          <a:xfrm>
            <a:off x="6872352" y="4827960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SG"/>
              <a:t>‹#›</a:t>
            </a:fld>
            <a:endParaRPr/>
          </a:p>
        </p:txBody>
      </p:sp>
      <p:sp>
        <p:nvSpPr>
          <p:cNvPr id="46" name="Google Shape;46;p54"/>
          <p:cNvSpPr txBox="1">
            <a:spLocks noGrp="1"/>
          </p:cNvSpPr>
          <p:nvPr>
            <p:ph type="title"/>
          </p:nvPr>
        </p:nvSpPr>
        <p:spPr>
          <a:xfrm>
            <a:off x="270034" y="284560"/>
            <a:ext cx="8603933" cy="772716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50"/>
              <a:buFont typeface="Arial"/>
              <a:buNone/>
              <a:defRPr sz="405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54"/>
          <p:cNvSpPr/>
          <p:nvPr/>
        </p:nvSpPr>
        <p:spPr>
          <a:xfrm>
            <a:off x="154544" y="159544"/>
            <a:ext cx="8834914" cy="4445114"/>
          </a:xfrm>
          <a:prstGeom prst="rect">
            <a:avLst/>
          </a:prstGeom>
          <a:noFill/>
          <a:ln w="571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ulleted Text">
  <p:cSld name="Title and Bulleted Tex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55"/>
          <p:cNvSpPr txBox="1">
            <a:spLocks noGrp="1"/>
          </p:cNvSpPr>
          <p:nvPr>
            <p:ph type="sldNum" idx="12"/>
          </p:nvPr>
        </p:nvSpPr>
        <p:spPr>
          <a:xfrm>
            <a:off x="6872352" y="4827960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SG"/>
              <a:t>‹#›</a:t>
            </a:fld>
            <a:endParaRPr/>
          </a:p>
        </p:txBody>
      </p:sp>
      <p:sp>
        <p:nvSpPr>
          <p:cNvPr id="50" name="Google Shape;50;p55"/>
          <p:cNvSpPr txBox="1">
            <a:spLocks noGrp="1"/>
          </p:cNvSpPr>
          <p:nvPr>
            <p:ph type="title"/>
          </p:nvPr>
        </p:nvSpPr>
        <p:spPr>
          <a:xfrm>
            <a:off x="455613" y="308848"/>
            <a:ext cx="8229600" cy="868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50"/>
              <a:buFont typeface="Arial"/>
              <a:buNone/>
              <a:defRPr sz="4050" b="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55"/>
          <p:cNvSpPr txBox="1">
            <a:spLocks noGrp="1"/>
          </p:cNvSpPr>
          <p:nvPr>
            <p:ph type="body" idx="1"/>
          </p:nvPr>
        </p:nvSpPr>
        <p:spPr>
          <a:xfrm>
            <a:off x="455614" y="1203326"/>
            <a:ext cx="8228012" cy="3425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lvl="0" indent="-228600" algn="l">
              <a:spcBef>
                <a:spcPts val="1200"/>
              </a:spcBef>
              <a:spcAft>
                <a:spcPts val="0"/>
              </a:spcAft>
              <a:buClr>
                <a:srgbClr val="0071C5"/>
              </a:buClr>
              <a:buSzPts val="1800"/>
              <a:buNone/>
              <a:defRPr>
                <a:solidFill>
                  <a:srgbClr val="0071C5"/>
                </a:solidFill>
              </a:defRPr>
            </a:lvl1pPr>
            <a:lvl2pPr marL="914400" lvl="1" indent="-342900" algn="l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800"/>
              <a:buChar char="▪"/>
              <a:defRPr sz="1800">
                <a:solidFill>
                  <a:schemeClr val="dk2"/>
                </a:solidFill>
              </a:defRPr>
            </a:lvl2pPr>
            <a:lvl3pPr marL="1371600" lvl="2" indent="-342900" algn="l"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 sz="1800">
                <a:solidFill>
                  <a:schemeClr val="dk2"/>
                </a:solidFill>
              </a:defRPr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Char char="–"/>
              <a:defRPr sz="1600">
                <a:solidFill>
                  <a:schemeClr val="dk2"/>
                </a:solidFill>
              </a:defRPr>
            </a:lvl4pPr>
            <a:lvl5pPr marL="2286000" lvl="4" indent="-317500" algn="l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400"/>
              <a:buChar char="–"/>
              <a:defRPr>
                <a:solidFill>
                  <a:schemeClr val="dk2"/>
                </a:solidFill>
              </a:defRPr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3"/>
          <p:cNvSpPr/>
          <p:nvPr/>
        </p:nvSpPr>
        <p:spPr>
          <a:xfrm>
            <a:off x="-1587" y="4759452"/>
            <a:ext cx="9144000" cy="384048"/>
          </a:xfrm>
          <a:prstGeom prst="rect">
            <a:avLst/>
          </a:prstGeom>
          <a:gradFill>
            <a:gsLst>
              <a:gs pos="0">
                <a:schemeClr val="dk2"/>
              </a:gs>
              <a:gs pos="32000">
                <a:schemeClr val="dk2"/>
              </a:gs>
              <a:gs pos="78000">
                <a:srgbClr val="0071C5"/>
              </a:gs>
              <a:gs pos="95000">
                <a:srgbClr val="009FDF"/>
              </a:gs>
              <a:gs pos="100000">
                <a:srgbClr val="009FDF"/>
              </a:gs>
            </a:gsLst>
            <a:lin ang="19860001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" name="Google Shape;11;p43" descr="\\.psf\Home\Desktop\Intel.png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8239916" y="4830590"/>
            <a:ext cx="364336" cy="24013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2" name="Google Shape;12;p43"/>
          <p:cNvCxnSpPr/>
          <p:nvPr/>
        </p:nvCxnSpPr>
        <p:spPr>
          <a:xfrm>
            <a:off x="8718552" y="4824510"/>
            <a:ext cx="2381" cy="237744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" name="Google Shape;13;p43"/>
          <p:cNvSpPr txBox="1">
            <a:spLocks noGrp="1"/>
          </p:cNvSpPr>
          <p:nvPr>
            <p:ph type="title"/>
          </p:nvPr>
        </p:nvSpPr>
        <p:spPr>
          <a:xfrm>
            <a:off x="455613" y="310130"/>
            <a:ext cx="8229600" cy="868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50"/>
              <a:buFont typeface="Arial"/>
              <a:buNone/>
              <a:defRPr sz="405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4" name="Google Shape;14;p43"/>
          <p:cNvSpPr txBox="1">
            <a:spLocks noGrp="1"/>
          </p:cNvSpPr>
          <p:nvPr>
            <p:ph type="body" idx="1"/>
          </p:nvPr>
        </p:nvSpPr>
        <p:spPr>
          <a:xfrm>
            <a:off x="455614" y="1203326"/>
            <a:ext cx="8228012" cy="3425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228600" algn="l" rtl="0">
              <a:spcBef>
                <a:spcPts val="1200"/>
              </a:spcBef>
              <a:spcAft>
                <a:spcPts val="0"/>
              </a:spcAft>
              <a:buClr>
                <a:srgbClr val="0071C5"/>
              </a:buClr>
              <a:buSzPts val="1800"/>
              <a:buFont typeface="Noto Sans Symbols"/>
              <a:buNone/>
              <a:defRPr sz="1800" b="0" i="0" u="none" strike="noStrike" cap="none">
                <a:solidFill>
                  <a:srgbClr val="0071C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0200" algn="l" rtl="0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Noto Sans Symbols"/>
              <a:buChar char="▪"/>
              <a:defRPr sz="1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0200" algn="l" rtl="0"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–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–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" name="Google Shape;15;p43"/>
          <p:cNvSpPr txBox="1">
            <a:spLocks noGrp="1"/>
          </p:cNvSpPr>
          <p:nvPr>
            <p:ph type="sldNum" idx="12"/>
          </p:nvPr>
        </p:nvSpPr>
        <p:spPr>
          <a:xfrm>
            <a:off x="6872352" y="4827960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SG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45"/>
          <p:cNvSpPr/>
          <p:nvPr/>
        </p:nvSpPr>
        <p:spPr>
          <a:xfrm>
            <a:off x="-1587" y="4759452"/>
            <a:ext cx="9144000" cy="384048"/>
          </a:xfrm>
          <a:prstGeom prst="rect">
            <a:avLst/>
          </a:prstGeom>
          <a:gradFill>
            <a:gsLst>
              <a:gs pos="0">
                <a:schemeClr val="dk2"/>
              </a:gs>
              <a:gs pos="32000">
                <a:schemeClr val="dk2"/>
              </a:gs>
              <a:gs pos="78000">
                <a:srgbClr val="0071C5"/>
              </a:gs>
              <a:gs pos="95000">
                <a:srgbClr val="009FDF"/>
              </a:gs>
              <a:gs pos="100000">
                <a:srgbClr val="009FDF"/>
              </a:gs>
            </a:gsLst>
            <a:lin ang="19860001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3" name="Google Shape;73;p45" descr="\\.psf\Home\Desktop\Intel.png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8239916" y="4830590"/>
            <a:ext cx="364336" cy="24013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4" name="Google Shape;74;p45"/>
          <p:cNvCxnSpPr/>
          <p:nvPr/>
        </p:nvCxnSpPr>
        <p:spPr>
          <a:xfrm>
            <a:off x="8718552" y="4824510"/>
            <a:ext cx="2381" cy="237744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75" name="Google Shape;75;p45"/>
          <p:cNvSpPr txBox="1">
            <a:spLocks noGrp="1"/>
          </p:cNvSpPr>
          <p:nvPr>
            <p:ph type="title"/>
          </p:nvPr>
        </p:nvSpPr>
        <p:spPr>
          <a:xfrm>
            <a:off x="455613" y="310130"/>
            <a:ext cx="8229600" cy="868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50"/>
              <a:buFont typeface="Arial"/>
              <a:buNone/>
              <a:defRPr sz="405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6" name="Google Shape;76;p45"/>
          <p:cNvSpPr txBox="1">
            <a:spLocks noGrp="1"/>
          </p:cNvSpPr>
          <p:nvPr>
            <p:ph type="body" idx="1"/>
          </p:nvPr>
        </p:nvSpPr>
        <p:spPr>
          <a:xfrm>
            <a:off x="455614" y="1203326"/>
            <a:ext cx="8228012" cy="3425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228600" algn="l" rtl="0">
              <a:spcBef>
                <a:spcPts val="1200"/>
              </a:spcBef>
              <a:spcAft>
                <a:spcPts val="0"/>
              </a:spcAft>
              <a:buClr>
                <a:srgbClr val="0071C5"/>
              </a:buClr>
              <a:buSzPts val="1800"/>
              <a:buFont typeface="Noto Sans Symbols"/>
              <a:buNone/>
              <a:defRPr sz="1800" b="0" i="0" u="none" strike="noStrike" cap="none">
                <a:solidFill>
                  <a:srgbClr val="0071C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0200" algn="l" rtl="0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Noto Sans Symbols"/>
              <a:buChar char="▪"/>
              <a:defRPr sz="1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0200" algn="l" rtl="0"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–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–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7" name="Google Shape;77;p45"/>
          <p:cNvSpPr txBox="1">
            <a:spLocks noGrp="1"/>
          </p:cNvSpPr>
          <p:nvPr>
            <p:ph type="sldNum" idx="12"/>
          </p:nvPr>
        </p:nvSpPr>
        <p:spPr>
          <a:xfrm>
            <a:off x="6872352" y="4827960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SG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  <p:sldLayoutId id="2147483677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"/>
          <p:cNvSpPr txBox="1"/>
          <p:nvPr/>
        </p:nvSpPr>
        <p:spPr>
          <a:xfrm>
            <a:off x="388434" y="2832976"/>
            <a:ext cx="7742105" cy="8744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1" sz="2100" b="1">
                <a:solidFill>
                  <a:srgbClr val="F3D54E"/>
                </a:solidFill>
                <a:latin typeface="Arial"/>
                <a:ea typeface="Arial"/>
                <a:cs typeface="Arial"/>
                <a:sym typeface="Arial"/>
              </a:rPr>
              <a:t>Inspirowanie gotowości na AI u młodzieży</a:t>
            </a: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100">
              <a:solidFill>
                <a:srgbClr val="F3D54E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1" sz="2100">
                <a:solidFill>
                  <a:srgbClr val="F3D54E"/>
                </a:solidFill>
                <a:latin typeface="Arial"/>
                <a:ea typeface="Arial"/>
                <a:cs typeface="Arial"/>
                <a:sym typeface="Arial"/>
              </a:rPr>
              <a:t>[Slajdy] Module 16 - Doświadczenie [Dane] (Import i przetwarzanie danych)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11B371D-C8C8-D146-A0BF-50049A1A4E27}"/>
              </a:ext>
            </a:extLst>
          </p:cNvPr>
          <p:cNvSpPr txBox="1"/>
          <p:nvPr/>
        </p:nvSpPr>
        <p:spPr>
          <a:xfrm>
            <a:off x="381291" y="2004301"/>
            <a:ext cx="8476959" cy="90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lnSpc>
                <a:spcPct val="80000"/>
              </a:lnSpc>
            </a:pPr>
            <a:r>
              <a:rPr lang="pl-PL" dirty="1" sz="6500" b="1">
                <a:solidFill>
                  <a:prstClr val="white"/>
                </a:solidFill>
                <a:latin typeface="Intel Clear Pro" panose="020B0804020202060201" pitchFamily="34" charset="0"/>
                <a:ea typeface="Intel Clear Pro" panose="020B0804020202060201" pitchFamily="34" charset="0"/>
                <a:cs typeface="Intel Clear Pro" panose="020B0804020202060201" pitchFamily="34" charset="0"/>
              </a:rPr>
              <a:t>PROGRAM INTEL® AI DLA MŁODZIEŻY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48BFC80-F53B-CD49-ADFD-840F71FE4EBE}"/>
              </a:ext>
            </a:extLst>
          </p:cNvPr>
          <p:cNvSpPr/>
          <p:nvPr/>
        </p:nvSpPr>
        <p:spPr>
          <a:xfrm>
            <a:off x="235974" y="4734822"/>
            <a:ext cx="869171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pl-PL" dirty="1" sz="700">
                <a:solidFill>
                  <a:schemeClr val="bg1"/>
                </a:solidFill>
              </a:rPr>
              <a:t>Program Intel® AI dla młodzieży został opracowany przez firmę Intel Corporation.</a:t>
            </a:r>
            <a:r>
              <a:rPr lang="pl-PL" dirty="1" sz="700">
                <a:solidFill>
                  <a:schemeClr val="bg1"/>
                </a:solidFill>
              </a:rPr>
              <a:t>  </a:t>
            </a:r>
            <a:r>
              <a:rPr lang="pl-PL" dirty="1" sz="700">
                <a:solidFill>
                  <a:schemeClr val="bg1"/>
                </a:solidFill>
              </a:rPr>
              <a:t>Copyright © 2019 Intel Corporation.</a:t>
            </a:r>
            <a:r>
              <a:rPr lang="pl-PL" dirty="1" sz="700">
                <a:solidFill>
                  <a:schemeClr val="bg1"/>
                </a:solidFill>
              </a:rPr>
              <a:t> </a:t>
            </a:r>
            <a:r>
              <a:rPr lang="pl-PL" dirty="1" sz="700">
                <a:solidFill>
                  <a:schemeClr val="bg1"/>
                </a:solidFill>
              </a:rPr>
              <a:t>Wszelkie prawa zastrzeżone.</a:t>
            </a:r>
            <a:r>
              <a:rPr lang="pl-PL" dirty="1" sz="700">
                <a:solidFill>
                  <a:schemeClr val="bg1"/>
                </a:solidFill>
              </a:rPr>
              <a:t> </a:t>
            </a:r>
            <a:r>
              <a:rPr lang="pl-PL" dirty="1" sz="700">
                <a:solidFill>
                  <a:schemeClr val="bg1"/>
                </a:solidFill>
              </a:rPr>
              <a:t>Intel oraz logo Intel są znakami towarowymi firmy Intel Corporation lub jej podmiotów zależnych w Stanach Zjednoczonych i/lub innych krajach.</a:t>
            </a:r>
            <a:r>
              <a:rPr lang="pl-PL" dirty="1" sz="700">
                <a:solidFill>
                  <a:schemeClr val="bg1"/>
                </a:solidFill>
              </a:rPr>
              <a:t> </a:t>
            </a:r>
            <a:r>
              <a:rPr lang="pl-PL" dirty="1" sz="700">
                <a:solidFill>
                  <a:schemeClr val="bg1"/>
                </a:solidFill>
              </a:rPr>
              <a:t>*Inne nazwy i marki mogą stanowić własność innych podmiotów.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0"/>
          <p:cNvSpPr txBox="1">
            <a:spLocks noGrp="1"/>
          </p:cNvSpPr>
          <p:nvPr>
            <p:ph type="sldNum" idx="12"/>
          </p:nvPr>
        </p:nvSpPr>
        <p:spPr>
          <a:xfrm>
            <a:off x="6872352" y="4827960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SG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10</a:t>
            </a:fld>
          </a:p>
        </p:txBody>
      </p:sp>
      <p:sp>
        <p:nvSpPr>
          <p:cNvPr id="214" name="Google Shape;214;p10"/>
          <p:cNvSpPr/>
          <p:nvPr/>
        </p:nvSpPr>
        <p:spPr>
          <a:xfrm>
            <a:off x="0" y="4858482"/>
            <a:ext cx="8105776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Copyright © 2019 Intel Corporation.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Wszelkie prawa zastrzeżone.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Intel oraz logo Intel są znakami towarowymi firmy Intel Corporation w Stanach Zjednoczonych i innych krajach.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*Inne nazwy i marki mogą stanowić własność innych podmiotów.</a:t>
            </a:r>
          </a:p>
        </p:txBody>
      </p:sp>
      <p:sp>
        <p:nvSpPr>
          <p:cNvPr id="215" name="Google Shape;215;p10"/>
          <p:cNvSpPr txBox="1">
            <a:spLocks noGrp="1"/>
          </p:cNvSpPr>
          <p:nvPr>
            <p:ph type="title"/>
          </p:nvPr>
        </p:nvSpPr>
        <p:spPr>
          <a:xfrm>
            <a:off x="455613" y="308848"/>
            <a:ext cx="8229600" cy="868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</a:pPr>
            <a:r>
              <a:rPr lang="pl-PL" dirty="1" sz="2400" b="1">
                <a:latin typeface="Arial"/>
                <a:ea typeface="Arial"/>
                <a:cs typeface="Arial"/>
                <a:sym typeface="Arial"/>
              </a:rPr>
              <a:t>Kodowanie sekwencyjne</a:t>
            </a:r>
          </a:p>
        </p:txBody>
      </p:sp>
      <p:sp>
        <p:nvSpPr>
          <p:cNvPr id="216" name="Google Shape;216;p10"/>
          <p:cNvSpPr/>
          <p:nvPr/>
        </p:nvSpPr>
        <p:spPr>
          <a:xfrm>
            <a:off x="472440" y="907465"/>
            <a:ext cx="8069580" cy="25545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1" sz="20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1.</a:t>
            </a:r>
            <a:r>
              <a:rPr lang="pl-PL" dirty="1" sz="20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20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Otwórzcie notatnik „Seq_Coding”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b="1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1" sz="20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2.</a:t>
            </a:r>
            <a:r>
              <a:rPr lang="pl-PL" dirty="1" sz="20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20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Będziecie kodować sekwencyjnie w zespołach 4-osobowych.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b="1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1" sz="20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3.</a:t>
            </a:r>
            <a:r>
              <a:rPr lang="pl-PL" dirty="1" sz="20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20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Każda osoba ma 4 minuty na kodowanie.</a:t>
            </a:r>
            <a:r>
              <a:rPr lang="pl-PL" dirty="1" sz="20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br>
              <a:rPr lang="pl-PL" dirty="1" sz="20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pl-PL" dirty="1" sz="20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pl-PL" dirty="1" sz="20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</a:b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11"/>
          <p:cNvSpPr txBox="1">
            <a:spLocks noGrp="1"/>
          </p:cNvSpPr>
          <p:nvPr>
            <p:ph type="sldNum" idx="12"/>
          </p:nvPr>
        </p:nvSpPr>
        <p:spPr>
          <a:xfrm>
            <a:off x="6872352" y="4827960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SG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11</a:t>
            </a:fld>
          </a:p>
        </p:txBody>
      </p:sp>
      <p:sp>
        <p:nvSpPr>
          <p:cNvPr id="223" name="Google Shape;223;p11"/>
          <p:cNvSpPr/>
          <p:nvPr/>
        </p:nvSpPr>
        <p:spPr>
          <a:xfrm>
            <a:off x="0" y="4858482"/>
            <a:ext cx="8105776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Copyright © 2019 Intel Corporation.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Wszelkie prawa zastrzeżone.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Intel oraz logo Intel są znakami towarowymi firmy Intel Corporation w Stanach Zjednoczonych i innych krajach.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*Inne nazwy i marki mogą stanowić własność innych podmiotów.</a:t>
            </a:r>
          </a:p>
        </p:txBody>
      </p:sp>
      <p:sp>
        <p:nvSpPr>
          <p:cNvPr id="224" name="Google Shape;224;p11"/>
          <p:cNvSpPr txBox="1">
            <a:spLocks noGrp="1"/>
          </p:cNvSpPr>
          <p:nvPr>
            <p:ph type="title"/>
          </p:nvPr>
        </p:nvSpPr>
        <p:spPr>
          <a:xfrm>
            <a:off x="455613" y="308848"/>
            <a:ext cx="8229600" cy="868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</a:pPr>
            <a:r>
              <a:rPr lang="pl-PL" dirty="1" sz="2400" b="1">
                <a:latin typeface="Arial"/>
                <a:ea typeface="Arial"/>
                <a:cs typeface="Arial"/>
                <a:sym typeface="Arial"/>
              </a:rPr>
              <a:t>Kodowanie sekwencyjne</a:t>
            </a:r>
          </a:p>
        </p:txBody>
      </p:sp>
      <p:sp>
        <p:nvSpPr>
          <p:cNvPr id="225" name="Google Shape;225;p11"/>
          <p:cNvSpPr/>
          <p:nvPr/>
        </p:nvSpPr>
        <p:spPr>
          <a:xfrm>
            <a:off x="455625" y="669925"/>
            <a:ext cx="8313600" cy="39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1" sz="19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1. Pierwsza osoba zostaje wezwana do komputera.</a:t>
            </a:r>
            <a:r>
              <a:rPr lang="pl-PL" dirty="1" sz="19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19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Przeczyta zadanie na komputerze i będzie kodować przez 4 minuty.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 b="1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1" sz="19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2.</a:t>
            </a:r>
            <a:r>
              <a:rPr lang="pl-PL" dirty="1" sz="19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19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Po 4 minutach druga osoba podchodzi do komputera i pierwsza osoba ma 30 sekund na wyjaśnienie zadania i celu kodowania.</a:t>
            </a:r>
            <a:r>
              <a:rPr lang="pl-PL" dirty="1" sz="19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 b="1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1" sz="19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3. Druga osoba koduje przez kolejne 4 minuty, zanim do komputera podejdzie następna osoba z zespołu.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 b="1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1" sz="19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12.</a:t>
            </a:r>
            <a:r>
              <a:rPr lang="pl-PL" dirty="1" sz="19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lang="pl-PL" dirty="1" sz="19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Ostatnia osoba z zespołu ma za zadanie zakończyć kod i zrozumieć go w ciągu 4 minut.</a:t>
            </a:r>
            <a:r>
              <a:rPr lang="pl-PL" dirty="1" sz="19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19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Osoba ta ma 1 minutę na wyjaśnienie kodu wszystkim uczestnikom zajęć.</a:t>
            </a:r>
            <a:br>
              <a:rPr lang="pl-PL" dirty="1" sz="20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pl-PL" dirty="1" sz="20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pl-PL" dirty="1" sz="20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</a:b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12"/>
          <p:cNvSpPr txBox="1">
            <a:spLocks noGrp="1"/>
          </p:cNvSpPr>
          <p:nvPr>
            <p:ph type="title"/>
          </p:nvPr>
        </p:nvSpPr>
        <p:spPr>
          <a:xfrm>
            <a:off x="19050" y="2108062"/>
            <a:ext cx="9124950" cy="10215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Arial"/>
              <a:buNone/>
            </a:pPr>
            <a:r>
              <a:rPr lang="pl-PL" dirty="1" sz="8000" b="1"/>
              <a:t>Gratulacje!</a:t>
            </a:r>
          </a:p>
        </p:txBody>
      </p:sp>
      <p:sp>
        <p:nvSpPr>
          <p:cNvPr id="232" name="Google Shape;232;p12"/>
          <p:cNvSpPr txBox="1">
            <a:spLocks noGrp="1"/>
          </p:cNvSpPr>
          <p:nvPr>
            <p:ph type="sldNum" idx="4294967295"/>
          </p:nvPr>
        </p:nvSpPr>
        <p:spPr>
          <a:xfrm>
            <a:off x="7010400" y="4824413"/>
            <a:ext cx="2133600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SG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12</a:t>
            </a:fld>
          </a:p>
        </p:txBody>
      </p:sp>
      <p:sp>
        <p:nvSpPr>
          <p:cNvPr id="233" name="Google Shape;233;p12"/>
          <p:cNvSpPr/>
          <p:nvPr/>
        </p:nvSpPr>
        <p:spPr>
          <a:xfrm>
            <a:off x="0" y="4858482"/>
            <a:ext cx="8105776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Copyright © 2019 Intel Corporation.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Wszelkie prawa zastrzeżone.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Intel oraz logo Intel są znakami towarowymi firmy Intel Corporation w Stanach Zjednoczonych i innych krajach.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*Inne nazwy i marki mogą stanowić własność innych podmiotów.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13"/>
          <p:cNvSpPr txBox="1">
            <a:spLocks noGrp="1"/>
          </p:cNvSpPr>
          <p:nvPr>
            <p:ph type="title"/>
          </p:nvPr>
        </p:nvSpPr>
        <p:spPr>
          <a:xfrm>
            <a:off x="411480" y="2108062"/>
            <a:ext cx="8336280" cy="10215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Arial"/>
              <a:buNone/>
            </a:pPr>
            <a:r>
              <a:rPr lang="pl-PL" dirty="1" sz="8000" b="1"/>
              <a:t>Samokształcenie</a:t>
            </a:r>
            <a:br>
              <a:rPr lang="pl-PL" dirty="1" sz="8000" b="1"/>
            </a:br>
            <a:r>
              <a:rPr lang="pl-PL" dirty="1" sz="3000" b="1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Notatnik:</a:t>
            </a:r>
            <a:r>
              <a:rPr lang="pl-PL" dirty="1" sz="3000" b="1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3000" b="1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Podstawy przetwarzania i wizualizacji danych</a:t>
            </a:r>
            <a:br>
              <a:rPr lang="pl-PL" dirty="1" sz="3000" b="1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</a:br>
          </a:p>
        </p:txBody>
      </p:sp>
      <p:sp>
        <p:nvSpPr>
          <p:cNvPr id="240" name="Google Shape;240;p13"/>
          <p:cNvSpPr txBox="1">
            <a:spLocks noGrp="1"/>
          </p:cNvSpPr>
          <p:nvPr>
            <p:ph type="sldNum" idx="4294967295"/>
          </p:nvPr>
        </p:nvSpPr>
        <p:spPr>
          <a:xfrm>
            <a:off x="7010400" y="4824413"/>
            <a:ext cx="2133600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SG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13</a:t>
            </a:fld>
          </a:p>
        </p:txBody>
      </p:sp>
      <p:sp>
        <p:nvSpPr>
          <p:cNvPr id="241" name="Google Shape;241;p13"/>
          <p:cNvSpPr/>
          <p:nvPr/>
        </p:nvSpPr>
        <p:spPr>
          <a:xfrm>
            <a:off x="0" y="4858482"/>
            <a:ext cx="8105776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Copyright © 2019 Intel Corporation.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Wszelkie prawa zastrzeżone.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Intel oraz logo Intel są znakami towarowymi firmy Intel Corporation w Stanach Zjednoczonych i innych krajach.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*Inne nazwy i marki mogą stanowić własność innych podmiotów.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14"/>
          <p:cNvSpPr txBox="1">
            <a:spLocks noGrp="1"/>
          </p:cNvSpPr>
          <p:nvPr>
            <p:ph type="title"/>
          </p:nvPr>
        </p:nvSpPr>
        <p:spPr>
          <a:xfrm>
            <a:off x="19050" y="2108062"/>
            <a:ext cx="9124950" cy="10215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Arial"/>
              <a:buNone/>
            </a:pPr>
            <a:r>
              <a:rPr lang="pl-PL" dirty="1" sz="8000" b="1"/>
              <a:t>Do zapamiętania</a:t>
            </a:r>
          </a:p>
        </p:txBody>
      </p:sp>
      <p:sp>
        <p:nvSpPr>
          <p:cNvPr id="248" name="Google Shape;248;p14"/>
          <p:cNvSpPr txBox="1">
            <a:spLocks noGrp="1"/>
          </p:cNvSpPr>
          <p:nvPr>
            <p:ph type="sldNum" idx="4294967295"/>
          </p:nvPr>
        </p:nvSpPr>
        <p:spPr>
          <a:xfrm>
            <a:off x="7010400" y="4824413"/>
            <a:ext cx="2133600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SG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14</a:t>
            </a:fld>
          </a:p>
        </p:txBody>
      </p:sp>
      <p:sp>
        <p:nvSpPr>
          <p:cNvPr id="249" name="Google Shape;249;p14"/>
          <p:cNvSpPr/>
          <p:nvPr/>
        </p:nvSpPr>
        <p:spPr>
          <a:xfrm>
            <a:off x="0" y="4858482"/>
            <a:ext cx="8105776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Copyright © 2019 Intel Corporation.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Wszelkie prawa zastrzeżone.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Intel oraz logo Intel są znakami towarowymi firmy Intel Corporation w Stanach Zjednoczonych i innych krajach.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*Inne nazwy i marki mogą stanowić własność innych podmiotów.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15"/>
          <p:cNvSpPr txBox="1">
            <a:spLocks noGrp="1"/>
          </p:cNvSpPr>
          <p:nvPr>
            <p:ph type="sldNum" idx="12"/>
          </p:nvPr>
        </p:nvSpPr>
        <p:spPr>
          <a:xfrm>
            <a:off x="6872352" y="4827960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SG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15</a:t>
            </a:fld>
          </a:p>
        </p:txBody>
      </p:sp>
      <p:sp>
        <p:nvSpPr>
          <p:cNvPr id="256" name="Google Shape;256;p15"/>
          <p:cNvSpPr/>
          <p:nvPr/>
        </p:nvSpPr>
        <p:spPr>
          <a:xfrm>
            <a:off x="0" y="4858482"/>
            <a:ext cx="8105776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Copyright © 2019 Intel Corporation.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Wszelkie prawa zastrzeżone.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Intel oraz logo Intel są znakami towarowymi firmy Intel Corporation w Stanach Zjednoczonych i innych krajach.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*Inne nazwy i marki mogą stanowić własność innych podmiotów.</a:t>
            </a:r>
          </a:p>
        </p:txBody>
      </p:sp>
      <p:sp>
        <p:nvSpPr>
          <p:cNvPr id="257" name="Google Shape;257;p15"/>
          <p:cNvSpPr txBox="1">
            <a:spLocks noGrp="1"/>
          </p:cNvSpPr>
          <p:nvPr>
            <p:ph type="title"/>
          </p:nvPr>
        </p:nvSpPr>
        <p:spPr>
          <a:xfrm>
            <a:off x="455613" y="308848"/>
            <a:ext cx="8229600" cy="5986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</a:pPr>
            <a:r>
              <a:rPr lang="pl-PL" dirty="1" sz="2400" b="1">
                <a:latin typeface="Arial"/>
                <a:ea typeface="Arial"/>
                <a:cs typeface="Arial"/>
                <a:sym typeface="Arial"/>
              </a:rPr>
              <a:t>Podstawy przetwarzania i wizualizacji danych</a:t>
            </a:r>
          </a:p>
        </p:txBody>
      </p:sp>
      <p:sp>
        <p:nvSpPr>
          <p:cNvPr id="258" name="Google Shape;258;p15"/>
          <p:cNvSpPr/>
          <p:nvPr/>
        </p:nvSpPr>
        <p:spPr>
          <a:xfrm>
            <a:off x="472440" y="907465"/>
            <a:ext cx="8069580" cy="28623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1" sz="20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1.</a:t>
            </a:r>
            <a:r>
              <a:rPr lang="pl-PL" dirty="1" sz="20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20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Możemy użyć funkcji describe(), aby dowiedzieć się więcej o naszych danych.</a:t>
            </a:r>
            <a:r>
              <a:rPr lang="pl-PL" dirty="1" sz="20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20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Czego możemy dowiedzieć się o danych za pomocą funkcji describe()?</a:t>
            </a:r>
            <a:r>
              <a:rPr lang="pl-PL" dirty="1" sz="20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b="1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1" sz="20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2.</a:t>
            </a:r>
            <a:r>
              <a:rPr lang="pl-PL" dirty="1" sz="20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20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Wykres pudełkowy jest używany do wizualizacji rozkładu danych.</a:t>
            </a:r>
            <a:r>
              <a:rPr lang="pl-PL" dirty="1" sz="20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20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Jaka jest wartość percentyla i rozstęp ćwiartkowy?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b="1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1" sz="20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3.</a:t>
            </a:r>
            <a:r>
              <a:rPr lang="pl-PL" dirty="1" sz="20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20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Do czego służy histogram?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b="1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1" sz="20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4.</a:t>
            </a:r>
            <a:r>
              <a:rPr lang="pl-PL" dirty="1" sz="20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20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Do czego służy wykres punktowy?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16"/>
          <p:cNvSpPr txBox="1">
            <a:spLocks noGrp="1"/>
          </p:cNvSpPr>
          <p:nvPr>
            <p:ph type="title"/>
          </p:nvPr>
        </p:nvSpPr>
        <p:spPr>
          <a:xfrm>
            <a:off x="411480" y="2108062"/>
            <a:ext cx="8336280" cy="10215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Arial"/>
              <a:buNone/>
            </a:pPr>
            <a:r>
              <a:rPr lang="pl-PL" dirty="1" sz="8000" b="1"/>
              <a:t>Samokształcenie</a:t>
            </a:r>
            <a:br>
              <a:rPr lang="pl-PL" dirty="1" sz="8000" b="1"/>
            </a:br>
            <a:r>
              <a:rPr lang="pl-PL" dirty="1" sz="3000" b="1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Notatnik:</a:t>
            </a:r>
            <a:r>
              <a:rPr lang="pl-PL" dirty="1" sz="3000" b="1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3000" b="1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Przetwarzanie danych błędnych i brakujących</a:t>
            </a:r>
          </a:p>
        </p:txBody>
      </p:sp>
      <p:sp>
        <p:nvSpPr>
          <p:cNvPr id="265" name="Google Shape;265;p16"/>
          <p:cNvSpPr txBox="1">
            <a:spLocks noGrp="1"/>
          </p:cNvSpPr>
          <p:nvPr>
            <p:ph type="sldNum" idx="4294967295"/>
          </p:nvPr>
        </p:nvSpPr>
        <p:spPr>
          <a:xfrm>
            <a:off x="7010400" y="4824413"/>
            <a:ext cx="2133600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SG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16</a:t>
            </a:fld>
          </a:p>
        </p:txBody>
      </p:sp>
      <p:sp>
        <p:nvSpPr>
          <p:cNvPr id="266" name="Google Shape;266;p16"/>
          <p:cNvSpPr/>
          <p:nvPr/>
        </p:nvSpPr>
        <p:spPr>
          <a:xfrm>
            <a:off x="0" y="4858482"/>
            <a:ext cx="8105776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Copyright © 2019 Intel Corporation.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Wszelkie prawa zastrzeżone.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Intel oraz logo Intel są znakami towarowymi firmy Intel Corporation w Stanach Zjednoczonych i innych krajach.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*Inne nazwy i marki mogą stanowić własność innych podmiotów.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17"/>
          <p:cNvSpPr txBox="1">
            <a:spLocks noGrp="1"/>
          </p:cNvSpPr>
          <p:nvPr>
            <p:ph type="title"/>
          </p:nvPr>
        </p:nvSpPr>
        <p:spPr>
          <a:xfrm>
            <a:off x="19050" y="2108062"/>
            <a:ext cx="9124950" cy="10215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Arial"/>
              <a:buNone/>
            </a:pPr>
            <a:r>
              <a:rPr lang="pl-PL" dirty="1" sz="8000" b="1"/>
              <a:t>Do zapamiętania</a:t>
            </a:r>
          </a:p>
        </p:txBody>
      </p:sp>
      <p:sp>
        <p:nvSpPr>
          <p:cNvPr id="273" name="Google Shape;273;p17"/>
          <p:cNvSpPr txBox="1">
            <a:spLocks noGrp="1"/>
          </p:cNvSpPr>
          <p:nvPr>
            <p:ph type="sldNum" idx="4294967295"/>
          </p:nvPr>
        </p:nvSpPr>
        <p:spPr>
          <a:xfrm>
            <a:off x="7010400" y="4824413"/>
            <a:ext cx="2133600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SG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17</a:t>
            </a:fld>
          </a:p>
        </p:txBody>
      </p:sp>
      <p:sp>
        <p:nvSpPr>
          <p:cNvPr id="274" name="Google Shape;274;p17"/>
          <p:cNvSpPr/>
          <p:nvPr/>
        </p:nvSpPr>
        <p:spPr>
          <a:xfrm>
            <a:off x="0" y="4858482"/>
            <a:ext cx="8105776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Copyright © 2019 Intel Corporation.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Wszelkie prawa zastrzeżone.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Intel oraz logo Intel są znakami towarowymi firmy Intel Corporation w Stanach Zjednoczonych i innych krajach.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*Inne nazwy i marki mogą stanowić własność innych podmiotów.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18"/>
          <p:cNvSpPr txBox="1">
            <a:spLocks noGrp="1"/>
          </p:cNvSpPr>
          <p:nvPr>
            <p:ph type="sldNum" idx="12"/>
          </p:nvPr>
        </p:nvSpPr>
        <p:spPr>
          <a:xfrm>
            <a:off x="6872352" y="4827960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SG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18</a:t>
            </a:fld>
          </a:p>
        </p:txBody>
      </p:sp>
      <p:sp>
        <p:nvSpPr>
          <p:cNvPr id="281" name="Google Shape;281;p18"/>
          <p:cNvSpPr/>
          <p:nvPr/>
        </p:nvSpPr>
        <p:spPr>
          <a:xfrm>
            <a:off x="0" y="4858482"/>
            <a:ext cx="8105776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Copyright © 2019 Intel Corporation.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Wszelkie prawa zastrzeżone.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Intel oraz logo Intel są znakami towarowymi firmy Intel Corporation w Stanach Zjednoczonych i innych krajach.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*Inne nazwy i marki mogą stanowić własność innych podmiotów.</a:t>
            </a:r>
          </a:p>
        </p:txBody>
      </p:sp>
      <p:sp>
        <p:nvSpPr>
          <p:cNvPr id="282" name="Google Shape;282;p18"/>
          <p:cNvSpPr txBox="1">
            <a:spLocks noGrp="1"/>
          </p:cNvSpPr>
          <p:nvPr>
            <p:ph type="title"/>
          </p:nvPr>
        </p:nvSpPr>
        <p:spPr>
          <a:xfrm>
            <a:off x="455613" y="308848"/>
            <a:ext cx="8229600" cy="868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</a:pPr>
            <a:r>
              <a:rPr lang="pl-PL" dirty="1" sz="2400" b="1">
                <a:latin typeface="Arial"/>
                <a:ea typeface="Arial"/>
                <a:cs typeface="Arial"/>
                <a:sym typeface="Arial"/>
              </a:rPr>
              <a:t>Przetwarzanie danych błędnych i brakujących</a:t>
            </a:r>
          </a:p>
        </p:txBody>
      </p:sp>
      <p:sp>
        <p:nvSpPr>
          <p:cNvPr id="283" name="Google Shape;283;p18"/>
          <p:cNvSpPr/>
          <p:nvPr/>
        </p:nvSpPr>
        <p:spPr>
          <a:xfrm>
            <a:off x="472440" y="907465"/>
            <a:ext cx="8069580" cy="19389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1" sz="20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1.</a:t>
            </a:r>
            <a:r>
              <a:rPr lang="pl-PL" dirty="1" sz="20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20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Jaka jest różnica między danymi błędnymi a odstającymi?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b="1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1" sz="20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2.</a:t>
            </a:r>
            <a:r>
              <a:rPr lang="pl-PL" dirty="1" sz="20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r>
              <a:rPr lang="pl-PL" dirty="1" sz="20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Jak postępować z danymi błędnymi i brakującymi?</a:t>
            </a:r>
            <a:br>
              <a:rPr lang="pl-PL" dirty="1" sz="20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pl-PL" dirty="1" sz="20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pl-PL" dirty="1" sz="20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</a:b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19"/>
          <p:cNvSpPr txBox="1">
            <a:spLocks noGrp="1"/>
          </p:cNvSpPr>
          <p:nvPr>
            <p:ph type="sldNum" idx="4294967295"/>
          </p:nvPr>
        </p:nvSpPr>
        <p:spPr>
          <a:xfrm>
            <a:off x="7010400" y="482441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fld id="{00000000-1234-1234-1234-123412341234}" type="slidenum">
              <a:rPr lang="en-SG"/>
              <a:t>19</a:t>
            </a:fld>
          </a:p>
        </p:txBody>
      </p:sp>
      <p:sp>
        <p:nvSpPr>
          <p:cNvPr id="290" name="Google Shape;290;p19"/>
          <p:cNvSpPr txBox="1"/>
          <p:nvPr/>
        </p:nvSpPr>
        <p:spPr>
          <a:xfrm>
            <a:off x="-9525" y="2117587"/>
            <a:ext cx="9124950" cy="10215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Arial"/>
              <a:buNone/>
            </a:pPr>
            <a:r>
              <a:rPr lang="pl-PL" dirty="1" sz="8000" b="1" i="0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Projekt (CZĘŚĆ 1 z 2)</a:t>
            </a:r>
          </a:p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3D54E"/>
              </a:buClr>
              <a:buSzPts val="3000"/>
              <a:buFont typeface="Arial"/>
              <a:buNone/>
            </a:pPr>
            <a:r>
              <a:rPr lang="pl-PL" dirty="1" sz="3000" b="1" i="0" cap="none">
                <a:solidFill>
                  <a:srgbClr val="F3D54E"/>
                </a:solidFill>
                <a:latin typeface="Arial"/>
                <a:ea typeface="Arial"/>
                <a:cs typeface="Arial"/>
                <a:sym typeface="Arial"/>
              </a:rPr>
              <a:t>Podzielcie się na zespoły 4-osobowe, czas na projekt!</a:t>
            </a:r>
          </a:p>
        </p:txBody>
      </p:sp>
      <p:sp>
        <p:nvSpPr>
          <p:cNvPr id="291" name="Google Shape;291;p19"/>
          <p:cNvSpPr/>
          <p:nvPr/>
        </p:nvSpPr>
        <p:spPr>
          <a:xfrm>
            <a:off x="0" y="4858482"/>
            <a:ext cx="8105776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Copyright © 2019 Intel Corporation.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Wszelkie prawa zastrzeżone.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Intel oraz logo Intel są znakami towarowymi firmy Intel Corporation w Stanach Zjednoczonych i innych krajach.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*Inne nazwy i marki mogą stanowić własność innych podmiotów.</a:t>
            </a:r>
          </a:p>
        </p:txBody>
      </p:sp>
    </p:spTree>
  </p:cSld>
  <p:clrMapOvr>
    <a:masterClrMapping/>
  </p:clrMapOvr>
  <p:transition spd="med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"/>
          <p:cNvSpPr txBox="1">
            <a:spLocks noGrp="1"/>
          </p:cNvSpPr>
          <p:nvPr>
            <p:ph type="title"/>
          </p:nvPr>
        </p:nvSpPr>
        <p:spPr>
          <a:xfrm>
            <a:off x="19050" y="2108062"/>
            <a:ext cx="9124950" cy="10215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Arial"/>
              <a:buNone/>
            </a:pPr>
            <a:r>
              <a:rPr lang="pl-PL" dirty="1" sz="8000" b="1"/>
              <a:t>Przełamanie lodów</a:t>
            </a:r>
          </a:p>
        </p:txBody>
      </p:sp>
      <p:sp>
        <p:nvSpPr>
          <p:cNvPr id="147" name="Google Shape;147;p2"/>
          <p:cNvSpPr txBox="1">
            <a:spLocks noGrp="1"/>
          </p:cNvSpPr>
          <p:nvPr>
            <p:ph type="sldNum" idx="4294967295"/>
          </p:nvPr>
        </p:nvSpPr>
        <p:spPr>
          <a:xfrm>
            <a:off x="7010400" y="4824413"/>
            <a:ext cx="2133600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SG">
                <a:solidFill>
                  <a:srgbClr val="FFFFFF"/>
                </a:solidFill>
              </a:rPr>
              <a:t>2</a:t>
            </a:fld>
          </a:p>
        </p:txBody>
      </p:sp>
      <p:sp>
        <p:nvSpPr>
          <p:cNvPr id="148" name="Google Shape;148;p2"/>
          <p:cNvSpPr/>
          <p:nvPr/>
        </p:nvSpPr>
        <p:spPr>
          <a:xfrm>
            <a:off x="0" y="4858482"/>
            <a:ext cx="8105776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1" sz="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Copyright © 2019 Intel Corporation.</a:t>
            </a:r>
            <a:r>
              <a:rPr lang="pl-PL" dirty="1" sz="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Wszelkie prawa zastrzeżone.</a:t>
            </a:r>
            <a:r>
              <a:rPr lang="pl-PL" dirty="1" sz="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Intel oraz logo Intel są znakami towarowymi firmy Intel Corporation w Stanach Zjednoczonych i innych krajach.</a:t>
            </a:r>
            <a:r>
              <a:rPr lang="pl-PL" dirty="1" sz="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*Inne nazwy i marki mogą stanowić własność innych podmiotów.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20"/>
          <p:cNvSpPr txBox="1">
            <a:spLocks noGrp="1"/>
          </p:cNvSpPr>
          <p:nvPr>
            <p:ph type="sldNum" idx="12"/>
          </p:nvPr>
        </p:nvSpPr>
        <p:spPr>
          <a:xfrm>
            <a:off x="6872352" y="4827960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fld id="{00000000-1234-1234-1234-123412341234}" type="slidenum">
              <a:rPr lang="en-SG"/>
              <a:t>20</a:t>
            </a:fld>
          </a:p>
        </p:txBody>
      </p:sp>
      <p:sp>
        <p:nvSpPr>
          <p:cNvPr id="298" name="Google Shape;298;p20"/>
          <p:cNvSpPr txBox="1"/>
          <p:nvPr/>
        </p:nvSpPr>
        <p:spPr>
          <a:xfrm>
            <a:off x="325800" y="339502"/>
            <a:ext cx="8566680" cy="32225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accent1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1" sz="28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Projekt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1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1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1" sz="2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Każdy zespół gromadzi, przetwarza i prezentuje pozyskane dane.</a:t>
            </a:r>
          </a:p>
        </p:txBody>
      </p:sp>
      <p:sp>
        <p:nvSpPr>
          <p:cNvPr id="299" name="Google Shape;299;p20"/>
          <p:cNvSpPr/>
          <p:nvPr/>
        </p:nvSpPr>
        <p:spPr>
          <a:xfrm>
            <a:off x="0" y="4858482"/>
            <a:ext cx="8105776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Copyright © 2019 Intel Corporation.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Wszelkie prawa zastrzeżone.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Intel oraz logo Intel są znakami towarowymi firmy Intel Corporation w Stanach Zjednoczonych i innych krajach.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*Inne nazwy i marki mogą stanowić własność innych podmiotów.</a:t>
            </a:r>
          </a:p>
        </p:txBody>
      </p:sp>
    </p:spTree>
  </p:cSld>
  <p:clrMapOvr>
    <a:masterClrMapping/>
  </p:clrMapOvr>
  <p:transition spd="med">
    <p:fade thruBlk="1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21"/>
          <p:cNvSpPr txBox="1">
            <a:spLocks noGrp="1"/>
          </p:cNvSpPr>
          <p:nvPr>
            <p:ph type="sldNum" idx="12"/>
          </p:nvPr>
        </p:nvSpPr>
        <p:spPr>
          <a:xfrm>
            <a:off x="6872352" y="4827960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fld id="{00000000-1234-1234-1234-123412341234}" type="slidenum">
              <a:rPr lang="en-SG"/>
              <a:t>21</a:t>
            </a:fld>
          </a:p>
        </p:txBody>
      </p:sp>
      <p:sp>
        <p:nvSpPr>
          <p:cNvPr id="306" name="Google Shape;306;p21"/>
          <p:cNvSpPr txBox="1">
            <a:spLocks noGrp="1"/>
          </p:cNvSpPr>
          <p:nvPr>
            <p:ph type="title"/>
          </p:nvPr>
        </p:nvSpPr>
        <p:spPr>
          <a:xfrm>
            <a:off x="455613" y="308848"/>
            <a:ext cx="8229600" cy="868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</a:pPr>
            <a:r>
              <a:rPr lang="pl-PL" dirty="1" b="1" sz="2400">
                <a:latin typeface="Arial"/>
                <a:ea typeface="Arial"/>
                <a:cs typeface="Arial"/>
                <a:sym typeface="Arial"/>
              </a:rPr>
              <a:t>Jakie są różne poziomy?</a:t>
            </a:r>
            <a:br>
              <a:rPr lang="pl-PL" dirty="1" sz="2400"/>
            </a:br>
          </a:p>
        </p:txBody>
      </p:sp>
      <p:sp>
        <p:nvSpPr>
          <p:cNvPr id="307" name="Google Shape;307;p21"/>
          <p:cNvSpPr txBox="1"/>
          <p:nvPr/>
        </p:nvSpPr>
        <p:spPr>
          <a:xfrm>
            <a:off x="325800" y="1177528"/>
            <a:ext cx="8566680" cy="3882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1" b="1" sz="1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Poziom 1:</a:t>
            </a:r>
            <a:r>
              <a:rPr lang="pl-PL" dirty="1" b="1" sz="1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1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Pobranie zbioru danych zawierającego przynajmniej 5000 wierszy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1" b="1" sz="1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Poziom 2:</a:t>
            </a:r>
            <a:r>
              <a:rPr lang="pl-PL" dirty="1" b="1" sz="1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1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Eksploracja danych i ustalenie sposobu wstępnego przetwarzania danych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1" b="1" sz="1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Poziom 3:</a:t>
            </a:r>
            <a:r>
              <a:rPr lang="pl-PL" dirty="1" b="1" sz="1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1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Wstępne przetwarzanie danych:</a:t>
            </a:r>
            <a:r>
              <a:rPr lang="pl-PL" dirty="1" sz="1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1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dane odstające, brakujące itd.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1" b="1" sz="1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Poziom 4:</a:t>
            </a:r>
            <a:r>
              <a:rPr lang="pl-PL" dirty="1" b="1" sz="1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1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Prezentacja techniki wstępnego przetwarzania danych i wyników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1" b="1" sz="1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Poziom 5:</a:t>
            </a:r>
            <a:r>
              <a:rPr lang="pl-PL" dirty="1" b="1" sz="1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1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Propozycja przynajmniej 5 sposobów wykorzystania danych do projektów społecznych oraz wybór techniki dla różnych projektów</a:t>
            </a:r>
          </a:p>
        </p:txBody>
      </p:sp>
      <p:sp>
        <p:nvSpPr>
          <p:cNvPr id="308" name="Google Shape;308;p21"/>
          <p:cNvSpPr/>
          <p:nvPr/>
        </p:nvSpPr>
        <p:spPr>
          <a:xfrm>
            <a:off x="0" y="4858482"/>
            <a:ext cx="8105776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Copyright © 2019 Intel Corporation.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Wszelkie prawa zastrzeżone.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Intel oraz logo Intel są znakami towarowymi firmy Intel Corporation w Stanach Zjednoczonych i innych krajach.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*Inne nazwy i marki mogą stanowić własność innych podmiotów.</a:t>
            </a:r>
          </a:p>
        </p:txBody>
      </p:sp>
    </p:spTree>
  </p:cSld>
  <p:clrMapOvr>
    <a:masterClrMapping/>
  </p:clrMapOvr>
  <p:transition spd="med">
    <p:fade thruBlk="1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22"/>
          <p:cNvSpPr txBox="1">
            <a:spLocks noGrp="1"/>
          </p:cNvSpPr>
          <p:nvPr>
            <p:ph type="sldNum" idx="12"/>
          </p:nvPr>
        </p:nvSpPr>
        <p:spPr>
          <a:xfrm>
            <a:off x="6872352" y="4827960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fld id="{00000000-1234-1234-1234-123412341234}" type="slidenum">
              <a:rPr lang="en-SG"/>
              <a:t>22</a:t>
            </a:fld>
          </a:p>
        </p:txBody>
      </p:sp>
      <p:sp>
        <p:nvSpPr>
          <p:cNvPr id="315" name="Google Shape;315;p22"/>
          <p:cNvSpPr txBox="1"/>
          <p:nvPr/>
        </p:nvSpPr>
        <p:spPr>
          <a:xfrm>
            <a:off x="325800" y="339502"/>
            <a:ext cx="8566680" cy="43924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</a:pPr>
            <a:r>
              <a:rPr lang="pl-PL" dirty="1" sz="28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Przygotujcie plan i strategię, zanim zaczniecie kodować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</a:pPr>
            <a:r>
              <a:rPr lang="pl-PL" dirty="1" sz="2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Jaki temat was interesuje?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</a:pPr>
            <a:r>
              <a:rPr lang="pl-PL" dirty="1" sz="2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Skąd zamierzacie pozyskać dane?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</a:pPr>
            <a:r>
              <a:rPr lang="pl-PL" dirty="1" sz="2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Jak ustalicie, co musicie zrobić, aby przetworzyć dane?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</a:pPr>
            <a:r>
              <a:rPr lang="pl-PL" dirty="1"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Jak podzielicie zadania w zespole, aby ukończyć zadanie w wyznaczonym czasie?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6" name="Google Shape;316;p22"/>
          <p:cNvSpPr/>
          <p:nvPr/>
        </p:nvSpPr>
        <p:spPr>
          <a:xfrm>
            <a:off x="0" y="4858482"/>
            <a:ext cx="8105776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Copyright © 2019 Intel Corporation.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Wszelkie prawa zastrzeżone.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Intel oraz logo Intel są znakami towarowymi firmy Intel Corporation w Stanach Zjednoczonych i innych krajach.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*Inne nazwy i marki mogą stanowić własność innych podmiotów.</a:t>
            </a:r>
          </a:p>
        </p:txBody>
      </p:sp>
    </p:spTree>
  </p:cSld>
  <p:clrMapOvr>
    <a:masterClrMapping/>
  </p:clrMapOvr>
  <p:transition spd="med">
    <p:fade thruBlk="1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23"/>
          <p:cNvSpPr txBox="1">
            <a:spLocks noGrp="1"/>
          </p:cNvSpPr>
          <p:nvPr>
            <p:ph type="sldNum" idx="4294967295"/>
          </p:nvPr>
        </p:nvSpPr>
        <p:spPr>
          <a:xfrm>
            <a:off x="7010400" y="482441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fld id="{00000000-1234-1234-1234-123412341234}" type="slidenum">
              <a:rPr lang="en-SG"/>
              <a:t>23</a:t>
            </a:fld>
          </a:p>
        </p:txBody>
      </p:sp>
      <p:sp>
        <p:nvSpPr>
          <p:cNvPr id="323" name="Google Shape;323;p23"/>
          <p:cNvSpPr txBox="1"/>
          <p:nvPr/>
        </p:nvSpPr>
        <p:spPr>
          <a:xfrm>
            <a:off x="-9525" y="2117587"/>
            <a:ext cx="9124950" cy="10215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Arial"/>
              <a:buNone/>
            </a:pPr>
            <a:r>
              <a:rPr lang="pl-PL" dirty="1" sz="8000" b="1" i="0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MINĘŁA POŁOWA CZASU!</a:t>
            </a:r>
          </a:p>
        </p:txBody>
      </p:sp>
      <p:sp>
        <p:nvSpPr>
          <p:cNvPr id="324" name="Google Shape;324;p23"/>
          <p:cNvSpPr/>
          <p:nvPr/>
        </p:nvSpPr>
        <p:spPr>
          <a:xfrm>
            <a:off x="0" y="4858482"/>
            <a:ext cx="8105776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Copyright © 2019 Intel Corporation.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Wszelkie prawa zastrzeżone.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Intel oraz logo Intel są znakami towarowymi firmy Intel Corporation w Stanach Zjednoczonych i innych krajach.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*Inne nazwy i marki mogą stanowić własność innych podmiotów.</a:t>
            </a:r>
          </a:p>
        </p:txBody>
      </p:sp>
    </p:spTree>
  </p:cSld>
  <p:clrMapOvr>
    <a:masterClrMapping/>
  </p:clrMapOvr>
  <p:transition spd="med">
    <p:fade thruBlk="1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p24"/>
          <p:cNvSpPr txBox="1">
            <a:spLocks noGrp="1"/>
          </p:cNvSpPr>
          <p:nvPr>
            <p:ph type="sldNum" idx="12"/>
          </p:nvPr>
        </p:nvSpPr>
        <p:spPr>
          <a:xfrm>
            <a:off x="6872352" y="4827960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fld id="{00000000-1234-1234-1234-123412341234}" type="slidenum">
              <a:rPr lang="en-SG"/>
              <a:t>24</a:t>
            </a:fld>
          </a:p>
        </p:txBody>
      </p:sp>
      <p:sp>
        <p:nvSpPr>
          <p:cNvPr id="331" name="Google Shape;331;p24"/>
          <p:cNvSpPr txBox="1"/>
          <p:nvPr/>
        </p:nvSpPr>
        <p:spPr>
          <a:xfrm>
            <a:off x="325800" y="339502"/>
            <a:ext cx="8566680" cy="43924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</a:pPr>
            <a:r>
              <a:rPr lang="pl-PL" dirty="1" b="0" i="0" u="none" strike="noStrike" cap="none" sz="2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Który poziom(y) osiągnęliście</a:t>
            </a:r>
            <a:r>
              <a:rPr lang="pl-PL" dirty="1" sz="2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?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</a:pPr>
            <a:r>
              <a:rPr lang="pl-PL" dirty="1"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Opiszcie wasz największy sukces do tej pory.</a:t>
            </a:r>
            <a:r>
              <a:rPr lang="pl-PL" dirty="1"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</a:pPr>
            <a:r>
              <a:rPr lang="pl-PL" dirty="1" sz="2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Opiszcie </a:t>
            </a:r>
            <a:r>
              <a:rPr lang="pl-PL" dirty="1" b="0" i="0" u="none" strike="noStrike" cap="none" sz="2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największą przeszkodę, którą chcecie pokonać przed prezentacją projektu.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1" sz="2400">
                <a:solidFill>
                  <a:srgbClr val="003C71"/>
                </a:solidFill>
                <a:latin typeface="Arial"/>
                <a:ea typeface="Arial"/>
                <a:cs typeface="Arial"/>
                <a:sym typeface="Arial"/>
              </a:rPr>
              <a:t>Czy inni mają podobne wyzwania?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</a:pPr>
            <a:r>
              <a:rPr lang="pl-PL" dirty="1"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Czy ktoś chce służyć poradą/pomocą?</a:t>
            </a:r>
          </a:p>
        </p:txBody>
      </p:sp>
      <p:sp>
        <p:nvSpPr>
          <p:cNvPr id="332" name="Google Shape;332;p24"/>
          <p:cNvSpPr/>
          <p:nvPr/>
        </p:nvSpPr>
        <p:spPr>
          <a:xfrm>
            <a:off x="0" y="4858482"/>
            <a:ext cx="8105776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Copyright © 2019 Intel Corporation.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Wszelkie prawa zastrzeżone.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Intel oraz logo Intel są znakami towarowymi firmy Intel Corporation w Stanach Zjednoczonych i innych krajach.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*Inne nazwy i marki mogą stanowić własność innych podmiotów.</a:t>
            </a:r>
          </a:p>
        </p:txBody>
      </p:sp>
    </p:spTree>
  </p:cSld>
  <p:clrMapOvr>
    <a:masterClrMapping/>
  </p:clrMapOvr>
  <p:transition spd="med">
    <p:fade thruBlk="1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p25"/>
          <p:cNvSpPr txBox="1">
            <a:spLocks noGrp="1"/>
          </p:cNvSpPr>
          <p:nvPr>
            <p:ph type="sldNum" idx="4294967295"/>
          </p:nvPr>
        </p:nvSpPr>
        <p:spPr>
          <a:xfrm>
            <a:off x="7010400" y="482441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fld id="{00000000-1234-1234-1234-123412341234}" type="slidenum">
              <a:rPr lang="en-SG"/>
              <a:t>25</a:t>
            </a:fld>
          </a:p>
        </p:txBody>
      </p:sp>
      <p:sp>
        <p:nvSpPr>
          <p:cNvPr id="339" name="Google Shape;339;p25"/>
          <p:cNvSpPr txBox="1"/>
          <p:nvPr/>
        </p:nvSpPr>
        <p:spPr>
          <a:xfrm>
            <a:off x="-9525" y="2117587"/>
            <a:ext cx="9124950" cy="10215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Arial"/>
              <a:buNone/>
            </a:pPr>
            <a:r>
              <a:rPr lang="pl-PL" dirty="1" sz="8000" b="1" i="0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Projekt (CZĘŚĆ 2 z 2)</a:t>
            </a:r>
          </a:p>
        </p:txBody>
      </p:sp>
      <p:sp>
        <p:nvSpPr>
          <p:cNvPr id="340" name="Google Shape;340;p25"/>
          <p:cNvSpPr/>
          <p:nvPr/>
        </p:nvSpPr>
        <p:spPr>
          <a:xfrm>
            <a:off x="0" y="4858482"/>
            <a:ext cx="8105776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Copyright © 2019 Intel Corporation.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Wszelkie prawa zastrzeżone.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Intel oraz logo Intel są znakami towarowymi firmy Intel Corporation w Stanach Zjednoczonych i innych krajach.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*Inne nazwy i marki mogą stanowić własność innych podmiotów.</a:t>
            </a:r>
          </a:p>
        </p:txBody>
      </p:sp>
    </p:spTree>
  </p:cSld>
  <p:clrMapOvr>
    <a:masterClrMapping/>
  </p:clrMapOvr>
  <p:transition spd="med">
    <p:fade thruBlk="1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346;p26"/>
          <p:cNvSpPr txBox="1">
            <a:spLocks noGrp="1"/>
          </p:cNvSpPr>
          <p:nvPr>
            <p:ph type="sldNum" idx="12"/>
          </p:nvPr>
        </p:nvSpPr>
        <p:spPr>
          <a:xfrm>
            <a:off x="6872352" y="4827960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fld id="{00000000-1234-1234-1234-123412341234}" type="slidenum">
              <a:rPr lang="en-SG"/>
              <a:t>26</a:t>
            </a:fld>
          </a:p>
        </p:txBody>
      </p:sp>
      <p:sp>
        <p:nvSpPr>
          <p:cNvPr id="347" name="Google Shape;347;p26"/>
          <p:cNvSpPr txBox="1"/>
          <p:nvPr/>
        </p:nvSpPr>
        <p:spPr>
          <a:xfrm>
            <a:off x="325800" y="339502"/>
            <a:ext cx="8566680" cy="32225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accent1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1" sz="28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Projekt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1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1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1" sz="2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Każdy zespół gromadzi, przetwarza i prezentuje pozyskane dane.</a:t>
            </a:r>
          </a:p>
        </p:txBody>
      </p:sp>
      <p:sp>
        <p:nvSpPr>
          <p:cNvPr id="348" name="Google Shape;348;p26"/>
          <p:cNvSpPr/>
          <p:nvPr/>
        </p:nvSpPr>
        <p:spPr>
          <a:xfrm>
            <a:off x="0" y="4858482"/>
            <a:ext cx="8105776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Copyright © 2019 Intel Corporation.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Wszelkie prawa zastrzeżone.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Intel oraz logo Intel są znakami towarowymi firmy Intel Corporation w Stanach Zjednoczonych i innych krajach.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*Inne nazwy i marki mogą stanowić własność innych podmiotów.</a:t>
            </a:r>
          </a:p>
        </p:txBody>
      </p:sp>
    </p:spTree>
  </p:cSld>
  <p:clrMapOvr>
    <a:masterClrMapping/>
  </p:clrMapOvr>
  <p:transition spd="med">
    <p:fade thruBlk="1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Google Shape;354;p27"/>
          <p:cNvSpPr txBox="1">
            <a:spLocks noGrp="1"/>
          </p:cNvSpPr>
          <p:nvPr>
            <p:ph type="sldNum" idx="12"/>
          </p:nvPr>
        </p:nvSpPr>
        <p:spPr>
          <a:xfrm>
            <a:off x="6872352" y="4827960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fld id="{00000000-1234-1234-1234-123412341234}" type="slidenum">
              <a:rPr lang="en-SG"/>
              <a:t>27</a:t>
            </a:fld>
          </a:p>
        </p:txBody>
      </p:sp>
      <p:sp>
        <p:nvSpPr>
          <p:cNvPr id="355" name="Google Shape;355;p27"/>
          <p:cNvSpPr txBox="1">
            <a:spLocks noGrp="1"/>
          </p:cNvSpPr>
          <p:nvPr>
            <p:ph type="title"/>
          </p:nvPr>
        </p:nvSpPr>
        <p:spPr>
          <a:xfrm>
            <a:off x="455613" y="308848"/>
            <a:ext cx="8229600" cy="868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</a:pPr>
            <a:r>
              <a:rPr lang="pl-PL" dirty="1" b="1" sz="2400">
                <a:latin typeface="Arial"/>
                <a:ea typeface="Arial"/>
                <a:cs typeface="Arial"/>
                <a:sym typeface="Arial"/>
              </a:rPr>
              <a:t>Jakie są różne poziomy?</a:t>
            </a:r>
            <a:br>
              <a:rPr lang="pl-PL" dirty="1" sz="2400"/>
            </a:br>
          </a:p>
        </p:txBody>
      </p:sp>
      <p:sp>
        <p:nvSpPr>
          <p:cNvPr id="356" name="Google Shape;356;p27"/>
          <p:cNvSpPr txBox="1"/>
          <p:nvPr/>
        </p:nvSpPr>
        <p:spPr>
          <a:xfrm>
            <a:off x="325800" y="1177528"/>
            <a:ext cx="8566680" cy="3882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1" b="1" sz="1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Poziom 1:</a:t>
            </a:r>
            <a:r>
              <a:rPr lang="pl-PL" dirty="1" b="1" sz="1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1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Pobranie zbioru danych zawierającego przynajmniej 5000 wierszy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1" b="1" sz="1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Poziom 2:</a:t>
            </a:r>
            <a:r>
              <a:rPr lang="pl-PL" dirty="1" b="1" sz="1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1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Eksploracja danych i ustalenie sposobu wstępnego przetwarzania danych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1" b="1" sz="1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Poziom 3:</a:t>
            </a:r>
            <a:r>
              <a:rPr lang="pl-PL" dirty="1" b="1" sz="1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1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Wstępne przetwarzanie danych:</a:t>
            </a:r>
            <a:r>
              <a:rPr lang="pl-PL" dirty="1" sz="1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1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dane odstające, brakujące itd.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1" b="1" sz="1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Poziom 4:</a:t>
            </a:r>
            <a:r>
              <a:rPr lang="pl-PL" dirty="1" b="1" sz="1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1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Prezentacja techniki wstępnego przetwarzania danych i wyników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1" b="1" sz="1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Poziom 5:</a:t>
            </a:r>
            <a:r>
              <a:rPr lang="pl-PL" dirty="1" b="1" sz="1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1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Propozycja przynajmniej 5 sposobów wykorzystania danych do projektów społecznych oraz wybór techniki dla różnych projektów</a:t>
            </a:r>
          </a:p>
        </p:txBody>
      </p:sp>
      <p:sp>
        <p:nvSpPr>
          <p:cNvPr id="357" name="Google Shape;357;p27"/>
          <p:cNvSpPr/>
          <p:nvPr/>
        </p:nvSpPr>
        <p:spPr>
          <a:xfrm>
            <a:off x="0" y="4858482"/>
            <a:ext cx="8105776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Copyright © 2019 Intel Corporation.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Wszelkie prawa zastrzeżone.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Intel oraz logo Intel są znakami towarowymi firmy Intel Corporation w Stanach Zjednoczonych i innych krajach.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*Inne nazwy i marki mogą stanowić własność innych podmiotów.</a:t>
            </a:r>
          </a:p>
        </p:txBody>
      </p:sp>
    </p:spTree>
  </p:cSld>
  <p:clrMapOvr>
    <a:masterClrMapping/>
  </p:clrMapOvr>
  <p:transition spd="med">
    <p:fade thruBlk="1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p28"/>
          <p:cNvSpPr txBox="1">
            <a:spLocks noGrp="1"/>
          </p:cNvSpPr>
          <p:nvPr>
            <p:ph type="sldNum" idx="4294967295"/>
          </p:nvPr>
        </p:nvSpPr>
        <p:spPr>
          <a:xfrm>
            <a:off x="7010400" y="482441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fld id="{00000000-1234-1234-1234-123412341234}" type="slidenum">
              <a:rPr lang="en-SG"/>
              <a:t>28</a:t>
            </a:fld>
          </a:p>
        </p:txBody>
      </p:sp>
      <p:sp>
        <p:nvSpPr>
          <p:cNvPr id="364" name="Google Shape;364;p28"/>
          <p:cNvSpPr txBox="1"/>
          <p:nvPr/>
        </p:nvSpPr>
        <p:spPr>
          <a:xfrm>
            <a:off x="-9525" y="2117587"/>
            <a:ext cx="9124950" cy="10215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Arial"/>
              <a:buNone/>
            </a:pPr>
            <a:r>
              <a:rPr lang="pl-PL" dirty="1" sz="8000" b="1" i="0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Prezentacja PROJEKTU</a:t>
            </a:r>
          </a:p>
        </p:txBody>
      </p:sp>
      <p:sp>
        <p:nvSpPr>
          <p:cNvPr id="365" name="Google Shape;365;p28"/>
          <p:cNvSpPr/>
          <p:nvPr/>
        </p:nvSpPr>
        <p:spPr>
          <a:xfrm>
            <a:off x="0" y="4858482"/>
            <a:ext cx="8105776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Copyright © 2019 Intel Corporation.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Wszelkie prawa zastrzeżone.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Intel oraz logo Intel są znakami towarowymi firmy Intel Corporation w Stanach Zjednoczonych i innych krajach.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*Inne nazwy i marki mogą stanowić własność innych podmiotów.</a:t>
            </a:r>
          </a:p>
        </p:txBody>
      </p:sp>
    </p:spTree>
  </p:cSld>
  <p:clrMapOvr>
    <a:masterClrMapping/>
  </p:clrMapOvr>
  <p:transition spd="med">
    <p:fade thruBlk="1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Google Shape;371;p29"/>
          <p:cNvSpPr/>
          <p:nvPr/>
        </p:nvSpPr>
        <p:spPr>
          <a:xfrm>
            <a:off x="0" y="0"/>
            <a:ext cx="9144000" cy="473199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2" name="Google Shape;372;p29"/>
          <p:cNvSpPr txBox="1">
            <a:spLocks noGrp="1"/>
          </p:cNvSpPr>
          <p:nvPr>
            <p:ph type="sldNum" idx="12"/>
          </p:nvPr>
        </p:nvSpPr>
        <p:spPr>
          <a:xfrm>
            <a:off x="6872352" y="4827960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fld id="{00000000-1234-1234-1234-123412341234}" type="slidenum">
              <a:rPr lang="en-SG"/>
              <a:t>29</a:t>
            </a:fld>
          </a:p>
        </p:txBody>
      </p:sp>
      <p:sp>
        <p:nvSpPr>
          <p:cNvPr id="373" name="Google Shape;373;p29"/>
          <p:cNvSpPr txBox="1"/>
          <p:nvPr/>
        </p:nvSpPr>
        <p:spPr>
          <a:xfrm>
            <a:off x="1619672" y="1820245"/>
            <a:ext cx="4392488" cy="1080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pl-PL" dirty="1" sz="28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Możliwe rozplanowanie sali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pl-PL" dirty="1" sz="28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10 x 4 stoliki na zespół</a:t>
            </a:r>
          </a:p>
        </p:txBody>
      </p:sp>
      <p:sp>
        <p:nvSpPr>
          <p:cNvPr id="374" name="Google Shape;374;p29"/>
          <p:cNvSpPr/>
          <p:nvPr/>
        </p:nvSpPr>
        <p:spPr>
          <a:xfrm>
            <a:off x="467544" y="1131590"/>
            <a:ext cx="144016" cy="2304256"/>
          </a:xfrm>
          <a:prstGeom prst="rect">
            <a:avLst/>
          </a:prstGeom>
          <a:solidFill>
            <a:schemeClr val="accent1"/>
          </a:solidFill>
          <a:ln w="25400" cap="flat" cmpd="sng">
            <a:solidFill>
              <a:srgbClr val="00528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75" name="Google Shape;375;p29"/>
          <p:cNvGrpSpPr/>
          <p:nvPr/>
        </p:nvGrpSpPr>
        <p:grpSpPr>
          <a:xfrm>
            <a:off x="1691680" y="461362"/>
            <a:ext cx="792088" cy="670228"/>
            <a:chOff x="1691680" y="987574"/>
            <a:chExt cx="1872208" cy="1584176"/>
          </a:xfrm>
        </p:grpSpPr>
        <p:sp>
          <p:nvSpPr>
            <p:cNvPr id="376" name="Google Shape;376;p29"/>
            <p:cNvSpPr/>
            <p:nvPr/>
          </p:nvSpPr>
          <p:spPr>
            <a:xfrm>
              <a:off x="1691680" y="987574"/>
              <a:ext cx="936104" cy="792088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7" name="Google Shape;377;p29"/>
            <p:cNvSpPr/>
            <p:nvPr/>
          </p:nvSpPr>
          <p:spPr>
            <a:xfrm>
              <a:off x="2627784" y="987574"/>
              <a:ext cx="936104" cy="792088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8" name="Google Shape;378;p29"/>
            <p:cNvSpPr/>
            <p:nvPr/>
          </p:nvSpPr>
          <p:spPr>
            <a:xfrm>
              <a:off x="1691680" y="1779662"/>
              <a:ext cx="936104" cy="792088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9" name="Google Shape;379;p29"/>
            <p:cNvSpPr/>
            <p:nvPr/>
          </p:nvSpPr>
          <p:spPr>
            <a:xfrm>
              <a:off x="2627784" y="1779662"/>
              <a:ext cx="936104" cy="792088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80" name="Google Shape;380;p29"/>
          <p:cNvGrpSpPr/>
          <p:nvPr/>
        </p:nvGrpSpPr>
        <p:grpSpPr>
          <a:xfrm>
            <a:off x="2987824" y="461362"/>
            <a:ext cx="792088" cy="670228"/>
            <a:chOff x="1691680" y="987574"/>
            <a:chExt cx="1872208" cy="1584176"/>
          </a:xfrm>
        </p:grpSpPr>
        <p:sp>
          <p:nvSpPr>
            <p:cNvPr id="381" name="Google Shape;381;p29"/>
            <p:cNvSpPr/>
            <p:nvPr/>
          </p:nvSpPr>
          <p:spPr>
            <a:xfrm>
              <a:off x="1691680" y="987574"/>
              <a:ext cx="936104" cy="792088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2" name="Google Shape;382;p29"/>
            <p:cNvSpPr/>
            <p:nvPr/>
          </p:nvSpPr>
          <p:spPr>
            <a:xfrm>
              <a:off x="2627784" y="987574"/>
              <a:ext cx="936104" cy="792088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3" name="Google Shape;383;p29"/>
            <p:cNvSpPr/>
            <p:nvPr/>
          </p:nvSpPr>
          <p:spPr>
            <a:xfrm>
              <a:off x="1691680" y="1779662"/>
              <a:ext cx="936104" cy="792088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4" name="Google Shape;384;p29"/>
            <p:cNvSpPr/>
            <p:nvPr/>
          </p:nvSpPr>
          <p:spPr>
            <a:xfrm>
              <a:off x="2627784" y="1779662"/>
              <a:ext cx="936104" cy="792088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85" name="Google Shape;385;p29"/>
          <p:cNvGrpSpPr/>
          <p:nvPr/>
        </p:nvGrpSpPr>
        <p:grpSpPr>
          <a:xfrm>
            <a:off x="4283968" y="461362"/>
            <a:ext cx="792088" cy="670228"/>
            <a:chOff x="1691680" y="987574"/>
            <a:chExt cx="1872208" cy="1584176"/>
          </a:xfrm>
        </p:grpSpPr>
        <p:sp>
          <p:nvSpPr>
            <p:cNvPr id="386" name="Google Shape;386;p29"/>
            <p:cNvSpPr/>
            <p:nvPr/>
          </p:nvSpPr>
          <p:spPr>
            <a:xfrm>
              <a:off x="1691680" y="987574"/>
              <a:ext cx="936104" cy="792088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7" name="Google Shape;387;p29"/>
            <p:cNvSpPr/>
            <p:nvPr/>
          </p:nvSpPr>
          <p:spPr>
            <a:xfrm>
              <a:off x="2627784" y="987574"/>
              <a:ext cx="936104" cy="792088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8" name="Google Shape;388;p29"/>
            <p:cNvSpPr/>
            <p:nvPr/>
          </p:nvSpPr>
          <p:spPr>
            <a:xfrm>
              <a:off x="1691680" y="1779662"/>
              <a:ext cx="936104" cy="792088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9" name="Google Shape;389;p29"/>
            <p:cNvSpPr/>
            <p:nvPr/>
          </p:nvSpPr>
          <p:spPr>
            <a:xfrm>
              <a:off x="2627784" y="1779662"/>
              <a:ext cx="936104" cy="792088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90" name="Google Shape;390;p29"/>
          <p:cNvGrpSpPr/>
          <p:nvPr/>
        </p:nvGrpSpPr>
        <p:grpSpPr>
          <a:xfrm>
            <a:off x="5580112" y="461362"/>
            <a:ext cx="792088" cy="670228"/>
            <a:chOff x="1691680" y="987574"/>
            <a:chExt cx="1872208" cy="1584176"/>
          </a:xfrm>
        </p:grpSpPr>
        <p:sp>
          <p:nvSpPr>
            <p:cNvPr id="391" name="Google Shape;391;p29"/>
            <p:cNvSpPr/>
            <p:nvPr/>
          </p:nvSpPr>
          <p:spPr>
            <a:xfrm>
              <a:off x="1691680" y="987574"/>
              <a:ext cx="936104" cy="792088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2" name="Google Shape;392;p29"/>
            <p:cNvSpPr/>
            <p:nvPr/>
          </p:nvSpPr>
          <p:spPr>
            <a:xfrm>
              <a:off x="2627784" y="987574"/>
              <a:ext cx="936104" cy="792088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3" name="Google Shape;393;p29"/>
            <p:cNvSpPr/>
            <p:nvPr/>
          </p:nvSpPr>
          <p:spPr>
            <a:xfrm>
              <a:off x="1691680" y="1779662"/>
              <a:ext cx="936104" cy="792088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4" name="Google Shape;394;p29"/>
            <p:cNvSpPr/>
            <p:nvPr/>
          </p:nvSpPr>
          <p:spPr>
            <a:xfrm>
              <a:off x="2627784" y="1779662"/>
              <a:ext cx="936104" cy="792088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95" name="Google Shape;395;p29"/>
          <p:cNvGrpSpPr/>
          <p:nvPr/>
        </p:nvGrpSpPr>
        <p:grpSpPr>
          <a:xfrm>
            <a:off x="6588224" y="1563638"/>
            <a:ext cx="792088" cy="670228"/>
            <a:chOff x="1691680" y="987574"/>
            <a:chExt cx="1872208" cy="1584176"/>
          </a:xfrm>
        </p:grpSpPr>
        <p:sp>
          <p:nvSpPr>
            <p:cNvPr id="396" name="Google Shape;396;p29"/>
            <p:cNvSpPr/>
            <p:nvPr/>
          </p:nvSpPr>
          <p:spPr>
            <a:xfrm>
              <a:off x="1691680" y="987574"/>
              <a:ext cx="936104" cy="792088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7" name="Google Shape;397;p29"/>
            <p:cNvSpPr/>
            <p:nvPr/>
          </p:nvSpPr>
          <p:spPr>
            <a:xfrm>
              <a:off x="2627784" y="987574"/>
              <a:ext cx="936104" cy="792088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8" name="Google Shape;398;p29"/>
            <p:cNvSpPr/>
            <p:nvPr/>
          </p:nvSpPr>
          <p:spPr>
            <a:xfrm>
              <a:off x="1691680" y="1779662"/>
              <a:ext cx="936104" cy="792088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9" name="Google Shape;399;p29"/>
            <p:cNvSpPr/>
            <p:nvPr/>
          </p:nvSpPr>
          <p:spPr>
            <a:xfrm>
              <a:off x="2627784" y="1779662"/>
              <a:ext cx="936104" cy="792088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00" name="Google Shape;400;p29"/>
          <p:cNvGrpSpPr/>
          <p:nvPr/>
        </p:nvGrpSpPr>
        <p:grpSpPr>
          <a:xfrm>
            <a:off x="1691680" y="3507854"/>
            <a:ext cx="792088" cy="670228"/>
            <a:chOff x="1691680" y="987574"/>
            <a:chExt cx="1872208" cy="1584176"/>
          </a:xfrm>
        </p:grpSpPr>
        <p:sp>
          <p:nvSpPr>
            <p:cNvPr id="401" name="Google Shape;401;p29"/>
            <p:cNvSpPr/>
            <p:nvPr/>
          </p:nvSpPr>
          <p:spPr>
            <a:xfrm>
              <a:off x="1691680" y="987574"/>
              <a:ext cx="936104" cy="792088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2" name="Google Shape;402;p29"/>
            <p:cNvSpPr/>
            <p:nvPr/>
          </p:nvSpPr>
          <p:spPr>
            <a:xfrm>
              <a:off x="2627784" y="987574"/>
              <a:ext cx="936104" cy="792088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3" name="Google Shape;403;p29"/>
            <p:cNvSpPr/>
            <p:nvPr/>
          </p:nvSpPr>
          <p:spPr>
            <a:xfrm>
              <a:off x="1691680" y="1779662"/>
              <a:ext cx="936104" cy="792088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4" name="Google Shape;404;p29"/>
            <p:cNvSpPr/>
            <p:nvPr/>
          </p:nvSpPr>
          <p:spPr>
            <a:xfrm>
              <a:off x="2627784" y="1779662"/>
              <a:ext cx="936104" cy="792088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05" name="Google Shape;405;p29"/>
          <p:cNvGrpSpPr/>
          <p:nvPr/>
        </p:nvGrpSpPr>
        <p:grpSpPr>
          <a:xfrm>
            <a:off x="2987824" y="3507854"/>
            <a:ext cx="792088" cy="670228"/>
            <a:chOff x="1691680" y="987574"/>
            <a:chExt cx="1872208" cy="1584176"/>
          </a:xfrm>
        </p:grpSpPr>
        <p:sp>
          <p:nvSpPr>
            <p:cNvPr id="406" name="Google Shape;406;p29"/>
            <p:cNvSpPr/>
            <p:nvPr/>
          </p:nvSpPr>
          <p:spPr>
            <a:xfrm>
              <a:off x="1691680" y="987574"/>
              <a:ext cx="936104" cy="792088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7" name="Google Shape;407;p29"/>
            <p:cNvSpPr/>
            <p:nvPr/>
          </p:nvSpPr>
          <p:spPr>
            <a:xfrm>
              <a:off x="2627784" y="987574"/>
              <a:ext cx="936104" cy="792088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8" name="Google Shape;408;p29"/>
            <p:cNvSpPr/>
            <p:nvPr/>
          </p:nvSpPr>
          <p:spPr>
            <a:xfrm>
              <a:off x="1691680" y="1779662"/>
              <a:ext cx="936104" cy="792088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9" name="Google Shape;409;p29"/>
            <p:cNvSpPr/>
            <p:nvPr/>
          </p:nvSpPr>
          <p:spPr>
            <a:xfrm>
              <a:off x="2627784" y="1779662"/>
              <a:ext cx="936104" cy="792088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10" name="Google Shape;410;p29"/>
          <p:cNvGrpSpPr/>
          <p:nvPr/>
        </p:nvGrpSpPr>
        <p:grpSpPr>
          <a:xfrm>
            <a:off x="4283968" y="3507854"/>
            <a:ext cx="792088" cy="670228"/>
            <a:chOff x="1691680" y="987574"/>
            <a:chExt cx="1872208" cy="1584176"/>
          </a:xfrm>
        </p:grpSpPr>
        <p:sp>
          <p:nvSpPr>
            <p:cNvPr id="411" name="Google Shape;411;p29"/>
            <p:cNvSpPr/>
            <p:nvPr/>
          </p:nvSpPr>
          <p:spPr>
            <a:xfrm>
              <a:off x="1691680" y="987574"/>
              <a:ext cx="936104" cy="792088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2" name="Google Shape;412;p29"/>
            <p:cNvSpPr/>
            <p:nvPr/>
          </p:nvSpPr>
          <p:spPr>
            <a:xfrm>
              <a:off x="2627784" y="987574"/>
              <a:ext cx="936104" cy="792088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3" name="Google Shape;413;p29"/>
            <p:cNvSpPr/>
            <p:nvPr/>
          </p:nvSpPr>
          <p:spPr>
            <a:xfrm>
              <a:off x="1691680" y="1779662"/>
              <a:ext cx="936104" cy="792088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4" name="Google Shape;414;p29"/>
            <p:cNvSpPr/>
            <p:nvPr/>
          </p:nvSpPr>
          <p:spPr>
            <a:xfrm>
              <a:off x="2627784" y="1779662"/>
              <a:ext cx="936104" cy="792088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15" name="Google Shape;415;p29"/>
          <p:cNvGrpSpPr/>
          <p:nvPr/>
        </p:nvGrpSpPr>
        <p:grpSpPr>
          <a:xfrm>
            <a:off x="5580112" y="3507854"/>
            <a:ext cx="792088" cy="670228"/>
            <a:chOff x="1691680" y="987574"/>
            <a:chExt cx="1872208" cy="1584176"/>
          </a:xfrm>
        </p:grpSpPr>
        <p:sp>
          <p:nvSpPr>
            <p:cNvPr id="416" name="Google Shape;416;p29"/>
            <p:cNvSpPr/>
            <p:nvPr/>
          </p:nvSpPr>
          <p:spPr>
            <a:xfrm>
              <a:off x="1691680" y="987574"/>
              <a:ext cx="936104" cy="792088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7" name="Google Shape;417;p29"/>
            <p:cNvSpPr/>
            <p:nvPr/>
          </p:nvSpPr>
          <p:spPr>
            <a:xfrm>
              <a:off x="2627784" y="987574"/>
              <a:ext cx="936104" cy="792088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8" name="Google Shape;418;p29"/>
            <p:cNvSpPr/>
            <p:nvPr/>
          </p:nvSpPr>
          <p:spPr>
            <a:xfrm>
              <a:off x="1691680" y="1779662"/>
              <a:ext cx="936104" cy="792088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9" name="Google Shape;419;p29"/>
            <p:cNvSpPr/>
            <p:nvPr/>
          </p:nvSpPr>
          <p:spPr>
            <a:xfrm>
              <a:off x="2627784" y="1779662"/>
              <a:ext cx="936104" cy="792088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20" name="Google Shape;420;p29"/>
          <p:cNvGrpSpPr/>
          <p:nvPr/>
        </p:nvGrpSpPr>
        <p:grpSpPr>
          <a:xfrm>
            <a:off x="6588224" y="2643758"/>
            <a:ext cx="792088" cy="670228"/>
            <a:chOff x="1691680" y="987574"/>
            <a:chExt cx="1872208" cy="1584176"/>
          </a:xfrm>
        </p:grpSpPr>
        <p:sp>
          <p:nvSpPr>
            <p:cNvPr id="421" name="Google Shape;421;p29"/>
            <p:cNvSpPr/>
            <p:nvPr/>
          </p:nvSpPr>
          <p:spPr>
            <a:xfrm>
              <a:off x="1691680" y="987574"/>
              <a:ext cx="936104" cy="792088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2" name="Google Shape;422;p29"/>
            <p:cNvSpPr/>
            <p:nvPr/>
          </p:nvSpPr>
          <p:spPr>
            <a:xfrm>
              <a:off x="2627784" y="987574"/>
              <a:ext cx="936104" cy="792088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3" name="Google Shape;423;p29"/>
            <p:cNvSpPr/>
            <p:nvPr/>
          </p:nvSpPr>
          <p:spPr>
            <a:xfrm>
              <a:off x="1691680" y="1779662"/>
              <a:ext cx="936104" cy="792088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4" name="Google Shape;424;p29"/>
            <p:cNvSpPr/>
            <p:nvPr/>
          </p:nvSpPr>
          <p:spPr>
            <a:xfrm>
              <a:off x="2627784" y="1779662"/>
              <a:ext cx="936104" cy="792088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25" name="Google Shape;425;p29"/>
          <p:cNvSpPr/>
          <p:nvPr/>
        </p:nvSpPr>
        <p:spPr>
          <a:xfrm>
            <a:off x="0" y="4858482"/>
            <a:ext cx="8105776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Copyright © 2019 Intel Corporation.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Wszelkie prawa zastrzeżone.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Intel oraz logo Intel są znakami towarowymi firmy Intel Corporation w Stanach Zjednoczonych i innych krajach.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*Inne nazwy i marki mogą stanowić własność innych podmiotów.</a:t>
            </a:r>
          </a:p>
        </p:txBody>
      </p:sp>
    </p:spTree>
  </p:cSld>
  <p:clrMapOvr>
    <a:masterClrMapping/>
  </p:clrMapOvr>
  <p:transition spd="med"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3"/>
          <p:cNvSpPr/>
          <p:nvPr/>
        </p:nvSpPr>
        <p:spPr>
          <a:xfrm>
            <a:off x="0" y="0"/>
            <a:ext cx="9144000" cy="473199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3"/>
          <p:cNvSpPr txBox="1"/>
          <p:nvPr/>
        </p:nvSpPr>
        <p:spPr>
          <a:xfrm>
            <a:off x="325800" y="1177650"/>
            <a:ext cx="8566680" cy="28342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</a:pPr>
            <a:r>
              <a:rPr lang="pl-PL" dirty="1" sz="28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Wymieńcie 1 rzecz, której się nauczyliście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</a:pPr>
            <a:r>
              <a:rPr lang="pl-PL" dirty="1" sz="28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na ostatnich warsztatach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1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</a:pPr>
            <a:r>
              <a:rPr lang="pl-PL" dirty="1" sz="28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Albo 1 rzecz, którą zbudowaliście po warsztatach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1" i="0" u="none" strike="noStrike" cap="none">
              <a:solidFill>
                <a:schemeClr val="accent1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156" name="Google Shape;156;p3"/>
          <p:cNvSpPr txBox="1">
            <a:spLocks noGrp="1"/>
          </p:cNvSpPr>
          <p:nvPr>
            <p:ph type="sldNum" idx="12"/>
          </p:nvPr>
        </p:nvSpPr>
        <p:spPr>
          <a:xfrm>
            <a:off x="6872352" y="4827960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fld id="{00000000-1234-1234-1234-123412341234}" type="slidenum">
              <a:rPr lang="en-SG"/>
              <a:t>3</a:t>
            </a:fld>
          </a:p>
        </p:txBody>
      </p:sp>
      <p:sp>
        <p:nvSpPr>
          <p:cNvPr id="157" name="Google Shape;157;p3"/>
          <p:cNvSpPr/>
          <p:nvPr/>
        </p:nvSpPr>
        <p:spPr>
          <a:xfrm>
            <a:off x="0" y="4858482"/>
            <a:ext cx="8105776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Copyright © 2019 Intel Corporation.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Wszelkie prawa zastrzeżone.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Intel oraz logo Intel są znakami towarowymi firmy Intel Corporation w Stanach Zjednoczonych i innych krajach.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*Inne nazwy i marki mogą stanowić własność innych podmiotów.</a:t>
            </a:r>
          </a:p>
        </p:txBody>
      </p:sp>
    </p:spTree>
  </p:cSld>
  <p:clrMapOvr>
    <a:masterClrMapping/>
  </p:clrMapOvr>
  <p:transition spd="med">
    <p:fade thruBlk="1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Google Shape;431;p30"/>
          <p:cNvSpPr txBox="1">
            <a:spLocks noGrp="1"/>
          </p:cNvSpPr>
          <p:nvPr>
            <p:ph type="sldNum" idx="12"/>
          </p:nvPr>
        </p:nvSpPr>
        <p:spPr>
          <a:xfrm>
            <a:off x="6872352" y="4827960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fld id="{00000000-1234-1234-1234-123412341234}" type="slidenum">
              <a:rPr lang="en-SG"/>
              <a:t>30</a:t>
            </a:fld>
          </a:p>
        </p:txBody>
      </p:sp>
      <p:sp>
        <p:nvSpPr>
          <p:cNvPr id="432" name="Google Shape;432;p30"/>
          <p:cNvSpPr txBox="1"/>
          <p:nvPr/>
        </p:nvSpPr>
        <p:spPr>
          <a:xfrm>
            <a:off x="325800" y="339502"/>
            <a:ext cx="8566680" cy="43924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1" sz="28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Sekwencja prezentacji dla każdego zespołu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1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14350" marR="0" lvl="0" indent="-514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AutoNum type="arabicPeriod"/>
            </a:pPr>
            <a:r>
              <a:rPr lang="pl-PL" dirty="1" sz="1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Jaki zbiór danych pobraliście?</a:t>
            </a:r>
          </a:p>
          <a:p>
            <a:pPr marL="514350" marR="0" lvl="0" indent="-514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AutoNum type="arabicPeriod"/>
            </a:pPr>
            <a:r>
              <a:rPr lang="pl-PL" dirty="1"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Dlaczego pobraliście właśnie ten zbiór danych?</a:t>
            </a:r>
          </a:p>
          <a:p>
            <a:pPr marL="514350" marR="0" lvl="0" indent="-514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AutoNum type="arabicPeriod"/>
            </a:pPr>
            <a:r>
              <a:rPr lang="pl-PL" dirty="1"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Do jakiego zastosowania może się nadawać ten zbiór danych?</a:t>
            </a:r>
          </a:p>
          <a:p>
            <a:pPr marL="514350" marR="0" lvl="0" indent="-514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AutoNum type="arabicPeriod"/>
            </a:pPr>
            <a:r>
              <a:rPr lang="pl-PL" dirty="1"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Jak podzieliliście pracę?</a:t>
            </a:r>
          </a:p>
          <a:p>
            <a:pPr marL="514350" marR="0" lvl="0" indent="-514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AutoNum type="arabicPeriod"/>
            </a:pPr>
            <a:r>
              <a:rPr lang="pl-PL" dirty="1"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Jakiej techniki użyliście do pobrania, przetworzenia i analizy danych?</a:t>
            </a:r>
          </a:p>
        </p:txBody>
      </p:sp>
      <p:sp>
        <p:nvSpPr>
          <p:cNvPr id="433" name="Google Shape;433;p30"/>
          <p:cNvSpPr/>
          <p:nvPr/>
        </p:nvSpPr>
        <p:spPr>
          <a:xfrm>
            <a:off x="0" y="4858482"/>
            <a:ext cx="8105776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Copyright © 2019 Intel Corporation.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Wszelkie prawa zastrzeżone.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Intel oraz logo Intel są znakami towarowymi firmy Intel Corporation w Stanach Zjednoczonych i innych krajach.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*Inne nazwy i marki mogą stanowić własność innych podmiotów.</a:t>
            </a:r>
          </a:p>
        </p:txBody>
      </p:sp>
    </p:spTree>
  </p:cSld>
  <p:clrMapOvr>
    <a:masterClrMapping/>
  </p:clrMapOvr>
  <p:transition spd="med">
    <p:fade thruBlk="1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Google Shape;439;p31"/>
          <p:cNvSpPr/>
          <p:nvPr/>
        </p:nvSpPr>
        <p:spPr>
          <a:xfrm>
            <a:off x="0" y="0"/>
            <a:ext cx="9144000" cy="473199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0" name="Google Shape;440;p31"/>
          <p:cNvSpPr txBox="1">
            <a:spLocks noGrp="1"/>
          </p:cNvSpPr>
          <p:nvPr>
            <p:ph type="sldNum" idx="12"/>
          </p:nvPr>
        </p:nvSpPr>
        <p:spPr>
          <a:xfrm>
            <a:off x="6872352" y="4827960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fld id="{00000000-1234-1234-1234-123412341234}" type="slidenum">
              <a:rPr lang="en-SG"/>
              <a:t>31</a:t>
            </a:fld>
          </a:p>
        </p:txBody>
      </p:sp>
      <p:sp>
        <p:nvSpPr>
          <p:cNvPr id="441" name="Google Shape;441;p31"/>
          <p:cNvSpPr txBox="1"/>
          <p:nvPr/>
        </p:nvSpPr>
        <p:spPr>
          <a:xfrm>
            <a:off x="0" y="1923678"/>
            <a:ext cx="9144000" cy="12961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pl-PL" dirty="1" sz="28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Gratuluję wszystkim zespołom!</a:t>
            </a:r>
          </a:p>
        </p:txBody>
      </p:sp>
      <p:sp>
        <p:nvSpPr>
          <p:cNvPr id="442" name="Google Shape;442;p31"/>
          <p:cNvSpPr/>
          <p:nvPr/>
        </p:nvSpPr>
        <p:spPr>
          <a:xfrm>
            <a:off x="0" y="4858482"/>
            <a:ext cx="8105776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Copyright © 2019 Intel Corporation.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Wszelkie prawa zastrzeżone.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Intel oraz logo Intel są znakami towarowymi firmy Intel Corporation w Stanach Zjednoczonych i innych krajach.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*Inne nazwy i marki mogą stanowić własność innych podmiotów.</a:t>
            </a:r>
          </a:p>
        </p:txBody>
      </p:sp>
    </p:spTree>
  </p:cSld>
  <p:clrMapOvr>
    <a:masterClrMapping/>
  </p:clrMapOvr>
  <p:transition spd="med">
    <p:fade thruBlk="1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" name="Google Shape;448;p32"/>
          <p:cNvSpPr/>
          <p:nvPr/>
        </p:nvSpPr>
        <p:spPr>
          <a:xfrm>
            <a:off x="0" y="0"/>
            <a:ext cx="9144000" cy="473199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9" name="Google Shape;449;p32"/>
          <p:cNvSpPr txBox="1"/>
          <p:nvPr/>
        </p:nvSpPr>
        <p:spPr>
          <a:xfrm>
            <a:off x="325800" y="339501"/>
            <a:ext cx="8566680" cy="42039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pl-PL" dirty="1" sz="28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Omówmy teraz projekty!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1" sz="2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Jakie przyjęliście podejście?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1" sz="2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Jakie były wyzwania?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1" sz="2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Jak im sprostaliście?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1" sz="2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Jak można poprawić wasz proces?</a:t>
            </a:r>
          </a:p>
        </p:txBody>
      </p:sp>
      <p:sp>
        <p:nvSpPr>
          <p:cNvPr id="450" name="Google Shape;450;p32"/>
          <p:cNvSpPr txBox="1">
            <a:spLocks noGrp="1"/>
          </p:cNvSpPr>
          <p:nvPr>
            <p:ph type="sldNum" idx="12"/>
          </p:nvPr>
        </p:nvSpPr>
        <p:spPr>
          <a:xfrm>
            <a:off x="6872352" y="4827960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fld id="{00000000-1234-1234-1234-123412341234}" type="slidenum">
              <a:rPr lang="en-SG"/>
              <a:t>32</a:t>
            </a:fld>
          </a:p>
        </p:txBody>
      </p:sp>
      <p:sp>
        <p:nvSpPr>
          <p:cNvPr id="451" name="Google Shape;451;p32"/>
          <p:cNvSpPr/>
          <p:nvPr/>
        </p:nvSpPr>
        <p:spPr>
          <a:xfrm>
            <a:off x="0" y="4858482"/>
            <a:ext cx="8105776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Copyright © 2019 Intel Corporation.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Wszelkie prawa zastrzeżone.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Intel oraz logo Intel są znakami towarowymi firmy Intel Corporation w Stanach Zjednoczonych i innych krajach.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*Inne nazwy i marki mogą stanowić własność innych podmiotów.</a:t>
            </a:r>
          </a:p>
        </p:txBody>
      </p:sp>
    </p:spTree>
  </p:cSld>
  <p:clrMapOvr>
    <a:masterClrMapping/>
  </p:clrMapOvr>
  <p:transition spd="med">
    <p:fade thruBlk="1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" name="Google Shape;457;p33"/>
          <p:cNvSpPr txBox="1">
            <a:spLocks noGrp="1"/>
          </p:cNvSpPr>
          <p:nvPr>
            <p:ph type="sldNum" idx="4294967295"/>
          </p:nvPr>
        </p:nvSpPr>
        <p:spPr>
          <a:xfrm>
            <a:off x="7010400" y="482441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fld id="{00000000-1234-1234-1234-123412341234}" type="slidenum">
              <a:rPr lang="en-SG"/>
              <a:t>33</a:t>
            </a:fld>
          </a:p>
        </p:txBody>
      </p:sp>
      <p:sp>
        <p:nvSpPr>
          <p:cNvPr id="458" name="Google Shape;458;p33"/>
          <p:cNvSpPr txBox="1"/>
          <p:nvPr/>
        </p:nvSpPr>
        <p:spPr>
          <a:xfrm>
            <a:off x="-9525" y="2117587"/>
            <a:ext cx="9124950" cy="10215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Arial"/>
              <a:buNone/>
            </a:pPr>
            <a:r>
              <a:rPr lang="pl-PL" dirty="1" sz="8000" b="1" i="0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PODSUMOWANIE</a:t>
            </a:r>
          </a:p>
        </p:txBody>
      </p:sp>
      <p:sp>
        <p:nvSpPr>
          <p:cNvPr id="459" name="Google Shape;459;p33"/>
          <p:cNvSpPr/>
          <p:nvPr/>
        </p:nvSpPr>
        <p:spPr>
          <a:xfrm>
            <a:off x="0" y="4858482"/>
            <a:ext cx="8105776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Copyright © 2019 Intel Corporation.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Wszelkie prawa zastrzeżone.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Intel oraz logo Intel są znakami towarowymi firmy Intel Corporation w Stanach Zjednoczonych i innych krajach.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*Inne nazwy i marki mogą stanowić własność innych podmiotów.</a:t>
            </a:r>
          </a:p>
        </p:txBody>
      </p:sp>
    </p:spTree>
  </p:cSld>
  <p:clrMapOvr>
    <a:masterClrMapping/>
  </p:clrMapOvr>
  <p:transition spd="med">
    <p:fade thruBlk="1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Google Shape;465;p34"/>
          <p:cNvSpPr/>
          <p:nvPr/>
        </p:nvSpPr>
        <p:spPr>
          <a:xfrm>
            <a:off x="0" y="0"/>
            <a:ext cx="9144000" cy="473199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6" name="Google Shape;466;p34"/>
          <p:cNvSpPr txBox="1"/>
          <p:nvPr/>
        </p:nvSpPr>
        <p:spPr>
          <a:xfrm>
            <a:off x="325800" y="339502"/>
            <a:ext cx="8566680" cy="32225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accent1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accent1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accent1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accent1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pl-PL" dirty="1" sz="28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Wskażcie jedną rzecz, której się dziś nauczyliście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pl-PL" dirty="1" sz="28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i która jest dla was szczególnie użyteczna</a:t>
            </a:r>
          </a:p>
        </p:txBody>
      </p:sp>
      <p:sp>
        <p:nvSpPr>
          <p:cNvPr id="467" name="Google Shape;467;p34"/>
          <p:cNvSpPr txBox="1">
            <a:spLocks noGrp="1"/>
          </p:cNvSpPr>
          <p:nvPr>
            <p:ph type="sldNum" idx="12"/>
          </p:nvPr>
        </p:nvSpPr>
        <p:spPr>
          <a:xfrm>
            <a:off x="6872352" y="4827960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fld id="{00000000-1234-1234-1234-123412341234}" type="slidenum">
              <a:rPr lang="en-SG"/>
              <a:t>34</a:t>
            </a:fld>
          </a:p>
        </p:txBody>
      </p:sp>
      <p:sp>
        <p:nvSpPr>
          <p:cNvPr id="468" name="Google Shape;468;p34"/>
          <p:cNvSpPr/>
          <p:nvPr/>
        </p:nvSpPr>
        <p:spPr>
          <a:xfrm>
            <a:off x="0" y="4858482"/>
            <a:ext cx="8105776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Copyright © 2019 Intel Corporation.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Wszelkie prawa zastrzeżone.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Intel oraz logo Intel są znakami towarowymi firmy Intel Corporation w Stanach Zjednoczonych i innych krajach.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*Inne nazwy i marki mogą stanowić własność innych podmiotów.</a:t>
            </a:r>
          </a:p>
        </p:txBody>
      </p:sp>
    </p:spTree>
  </p:cSld>
  <p:clrMapOvr>
    <a:masterClrMapping/>
  </p:clrMapOvr>
  <p:transition spd="med">
    <p:fade thruBlk="1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" name="Google Shape;474;p35"/>
          <p:cNvSpPr/>
          <p:nvPr/>
        </p:nvSpPr>
        <p:spPr>
          <a:xfrm>
            <a:off x="0" y="0"/>
            <a:ext cx="9144000" cy="473199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5" name="Google Shape;475;p35"/>
          <p:cNvSpPr txBox="1"/>
          <p:nvPr/>
        </p:nvSpPr>
        <p:spPr>
          <a:xfrm>
            <a:off x="325800" y="339502"/>
            <a:ext cx="8566680" cy="32225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accent1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accent1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accent1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accent1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pl-PL" dirty="1" i="0" u="none" strike="noStrike" cap="none" sz="28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Wskażcie jedną nową technikę,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pl-PL" dirty="1" sz="28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której dziś użyliście!</a:t>
            </a:r>
          </a:p>
        </p:txBody>
      </p:sp>
      <p:sp>
        <p:nvSpPr>
          <p:cNvPr id="476" name="Google Shape;476;p35"/>
          <p:cNvSpPr txBox="1">
            <a:spLocks noGrp="1"/>
          </p:cNvSpPr>
          <p:nvPr>
            <p:ph type="sldNum" idx="12"/>
          </p:nvPr>
        </p:nvSpPr>
        <p:spPr>
          <a:xfrm>
            <a:off x="6872352" y="4827960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fld id="{00000000-1234-1234-1234-123412341234}" type="slidenum">
              <a:rPr lang="en-SG"/>
              <a:t>35</a:t>
            </a:fld>
          </a:p>
        </p:txBody>
      </p:sp>
      <p:sp>
        <p:nvSpPr>
          <p:cNvPr id="477" name="Google Shape;477;p35"/>
          <p:cNvSpPr/>
          <p:nvPr/>
        </p:nvSpPr>
        <p:spPr>
          <a:xfrm>
            <a:off x="0" y="4858482"/>
            <a:ext cx="8105776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Copyright © 2019 Intel Corporation.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Wszelkie prawa zastrzeżone.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Intel oraz logo Intel są znakami towarowymi firmy Intel Corporation w Stanach Zjednoczonych i innych krajach.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*Inne nazwy i marki mogą stanowić własność innych podmiotów.</a:t>
            </a:r>
          </a:p>
        </p:txBody>
      </p:sp>
    </p:spTree>
  </p:cSld>
  <p:clrMapOvr>
    <a:masterClrMapping/>
  </p:clrMapOvr>
  <p:transition spd="med">
    <p:fade thruBlk="1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" name="Google Shape;483;p36"/>
          <p:cNvSpPr/>
          <p:nvPr/>
        </p:nvSpPr>
        <p:spPr>
          <a:xfrm>
            <a:off x="0" y="0"/>
            <a:ext cx="9144000" cy="473199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4" name="Google Shape;484;p36"/>
          <p:cNvSpPr txBox="1"/>
          <p:nvPr/>
        </p:nvSpPr>
        <p:spPr>
          <a:xfrm>
            <a:off x="325800" y="-422498"/>
            <a:ext cx="8566680" cy="32225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accent1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accent1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accent1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accent1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pl-PL" dirty="1" sz="28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Wskażcie jedną rzecz, którą chcielibyście zrobić/zbudować</a:t>
            </a:r>
            <a:r>
              <a:rPr lang="pl-PL" dirty="1" sz="28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pl-PL" dirty="1" sz="28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na podstawie tego, co dziś się nauczyliście.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1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1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pl-PL" dirty="1" sz="28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Jak możecie zastosować zdobytą wiedzę?</a:t>
            </a:r>
          </a:p>
        </p:txBody>
      </p:sp>
      <p:sp>
        <p:nvSpPr>
          <p:cNvPr id="485" name="Google Shape;485;p36"/>
          <p:cNvSpPr txBox="1">
            <a:spLocks noGrp="1"/>
          </p:cNvSpPr>
          <p:nvPr>
            <p:ph type="sldNum" idx="12"/>
          </p:nvPr>
        </p:nvSpPr>
        <p:spPr>
          <a:xfrm>
            <a:off x="6872352" y="4827960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fld id="{00000000-1234-1234-1234-123412341234}" type="slidenum">
              <a:rPr lang="en-SG"/>
              <a:t>36</a:t>
            </a:fld>
          </a:p>
        </p:txBody>
      </p:sp>
      <p:sp>
        <p:nvSpPr>
          <p:cNvPr id="486" name="Google Shape;486;p36"/>
          <p:cNvSpPr/>
          <p:nvPr/>
        </p:nvSpPr>
        <p:spPr>
          <a:xfrm>
            <a:off x="0" y="4858482"/>
            <a:ext cx="8105776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Copyright © 2019 Intel Corporation.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Wszelkie prawa zastrzeżone.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Intel oraz logo Intel są znakami towarowymi firmy Intel Corporation w Stanach Zjednoczonych i innych krajach.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*Inne nazwy i marki mogą stanowić własność innych podmiotów.</a:t>
            </a:r>
          </a:p>
        </p:txBody>
      </p:sp>
    </p:spTree>
  </p:cSld>
  <p:clrMapOvr>
    <a:masterClrMapping/>
  </p:clrMapOvr>
  <p:transition spd="med">
    <p:fade thruBlk="1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" name="Google Shape;492;p37"/>
          <p:cNvSpPr txBox="1">
            <a:spLocks noGrp="1"/>
          </p:cNvSpPr>
          <p:nvPr>
            <p:ph type="sldNum" idx="12"/>
          </p:nvPr>
        </p:nvSpPr>
        <p:spPr>
          <a:xfrm>
            <a:off x="6872352" y="4827960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SG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37</a:t>
            </a:fld>
          </a:p>
        </p:txBody>
      </p:sp>
      <p:sp>
        <p:nvSpPr>
          <p:cNvPr id="493" name="Google Shape;493;p37"/>
          <p:cNvSpPr/>
          <p:nvPr/>
        </p:nvSpPr>
        <p:spPr>
          <a:xfrm>
            <a:off x="0" y="4858482"/>
            <a:ext cx="8105776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Copyright © 2019 Intel Corporation.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Wszelkie prawa zastrzeżone.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Intel oraz logo Intel są znakami towarowymi firmy Intel Corporation w Stanach Zjednoczonych i innych krajach.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*Inne nazwy i marki mogą stanowić własność innych podmiotów.</a:t>
            </a:r>
          </a:p>
        </p:txBody>
      </p:sp>
      <p:sp>
        <p:nvSpPr>
          <p:cNvPr id="494" name="Google Shape;494;p37"/>
          <p:cNvSpPr txBox="1">
            <a:spLocks noGrp="1"/>
          </p:cNvSpPr>
          <p:nvPr>
            <p:ph type="title"/>
          </p:nvPr>
        </p:nvSpPr>
        <p:spPr>
          <a:xfrm>
            <a:off x="455613" y="308848"/>
            <a:ext cx="8229600" cy="868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</a:pPr>
            <a:r>
              <a:rPr lang="pl-PL" dirty="1" sz="2400" b="1">
                <a:latin typeface="Arial"/>
                <a:ea typeface="Arial"/>
                <a:cs typeface="Arial"/>
                <a:sym typeface="Arial"/>
              </a:rPr>
              <a:t>Rezultaty edukacyjne</a:t>
            </a:r>
          </a:p>
        </p:txBody>
      </p:sp>
      <p:sp>
        <p:nvSpPr>
          <p:cNvPr id="495" name="Google Shape;495;p37"/>
          <p:cNvSpPr/>
          <p:nvPr/>
        </p:nvSpPr>
        <p:spPr>
          <a:xfrm>
            <a:off x="472440" y="1014145"/>
            <a:ext cx="6416040" cy="3323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1" sz="18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Po zakończeniu tych warsztatów będziecie potrafili:</a:t>
            </a:r>
          </a:p>
          <a:p>
            <a:pPr marL="342900" marR="0" lvl="0" indent="-22860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ssistant"/>
              <a:buNone/>
            </a:pPr>
            <a:endParaRPr sz="16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ssistant"/>
              <a:buAutoNum type="arabicPeriod"/>
            </a:pPr>
            <a:r>
              <a:rPr lang="pl-PL" dirty="1" b="1" sz="16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Importować dane</a:t>
            </a:r>
            <a:r>
              <a:rPr lang="pl-PL" dirty="1" sz="16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z użyciem Python</a:t>
            </a:r>
          </a:p>
          <a:p>
            <a:pPr marL="342900" marR="0" lvl="0" indent="-22860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ssistant"/>
              <a:buNone/>
            </a:pPr>
            <a:endParaRPr sz="160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ssistant"/>
              <a:buAutoNum type="arabicPeriod"/>
            </a:pPr>
            <a:r>
              <a:rPr lang="pl-PL" dirty="1" b="1" sz="16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Automatyzować</a:t>
            </a:r>
            <a:r>
              <a:rPr lang="pl-PL" dirty="1" sz="16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pobieranie danych</a:t>
            </a:r>
          </a:p>
          <a:p>
            <a:pPr marL="342900" marR="0" lvl="0" indent="-22860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ssistant"/>
              <a:buNone/>
            </a:pPr>
            <a:endParaRPr sz="160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ssistant"/>
              <a:buAutoNum type="arabicPeriod"/>
            </a:pPr>
            <a:r>
              <a:rPr lang="pl-PL" dirty="1" sz="16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Korzystać z </a:t>
            </a:r>
            <a:r>
              <a:rPr lang="pl-PL" dirty="1" b="1" sz="16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percentyli</a:t>
            </a:r>
          </a:p>
          <a:p>
            <a:pPr marL="342900" marR="0" lvl="0" indent="-22860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ssistant"/>
              <a:buNone/>
            </a:pPr>
            <a:endParaRPr sz="1600" b="1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ssistant"/>
              <a:buAutoNum type="arabicPeriod"/>
            </a:pPr>
            <a:r>
              <a:rPr lang="pl-PL" dirty="1" sz="16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Zrozumieć </a:t>
            </a:r>
            <a:r>
              <a:rPr lang="pl-PL" dirty="1" b="1" sz="16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wykresy pudełkowe</a:t>
            </a:r>
            <a:r>
              <a:rPr lang="pl-PL" dirty="1" sz="16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i </a:t>
            </a:r>
            <a:r>
              <a:rPr lang="pl-PL" dirty="1" b="1" sz="16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histogramy</a:t>
            </a:r>
          </a:p>
          <a:p>
            <a:pPr marL="342900" marR="0" lvl="0" indent="-22860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ssistant"/>
              <a:buNone/>
            </a:pPr>
            <a:endParaRPr sz="1600" b="1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ssistant"/>
              <a:buAutoNum type="arabicPeriod"/>
            </a:pPr>
            <a:r>
              <a:rPr lang="pl-PL" dirty="1" sz="16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Zrozumieć różnicę między </a:t>
            </a:r>
            <a:r>
              <a:rPr lang="pl-PL" dirty="1" b="1" sz="16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błędami</a:t>
            </a:r>
            <a:r>
              <a:rPr lang="pl-PL" dirty="1" sz="16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a </a:t>
            </a:r>
            <a:r>
              <a:rPr lang="pl-PL" dirty="1" b="1" sz="16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wartościami odstającymi</a:t>
            </a:r>
          </a:p>
          <a:p>
            <a:pPr marL="342900" marR="0" lvl="0" indent="-22860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ssistant"/>
              <a:buNone/>
            </a:pPr>
            <a:endParaRPr sz="1600" b="1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ssistant"/>
              <a:buAutoNum type="arabicPeriod"/>
            </a:pPr>
            <a:r>
              <a:rPr lang="pl-PL" dirty="1" sz="16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Postępować z </a:t>
            </a:r>
            <a:r>
              <a:rPr lang="pl-PL" dirty="1" b="1" sz="16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danymi błędnymi i brakującymi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" name="Google Shape;501;p38"/>
          <p:cNvSpPr txBox="1">
            <a:spLocks noGrp="1"/>
          </p:cNvSpPr>
          <p:nvPr>
            <p:ph type="sldNum" idx="4294967295"/>
          </p:nvPr>
        </p:nvSpPr>
        <p:spPr>
          <a:xfrm>
            <a:off x="7010400" y="482441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fld id="{00000000-1234-1234-1234-123412341234}" type="slidenum">
              <a:rPr lang="en-SG"/>
              <a:t>38</a:t>
            </a:fld>
          </a:p>
        </p:txBody>
      </p:sp>
      <p:sp>
        <p:nvSpPr>
          <p:cNvPr id="502" name="Google Shape;502;p38"/>
          <p:cNvSpPr txBox="1"/>
          <p:nvPr/>
        </p:nvSpPr>
        <p:spPr>
          <a:xfrm>
            <a:off x="-9525" y="2117587"/>
            <a:ext cx="9124950" cy="10215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Arial"/>
              <a:buNone/>
            </a:pPr>
            <a:r>
              <a:rPr lang="pl-PL" dirty="1" sz="8000" b="1" i="0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QUIZ</a:t>
            </a:r>
          </a:p>
        </p:txBody>
      </p:sp>
      <p:sp>
        <p:nvSpPr>
          <p:cNvPr id="503" name="Google Shape;503;p38"/>
          <p:cNvSpPr/>
          <p:nvPr/>
        </p:nvSpPr>
        <p:spPr>
          <a:xfrm>
            <a:off x="0" y="4858482"/>
            <a:ext cx="8105776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Copyright © 2019 Intel Corporation.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Wszelkie prawa zastrzeżone.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Intel oraz logo Intel są znakami towarowymi firmy Intel Corporation w Stanach Zjednoczonych i innych krajach.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*Inne nazwy i marki mogą stanowić własność innych podmiotów.</a:t>
            </a:r>
          </a:p>
        </p:txBody>
      </p:sp>
    </p:spTree>
  </p:cSld>
  <p:clrMapOvr>
    <a:masterClrMapping/>
  </p:clrMapOvr>
  <p:transition spd="med">
    <p:fade thruBlk="1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" name="Google Shape;509;p39"/>
          <p:cNvSpPr txBox="1">
            <a:spLocks noGrp="1"/>
          </p:cNvSpPr>
          <p:nvPr>
            <p:ph type="sldNum" idx="4294967295"/>
          </p:nvPr>
        </p:nvSpPr>
        <p:spPr>
          <a:xfrm>
            <a:off x="7010400" y="482441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fld id="{00000000-1234-1234-1234-123412341234}" type="slidenum">
              <a:rPr lang="en-SG"/>
              <a:t>39</a:t>
            </a:fld>
          </a:p>
        </p:txBody>
      </p:sp>
      <p:sp>
        <p:nvSpPr>
          <p:cNvPr id="510" name="Google Shape;510;p39"/>
          <p:cNvSpPr txBox="1"/>
          <p:nvPr/>
        </p:nvSpPr>
        <p:spPr>
          <a:xfrm>
            <a:off x="-9525" y="2117587"/>
            <a:ext cx="9124950" cy="10215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Arial"/>
              <a:buNone/>
            </a:pPr>
            <a:r>
              <a:rPr lang="pl-PL" dirty="1" sz="8000" b="1" i="0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REFLEKSJE</a:t>
            </a:r>
          </a:p>
        </p:txBody>
      </p:sp>
      <p:sp>
        <p:nvSpPr>
          <p:cNvPr id="511" name="Google Shape;511;p39"/>
          <p:cNvSpPr/>
          <p:nvPr/>
        </p:nvSpPr>
        <p:spPr>
          <a:xfrm>
            <a:off x="0" y="4858482"/>
            <a:ext cx="8105776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Copyright © 2019 Intel Corporation.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Wszelkie prawa zastrzeżone.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Intel oraz logo Intel są znakami towarowymi firmy Intel Corporation w Stanach Zjednoczonych i innych krajach.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*Inne nazwy i marki mogą stanowić własność innych podmiotów.</a:t>
            </a:r>
          </a:p>
        </p:txBody>
      </p:sp>
    </p:spTree>
  </p:cSld>
  <p:clrMapOvr>
    <a:masterClrMapping/>
  </p:clrMapOvr>
  <p:transition spd="med"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4"/>
          <p:cNvSpPr txBox="1">
            <a:spLocks noGrp="1"/>
          </p:cNvSpPr>
          <p:nvPr>
            <p:ph type="sldNum" idx="12"/>
          </p:nvPr>
        </p:nvSpPr>
        <p:spPr>
          <a:xfrm>
            <a:off x="6872352" y="4827960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SG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4</a:t>
            </a:fld>
          </a:p>
        </p:txBody>
      </p:sp>
      <p:sp>
        <p:nvSpPr>
          <p:cNvPr id="164" name="Google Shape;164;p4"/>
          <p:cNvSpPr/>
          <p:nvPr/>
        </p:nvSpPr>
        <p:spPr>
          <a:xfrm>
            <a:off x="0" y="4858482"/>
            <a:ext cx="8105776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Copyright © 2019 Intel Corporation.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Wszelkie prawa zastrzeżone.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Intel oraz logo Intel są znakami towarowymi firmy Intel Corporation w Stanach Zjednoczonych i innych krajach.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*Inne nazwy i marki mogą stanowić własność innych podmiotów.</a:t>
            </a:r>
          </a:p>
        </p:txBody>
      </p:sp>
      <p:sp>
        <p:nvSpPr>
          <p:cNvPr id="165" name="Google Shape;165;p4"/>
          <p:cNvSpPr txBox="1">
            <a:spLocks noGrp="1"/>
          </p:cNvSpPr>
          <p:nvPr>
            <p:ph type="title"/>
          </p:nvPr>
        </p:nvSpPr>
        <p:spPr>
          <a:xfrm>
            <a:off x="455613" y="308848"/>
            <a:ext cx="8229600" cy="868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</a:pPr>
            <a:r>
              <a:rPr lang="pl-PL" dirty="1" sz="2400" b="1">
                <a:latin typeface="Arial"/>
                <a:ea typeface="Arial"/>
                <a:cs typeface="Arial"/>
                <a:sym typeface="Arial"/>
              </a:rPr>
              <a:t>Rezultaty edukacyjne</a:t>
            </a:r>
          </a:p>
        </p:txBody>
      </p:sp>
      <p:sp>
        <p:nvSpPr>
          <p:cNvPr id="166" name="Google Shape;166;p4"/>
          <p:cNvSpPr/>
          <p:nvPr/>
        </p:nvSpPr>
        <p:spPr>
          <a:xfrm>
            <a:off x="472440" y="1014145"/>
            <a:ext cx="6416040" cy="3323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1" sz="18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Po zakończeniu tych warsztatów będziecie potrafili:</a:t>
            </a:r>
          </a:p>
          <a:p>
            <a:pPr marL="342900" marR="0" lvl="0" indent="-22860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ssistant"/>
              <a:buNone/>
            </a:pPr>
            <a:endParaRPr sz="16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ssistant"/>
              <a:buAutoNum type="arabicPeriod"/>
            </a:pPr>
            <a:r>
              <a:rPr lang="pl-PL" dirty="1" b="1" sz="16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Importować dane</a:t>
            </a:r>
            <a:r>
              <a:rPr lang="pl-PL" dirty="1" sz="16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z użyciem Python</a:t>
            </a:r>
          </a:p>
          <a:p>
            <a:pPr marL="342900" marR="0" lvl="0" indent="-22860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ssistant"/>
              <a:buNone/>
            </a:pPr>
            <a:endParaRPr sz="160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ssistant"/>
              <a:buAutoNum type="arabicPeriod"/>
            </a:pPr>
            <a:r>
              <a:rPr lang="pl-PL" dirty="1" b="1" sz="16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Automatyzować</a:t>
            </a:r>
            <a:r>
              <a:rPr lang="pl-PL" dirty="1" sz="16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pobieranie danych</a:t>
            </a:r>
          </a:p>
          <a:p>
            <a:pPr marL="342900" marR="0" lvl="0" indent="-22860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ssistant"/>
              <a:buNone/>
            </a:pPr>
            <a:endParaRPr sz="160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ssistant"/>
              <a:buAutoNum type="arabicPeriod"/>
            </a:pPr>
            <a:r>
              <a:rPr lang="pl-PL" dirty="1" sz="16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Korzystać z </a:t>
            </a:r>
            <a:r>
              <a:rPr lang="pl-PL" dirty="1" b="1" sz="16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percentyli</a:t>
            </a:r>
          </a:p>
          <a:p>
            <a:pPr marL="342900" marR="0" lvl="0" indent="-22860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ssistant"/>
              <a:buNone/>
            </a:pPr>
            <a:endParaRPr sz="1600" b="1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ssistant"/>
              <a:buAutoNum type="arabicPeriod"/>
            </a:pPr>
            <a:r>
              <a:rPr lang="pl-PL" dirty="1" sz="16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Zrozumieć </a:t>
            </a:r>
            <a:r>
              <a:rPr lang="pl-PL" dirty="1" b="1" sz="16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wykresy pudełkowe</a:t>
            </a:r>
            <a:r>
              <a:rPr lang="pl-PL" dirty="1" sz="16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i </a:t>
            </a:r>
            <a:r>
              <a:rPr lang="pl-PL" dirty="1" b="1" sz="16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histogramy</a:t>
            </a:r>
          </a:p>
          <a:p>
            <a:pPr marL="342900" marR="0" lvl="0" indent="-22860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ssistant"/>
              <a:buNone/>
            </a:pPr>
            <a:endParaRPr sz="1600" b="1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ssistant"/>
              <a:buAutoNum type="arabicPeriod"/>
            </a:pPr>
            <a:r>
              <a:rPr lang="pl-PL" dirty="1" sz="16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Zrozumieć różnicę między </a:t>
            </a:r>
            <a:r>
              <a:rPr lang="pl-PL" dirty="1" b="1" sz="16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błędami</a:t>
            </a:r>
            <a:r>
              <a:rPr lang="pl-PL" dirty="1" sz="16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a </a:t>
            </a:r>
            <a:r>
              <a:rPr lang="pl-PL" dirty="1" b="1" sz="16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wartościami odstającymi</a:t>
            </a:r>
          </a:p>
          <a:p>
            <a:pPr marL="342900" marR="0" lvl="0" indent="-22860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ssistant"/>
              <a:buNone/>
            </a:pPr>
            <a:endParaRPr sz="1600" b="1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ssistant"/>
              <a:buAutoNum type="arabicPeriod"/>
            </a:pPr>
            <a:r>
              <a:rPr lang="pl-PL" dirty="1" sz="16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Postępować z </a:t>
            </a:r>
            <a:r>
              <a:rPr lang="pl-PL" dirty="1" b="1" sz="16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danymi błędnymi i brakującymi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" name="Google Shape;517;p40"/>
          <p:cNvSpPr/>
          <p:nvPr/>
        </p:nvSpPr>
        <p:spPr>
          <a:xfrm>
            <a:off x="0" y="0"/>
            <a:ext cx="9144000" cy="473199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8" name="Google Shape;518;p40"/>
          <p:cNvSpPr txBox="1"/>
          <p:nvPr/>
        </p:nvSpPr>
        <p:spPr>
          <a:xfrm>
            <a:off x="325800" y="339502"/>
            <a:ext cx="8566680" cy="4320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accent1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accent1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accent1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accent1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1" sz="28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Pytania do refleksji</a:t>
            </a:r>
            <a:r>
              <a:rPr lang="pl-PL" dirty="1" sz="28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AutoNum type="arabicPeriod"/>
            </a:pPr>
            <a:r>
              <a:rPr lang="pl-PL" dirty="1"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Jak mogę zastosować zdobytą dziś wiedzę poza zajęciami?</a:t>
            </a:r>
          </a:p>
          <a:p>
            <a:pPr marL="342900" marR="0" lvl="0" indent="-2413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None/>
            </a:pPr>
            <a:endParaRPr sz="16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AutoNum type="arabicPeriod"/>
            </a:pPr>
            <a:r>
              <a:rPr lang="pl-PL" dirty="1"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Czy istnieje ważny cel społeczny, w którego realizacji chcę pomóc?</a:t>
            </a:r>
          </a:p>
          <a:p>
            <a:pPr marL="342900" marR="0" lvl="0" indent="-2413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None/>
            </a:pPr>
            <a:endParaRPr sz="16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AutoNum type="arabicPeriod"/>
            </a:pPr>
            <a:r>
              <a:rPr lang="pl-PL" dirty="1"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Na co muszę uważać, tworząc zastosowania sztucznej inteligencji?</a:t>
            </a:r>
            <a:r>
              <a:rPr lang="pl-PL" dirty="1"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Czy należy wziąć pod uwagę kwestie prywatności i bezpieczeństwa?</a:t>
            </a:r>
          </a:p>
        </p:txBody>
      </p:sp>
      <p:sp>
        <p:nvSpPr>
          <p:cNvPr id="519" name="Google Shape;519;p40"/>
          <p:cNvSpPr txBox="1">
            <a:spLocks noGrp="1"/>
          </p:cNvSpPr>
          <p:nvPr>
            <p:ph type="sldNum" idx="12"/>
          </p:nvPr>
        </p:nvSpPr>
        <p:spPr>
          <a:xfrm>
            <a:off x="6872352" y="4827960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fld id="{00000000-1234-1234-1234-123412341234}" type="slidenum">
              <a:rPr lang="en-SG"/>
              <a:t>40</a:t>
            </a:fld>
          </a:p>
        </p:txBody>
      </p:sp>
      <p:sp>
        <p:nvSpPr>
          <p:cNvPr id="520" name="Google Shape;520;p40"/>
          <p:cNvSpPr txBox="1">
            <a:spLocks noGrp="1"/>
          </p:cNvSpPr>
          <p:nvPr>
            <p:ph type="title"/>
          </p:nvPr>
        </p:nvSpPr>
        <p:spPr>
          <a:xfrm>
            <a:off x="455613" y="308848"/>
            <a:ext cx="8229600" cy="868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50"/>
              <a:buFont typeface="Arial"/>
              <a:buNone/>
            </a:pPr>
            <a:endParaRPr/>
          </a:p>
        </p:txBody>
      </p:sp>
      <p:pic>
        <p:nvPicPr>
          <p:cNvPr id="521" name="Google Shape;521;p4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1619195"/>
          </a:xfrm>
          <a:prstGeom prst="rect">
            <a:avLst/>
          </a:prstGeom>
          <a:noFill/>
          <a:ln>
            <a:noFill/>
          </a:ln>
        </p:spPr>
      </p:pic>
      <p:sp>
        <p:nvSpPr>
          <p:cNvPr id="522" name="Google Shape;522;p40"/>
          <p:cNvSpPr/>
          <p:nvPr/>
        </p:nvSpPr>
        <p:spPr>
          <a:xfrm>
            <a:off x="0" y="4858482"/>
            <a:ext cx="8105776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Copyright © 2019 Intel Corporation.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Wszelkie prawa zastrzeżone.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Intel oraz logo Intel są znakami towarowymi firmy Intel Corporation w Stanach Zjednoczonych i innych krajach.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*Inne nazwy i marki mogą stanowić własność innych podmiotów.</a:t>
            </a:r>
          </a:p>
        </p:txBody>
      </p:sp>
    </p:spTree>
  </p:cSld>
  <p:clrMapOvr>
    <a:masterClrMapping/>
  </p:clrMapOvr>
  <p:transition spd="med">
    <p:fade thruBlk="1"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Google Shape;528;p41"/>
          <p:cNvSpPr txBox="1">
            <a:spLocks noGrp="1"/>
          </p:cNvSpPr>
          <p:nvPr>
            <p:ph type="sldNum" idx="4294967295"/>
          </p:nvPr>
        </p:nvSpPr>
        <p:spPr>
          <a:xfrm>
            <a:off x="7010400" y="482441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fld id="{00000000-1234-1234-1234-123412341234}" type="slidenum">
              <a:rPr lang="en-SG"/>
              <a:t>41</a:t>
            </a:fld>
          </a:p>
        </p:txBody>
      </p:sp>
      <p:sp>
        <p:nvSpPr>
          <p:cNvPr id="529" name="Google Shape;529;p41"/>
          <p:cNvSpPr txBox="1">
            <a:spLocks noGrp="1"/>
          </p:cNvSpPr>
          <p:nvPr>
            <p:ph type="title"/>
          </p:nvPr>
        </p:nvSpPr>
        <p:spPr>
          <a:xfrm>
            <a:off x="19050" y="2108062"/>
            <a:ext cx="9124950" cy="10215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Arial"/>
              <a:buNone/>
            </a:pPr>
            <a:r>
              <a:rPr lang="pl-PL" dirty="1" sz="8000" b="1"/>
              <a:t>DZIĘKUJĘ</a:t>
            </a:r>
            <a:br>
              <a:rPr lang="pl-PL" dirty="1" sz="8000" b="1"/>
            </a:br>
            <a:r>
              <a:rPr lang="pl-PL" dirty="1" sz="3000" b="1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Do zobaczenia wkrótce</a:t>
            </a:r>
          </a:p>
        </p:txBody>
      </p:sp>
      <p:sp>
        <p:nvSpPr>
          <p:cNvPr id="530" name="Google Shape;530;p41"/>
          <p:cNvSpPr/>
          <p:nvPr/>
        </p:nvSpPr>
        <p:spPr>
          <a:xfrm>
            <a:off x="0" y="4858482"/>
            <a:ext cx="8105776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Copyright © 2019 Intel Corporation.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Wszelkie prawa zastrzeżone.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Intel oraz logo Intel są znakami towarowymi firmy Intel Corporation w Stanach Zjednoczonych i innych krajach.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*Inne nazwy i marki mogą stanowić własność innych podmiotów.</a:t>
            </a:r>
          </a:p>
        </p:txBody>
      </p:sp>
    </p:spTree>
  </p:cSld>
  <p:clrMapOvr>
    <a:masterClrMapping/>
  </p:clrMapOvr>
  <p:transition spd="med">
    <p:fade thruBlk="1"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5"/>
          <p:cNvSpPr txBox="1">
            <a:spLocks noGrp="1"/>
          </p:cNvSpPr>
          <p:nvPr>
            <p:ph type="title"/>
          </p:nvPr>
        </p:nvSpPr>
        <p:spPr>
          <a:xfrm>
            <a:off x="19050" y="2108062"/>
            <a:ext cx="9124950" cy="10215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Arial"/>
              <a:buNone/>
            </a:pPr>
            <a:r>
              <a:rPr lang="pl-PL" dirty="1" sz="8000" b="1"/>
              <a:t>Pozyskiwanie i eksploracja danych</a:t>
            </a:r>
          </a:p>
        </p:txBody>
      </p:sp>
      <p:sp>
        <p:nvSpPr>
          <p:cNvPr id="173" name="Google Shape;173;p5"/>
          <p:cNvSpPr txBox="1">
            <a:spLocks noGrp="1"/>
          </p:cNvSpPr>
          <p:nvPr>
            <p:ph type="sldNum" idx="4294967295"/>
          </p:nvPr>
        </p:nvSpPr>
        <p:spPr>
          <a:xfrm>
            <a:off x="7010400" y="4824413"/>
            <a:ext cx="2133600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SG">
                <a:solidFill>
                  <a:srgbClr val="FFFFFF"/>
                </a:solidFill>
              </a:rPr>
              <a:t>5</a:t>
            </a:fld>
          </a:p>
        </p:txBody>
      </p:sp>
      <p:sp>
        <p:nvSpPr>
          <p:cNvPr id="174" name="Google Shape;174;p5"/>
          <p:cNvSpPr/>
          <p:nvPr/>
        </p:nvSpPr>
        <p:spPr>
          <a:xfrm>
            <a:off x="0" y="4858482"/>
            <a:ext cx="8105776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1" sz="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Copyright © 2019 Intel Corporation.</a:t>
            </a:r>
            <a:r>
              <a:rPr lang="pl-PL" dirty="1" sz="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Wszelkie prawa zastrzeżone.</a:t>
            </a:r>
            <a:r>
              <a:rPr lang="pl-PL" dirty="1" sz="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Intel oraz logo Intel są znakami towarowymi firmy Intel Corporation w Stanach Zjednoczonych i innych krajach.</a:t>
            </a:r>
            <a:r>
              <a:rPr lang="pl-PL" dirty="1" sz="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*Inne nazwy i marki mogą stanowić własność innych podmiotów.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6"/>
          <p:cNvSpPr txBox="1">
            <a:spLocks noGrp="1"/>
          </p:cNvSpPr>
          <p:nvPr>
            <p:ph type="title"/>
          </p:nvPr>
        </p:nvSpPr>
        <p:spPr>
          <a:xfrm>
            <a:off x="19050" y="2108062"/>
            <a:ext cx="9124950" cy="10215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Arial"/>
              <a:buNone/>
            </a:pPr>
            <a:r>
              <a:rPr lang="pl-PL" dirty="1" sz="8000" b="1"/>
              <a:t>Samokształcenie</a:t>
            </a:r>
            <a:br>
              <a:rPr lang="pl-PL" dirty="1" sz="8000" b="1"/>
            </a:br>
            <a:r>
              <a:rPr lang="pl-PL" dirty="1" sz="3000" b="1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Notatnik:</a:t>
            </a:r>
            <a:r>
              <a:rPr lang="pl-PL" dirty="1" sz="3000" b="1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3000" b="1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Pozyskiwanie danych</a:t>
            </a:r>
          </a:p>
        </p:txBody>
      </p:sp>
      <p:sp>
        <p:nvSpPr>
          <p:cNvPr id="181" name="Google Shape;181;p6"/>
          <p:cNvSpPr txBox="1">
            <a:spLocks noGrp="1"/>
          </p:cNvSpPr>
          <p:nvPr>
            <p:ph type="sldNum" idx="4294967295"/>
          </p:nvPr>
        </p:nvSpPr>
        <p:spPr>
          <a:xfrm>
            <a:off x="7010400" y="4824413"/>
            <a:ext cx="2133600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SG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6</a:t>
            </a:fld>
          </a:p>
        </p:txBody>
      </p:sp>
      <p:sp>
        <p:nvSpPr>
          <p:cNvPr id="182" name="Google Shape;182;p6"/>
          <p:cNvSpPr/>
          <p:nvPr/>
        </p:nvSpPr>
        <p:spPr>
          <a:xfrm>
            <a:off x="0" y="4858482"/>
            <a:ext cx="8105776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Copyright © 2019 Intel Corporation.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Wszelkie prawa zastrzeżone.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Intel oraz logo Intel są znakami towarowymi firmy Intel Corporation w Stanach Zjednoczonych i innych krajach.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*Inne nazwy i marki mogą stanowić własność innych podmiotów.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7"/>
          <p:cNvSpPr txBox="1">
            <a:spLocks noGrp="1"/>
          </p:cNvSpPr>
          <p:nvPr>
            <p:ph type="title"/>
          </p:nvPr>
        </p:nvSpPr>
        <p:spPr>
          <a:xfrm>
            <a:off x="19050" y="2108062"/>
            <a:ext cx="9124950" cy="10215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Arial"/>
              <a:buNone/>
            </a:pPr>
            <a:r>
              <a:rPr lang="pl-PL" dirty="1" sz="8000" b="1"/>
              <a:t>Do zapamiętania</a:t>
            </a:r>
          </a:p>
        </p:txBody>
      </p:sp>
      <p:sp>
        <p:nvSpPr>
          <p:cNvPr id="189" name="Google Shape;189;p7"/>
          <p:cNvSpPr txBox="1">
            <a:spLocks noGrp="1"/>
          </p:cNvSpPr>
          <p:nvPr>
            <p:ph type="sldNum" idx="4294967295"/>
          </p:nvPr>
        </p:nvSpPr>
        <p:spPr>
          <a:xfrm>
            <a:off x="7010400" y="4824413"/>
            <a:ext cx="2133600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SG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7</a:t>
            </a:fld>
          </a:p>
        </p:txBody>
      </p:sp>
      <p:sp>
        <p:nvSpPr>
          <p:cNvPr id="190" name="Google Shape;190;p7"/>
          <p:cNvSpPr/>
          <p:nvPr/>
        </p:nvSpPr>
        <p:spPr>
          <a:xfrm>
            <a:off x="0" y="4858482"/>
            <a:ext cx="8105776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Copyright © 2019 Intel Corporation.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Wszelkie prawa zastrzeżone.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Intel oraz logo Intel są znakami towarowymi firmy Intel Corporation w Stanach Zjednoczonych i innych krajach.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*Inne nazwy i marki mogą stanowić własność innych podmiotów.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8"/>
          <p:cNvSpPr txBox="1">
            <a:spLocks noGrp="1"/>
          </p:cNvSpPr>
          <p:nvPr>
            <p:ph type="sldNum" idx="12"/>
          </p:nvPr>
        </p:nvSpPr>
        <p:spPr>
          <a:xfrm>
            <a:off x="6872352" y="4827960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SG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8</a:t>
            </a:fld>
          </a:p>
        </p:txBody>
      </p:sp>
      <p:sp>
        <p:nvSpPr>
          <p:cNvPr id="197" name="Google Shape;197;p8"/>
          <p:cNvSpPr/>
          <p:nvPr/>
        </p:nvSpPr>
        <p:spPr>
          <a:xfrm>
            <a:off x="0" y="4858482"/>
            <a:ext cx="8105776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Copyright © 2019 Intel Corporation.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Wszelkie prawa zastrzeżone.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Intel oraz logo Intel są znakami towarowymi firmy Intel Corporation w Stanach Zjednoczonych i innych krajach.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*Inne nazwy i marki mogą stanowić własność innych podmiotów.</a:t>
            </a:r>
          </a:p>
        </p:txBody>
      </p:sp>
      <p:sp>
        <p:nvSpPr>
          <p:cNvPr id="198" name="Google Shape;198;p8"/>
          <p:cNvSpPr txBox="1">
            <a:spLocks noGrp="1"/>
          </p:cNvSpPr>
          <p:nvPr>
            <p:ph type="title"/>
          </p:nvPr>
        </p:nvSpPr>
        <p:spPr>
          <a:xfrm>
            <a:off x="455613" y="308848"/>
            <a:ext cx="8229600" cy="868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</a:pPr>
            <a:r>
              <a:rPr lang="pl-PL" dirty="1" sz="2400" b="1">
                <a:latin typeface="Arial"/>
                <a:ea typeface="Arial"/>
                <a:cs typeface="Arial"/>
                <a:sym typeface="Arial"/>
              </a:rPr>
              <a:t>Pozyskiwanie danych</a:t>
            </a:r>
          </a:p>
        </p:txBody>
      </p:sp>
      <p:sp>
        <p:nvSpPr>
          <p:cNvPr id="199" name="Google Shape;199;p8"/>
          <p:cNvSpPr/>
          <p:nvPr/>
        </p:nvSpPr>
        <p:spPr>
          <a:xfrm>
            <a:off x="472440" y="907465"/>
            <a:ext cx="8069580" cy="3170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1" sz="20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1.</a:t>
            </a:r>
            <a:r>
              <a:rPr lang="pl-PL" dirty="1" sz="20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20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Macie do dyspozycji wiele źródeł danych do waszego projektu uczenia maszynowego.</a:t>
            </a:r>
            <a:r>
              <a:rPr lang="pl-PL" dirty="1" sz="20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20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Zapiszcie kilka takich źródeł.</a:t>
            </a:r>
            <a:r>
              <a:rPr lang="pl-PL" dirty="1" sz="20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b="1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1" sz="20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2.</a:t>
            </a:r>
            <a:r>
              <a:rPr lang="pl-PL" dirty="1" sz="20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20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Zapiszcie kilka sposobów pobierania danych z Internetu na komputer.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b="1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1" sz="20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3.</a:t>
            </a:r>
            <a:r>
              <a:rPr lang="pl-PL" dirty="1" sz="20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20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Do czego można użyć biblioteki Pandas?</a:t>
            </a:r>
            <a:r>
              <a:rPr lang="pl-PL" dirty="1" sz="20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br>
              <a:rPr lang="pl-PL" dirty="1" sz="20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pl-PL" dirty="1" sz="20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pl-PL" dirty="1" sz="20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</a:b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9"/>
          <p:cNvSpPr txBox="1">
            <a:spLocks noGrp="1"/>
          </p:cNvSpPr>
          <p:nvPr>
            <p:ph type="title"/>
          </p:nvPr>
        </p:nvSpPr>
        <p:spPr>
          <a:xfrm>
            <a:off x="19050" y="2108062"/>
            <a:ext cx="9124950" cy="10215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Arial"/>
              <a:buNone/>
            </a:pPr>
            <a:r>
              <a:rPr lang="pl-PL" dirty="1" sz="8000" b="1"/>
              <a:t>Kodowanie sekwencyjne</a:t>
            </a:r>
            <a:br>
              <a:rPr lang="pl-PL" dirty="1" sz="8000" b="1"/>
            </a:br>
            <a:r>
              <a:rPr lang="pl-PL" dirty="1" sz="3000" b="1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Notatnik do kodowania sekwencyjnego</a:t>
            </a:r>
          </a:p>
        </p:txBody>
      </p:sp>
      <p:sp>
        <p:nvSpPr>
          <p:cNvPr id="206" name="Google Shape;206;p9"/>
          <p:cNvSpPr txBox="1">
            <a:spLocks noGrp="1"/>
          </p:cNvSpPr>
          <p:nvPr>
            <p:ph type="sldNum" idx="4294967295"/>
          </p:nvPr>
        </p:nvSpPr>
        <p:spPr>
          <a:xfrm>
            <a:off x="7010400" y="4824413"/>
            <a:ext cx="2133600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SG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9</a:t>
            </a:fld>
          </a:p>
        </p:txBody>
      </p:sp>
      <p:sp>
        <p:nvSpPr>
          <p:cNvPr id="207" name="Google Shape;207;p9"/>
          <p:cNvSpPr/>
          <p:nvPr/>
        </p:nvSpPr>
        <p:spPr>
          <a:xfrm>
            <a:off x="0" y="4858482"/>
            <a:ext cx="8105776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Copyright © 2019 Intel Corporation.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Wszelkie prawa zastrzeżone.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Intel oraz logo Intel są znakami towarowymi firmy Intel Corporation w Stanach Zjednoczonych i innych krajach.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*Inne nazwy i marki mogą stanowić własność innych podmiotów.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2_Int_PPT Template_ClearPro_16x9">
  <a:themeElements>
    <a:clrScheme name="Intel Color Palette">
      <a:dk1>
        <a:srgbClr val="000000"/>
      </a:dk1>
      <a:lt1>
        <a:srgbClr val="FFFFFF"/>
      </a:lt1>
      <a:dk2>
        <a:srgbClr val="003C71"/>
      </a:dk2>
      <a:lt2>
        <a:srgbClr val="B1BABF"/>
      </a:lt2>
      <a:accent1>
        <a:srgbClr val="0071C5"/>
      </a:accent1>
      <a:accent2>
        <a:srgbClr val="00AEEF"/>
      </a:accent2>
      <a:accent3>
        <a:srgbClr val="F3D54E"/>
      </a:accent3>
      <a:accent4>
        <a:srgbClr val="FFA300"/>
      </a:accent4>
      <a:accent5>
        <a:srgbClr val="FC4C02"/>
      </a:accent5>
      <a:accent6>
        <a:srgbClr val="C3D600"/>
      </a:accent6>
      <a:hlink>
        <a:srgbClr val="0071C5"/>
      </a:hlink>
      <a:folHlink>
        <a:srgbClr val="00AEE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Int_PPT Template_ClearPro_16x9">
  <a:themeElements>
    <a:clrScheme name="Intel Color Palette">
      <a:dk1>
        <a:srgbClr val="000000"/>
      </a:dk1>
      <a:lt1>
        <a:srgbClr val="FFFFFF"/>
      </a:lt1>
      <a:dk2>
        <a:srgbClr val="003C71"/>
      </a:dk2>
      <a:lt2>
        <a:srgbClr val="B1BABF"/>
      </a:lt2>
      <a:accent1>
        <a:srgbClr val="0071C5"/>
      </a:accent1>
      <a:accent2>
        <a:srgbClr val="00AEEF"/>
      </a:accent2>
      <a:accent3>
        <a:srgbClr val="F3D54E"/>
      </a:accent3>
      <a:accent4>
        <a:srgbClr val="FFA300"/>
      </a:accent4>
      <a:accent5>
        <a:srgbClr val="FC4C02"/>
      </a:accent5>
      <a:accent6>
        <a:srgbClr val="C3D600"/>
      </a:accent6>
      <a:hlink>
        <a:srgbClr val="0071C5"/>
      </a:hlink>
      <a:folHlink>
        <a:srgbClr val="00AEE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5703</Words>
  <Application>Microsoft Macintosh PowerPoint</Application>
  <PresentationFormat>On-screen Show (16:9)</PresentationFormat>
  <Paragraphs>521</Paragraphs>
  <Slides>42</Slides>
  <Notes>42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42</vt:i4>
      </vt:variant>
    </vt:vector>
  </HeadingPairs>
  <TitlesOfParts>
    <vt:vector size="49" baseType="lpstr">
      <vt:lpstr>Arial</vt:lpstr>
      <vt:lpstr>Assistant</vt:lpstr>
      <vt:lpstr>Calibri</vt:lpstr>
      <vt:lpstr>Intel Clear Pro</vt:lpstr>
      <vt:lpstr>Noto Sans Symbols</vt:lpstr>
      <vt:lpstr>2_Int_PPT Template_ClearPro_16x9</vt:lpstr>
      <vt:lpstr>3_Int_PPT Template_ClearPro_16x9</vt:lpstr>
      <vt:lpstr>PowerPoint Presentation</vt:lpstr>
      <vt:lpstr>Ice Breaker</vt:lpstr>
      <vt:lpstr>PowerPoint Presentation</vt:lpstr>
      <vt:lpstr>Learning Outcomes</vt:lpstr>
      <vt:lpstr>Acquiring and exploring data</vt:lpstr>
      <vt:lpstr>Self-Directed Learning Notebook: Obtaining Data</vt:lpstr>
      <vt:lpstr>Key Takeaways</vt:lpstr>
      <vt:lpstr>Obtaining Data</vt:lpstr>
      <vt:lpstr>Sequential Coding Game Sequential Coding Notebook</vt:lpstr>
      <vt:lpstr>Sequential Coding Game</vt:lpstr>
      <vt:lpstr>Sequential Coding Game</vt:lpstr>
      <vt:lpstr>Congratulations!</vt:lpstr>
      <vt:lpstr>Self-Directed Learning Notebook: Basic Data Processing and Visualization </vt:lpstr>
      <vt:lpstr>Key Takeaways</vt:lpstr>
      <vt:lpstr>Basic Data Processing and Visualization</vt:lpstr>
      <vt:lpstr>Self-Directed Learning Notebook: Handling Erroneous and  Missing Data</vt:lpstr>
      <vt:lpstr>Key Takeaways</vt:lpstr>
      <vt:lpstr>Handling Erroneous and Missing Data</vt:lpstr>
      <vt:lpstr>PowerPoint Presentation</vt:lpstr>
      <vt:lpstr>PowerPoint Presentation</vt:lpstr>
      <vt:lpstr>What are the different levels?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What are the different levels?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Learning Outcomes</vt:lpstr>
      <vt:lpstr>PowerPoint Presentation</vt:lpstr>
      <vt:lpstr>PowerPoint Presentation</vt:lpstr>
      <vt:lpstr>PowerPoint Presentation</vt:lpstr>
      <vt:lpstr>THANK YOU See you again soon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</dc:creator>
  <cp:lastModifiedBy>Zimmermann Christoph Dominik</cp:lastModifiedBy>
  <cp:revision>2</cp:revision>
  <dcterms:created xsi:type="dcterms:W3CDTF">2015-03-23T21:00:27Z</dcterms:created>
  <dcterms:modified xsi:type="dcterms:W3CDTF">2020-01-21T09:02:22Z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TPClassification">
    <vt:lpwstr>CTP_IC</vt:lpwstr>
  </property>
  <property fmtid="{D5CDD505-2E9C-101B-9397-08002B2CF9AE}" pid="3" name="CTP_BU">
    <vt:lpwstr>SALES AND MARKETING GROUP</vt:lpwstr>
  </property>
  <property fmtid="{D5CDD505-2E9C-101B-9397-08002B2CF9AE}" pid="4" name="CTP_TimeStamp">
    <vt:lpwstr>2017-10-09 09:01:42Z</vt:lpwstr>
  </property>
  <property fmtid="{D5CDD505-2E9C-101B-9397-08002B2CF9AE}" pid="5" name="NXPowerLiteLastOptimized">
    <vt:lpwstr>503003</vt:lpwstr>
  </property>
  <property fmtid="{D5CDD505-2E9C-101B-9397-08002B2CF9AE}" pid="6" name="NXPowerLiteSettings">
    <vt:lpwstr>C7000400038000</vt:lpwstr>
  </property>
  <property fmtid="{D5CDD505-2E9C-101B-9397-08002B2CF9AE}" pid="7" name="NXPowerLiteVersion">
    <vt:lpwstr>D7.1.11</vt:lpwstr>
  </property>
  <property fmtid="{D5CDD505-2E9C-101B-9397-08002B2CF9AE}" pid="8" name="TitusGUID">
    <vt:lpwstr>b22fca2d-c017-4faa-9a9c-7258a3482db5</vt:lpwstr>
  </property>
</Properties>
</file>