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6" r:id="rId1"/>
    <p:sldMasterId id="2147483711" r:id="rId2"/>
  </p:sldMasterIdLst>
  <p:notesMasterIdLst>
    <p:notesMasterId r:id="rId37"/>
  </p:notesMasterIdLst>
  <p:handoutMasterIdLst>
    <p:handoutMasterId r:id="rId38"/>
  </p:handoutMasterIdLst>
  <p:sldIdLst>
    <p:sldId id="624" r:id="rId3"/>
    <p:sldId id="258" r:id="rId4"/>
    <p:sldId id="766" r:id="rId5"/>
    <p:sldId id="836" r:id="rId6"/>
    <p:sldId id="773" r:id="rId7"/>
    <p:sldId id="841" r:id="rId8"/>
    <p:sldId id="842" r:id="rId9"/>
    <p:sldId id="776" r:id="rId10"/>
    <p:sldId id="843" r:id="rId11"/>
    <p:sldId id="844" r:id="rId12"/>
    <p:sldId id="285" r:id="rId13"/>
    <p:sldId id="287" r:id="rId14"/>
    <p:sldId id="288" r:id="rId15"/>
    <p:sldId id="289" r:id="rId16"/>
    <p:sldId id="290" r:id="rId17"/>
    <p:sldId id="291" r:id="rId18"/>
    <p:sldId id="292" r:id="rId19"/>
    <p:sldId id="930" r:id="rId20"/>
    <p:sldId id="931" r:id="rId21"/>
    <p:sldId id="295" r:id="rId22"/>
    <p:sldId id="296" r:id="rId23"/>
    <p:sldId id="298" r:id="rId24"/>
    <p:sldId id="299" r:id="rId25"/>
    <p:sldId id="300" r:id="rId26"/>
    <p:sldId id="303" r:id="rId27"/>
    <p:sldId id="304" r:id="rId28"/>
    <p:sldId id="305" r:id="rId29"/>
    <p:sldId id="306" r:id="rId30"/>
    <p:sldId id="932" r:id="rId31"/>
    <p:sldId id="308" r:id="rId32"/>
    <p:sldId id="329" r:id="rId33"/>
    <p:sldId id="330" r:id="rId34"/>
    <p:sldId id="331" r:id="rId35"/>
    <p:sldId id="294" r:id="rId36"/>
  </p:sldIdLst>
  <p:sldSz cx="9144000" cy="5143500" type="screen16x9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1">
          <p15:clr>
            <a:srgbClr val="A4A3A4"/>
          </p15:clr>
        </p15:guide>
        <p15:guide id="2" orient="horz" pos="3004">
          <p15:clr>
            <a:srgbClr val="A4A3A4"/>
          </p15:clr>
        </p15:guide>
        <p15:guide id="3" orient="horz" pos="422">
          <p15:clr>
            <a:srgbClr val="A4A3A4"/>
          </p15:clr>
        </p15:guide>
        <p15:guide id="4" orient="horz" pos="824">
          <p15:clr>
            <a:srgbClr val="A4A3A4"/>
          </p15:clr>
        </p15:guide>
        <p15:guide id="5" orient="horz" pos="2916">
          <p15:clr>
            <a:srgbClr val="A4A3A4"/>
          </p15:clr>
        </p15:guide>
        <p15:guide id="6" orient="horz" pos="1643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  <p15:guide id="9" pos="2909">
          <p15:clr>
            <a:srgbClr val="A4A3A4"/>
          </p15:clr>
        </p15:guide>
        <p15:guide id="10" pos="2811">
          <p15:clr>
            <a:srgbClr val="A4A3A4"/>
          </p15:clr>
        </p15:guide>
        <p15:guide id="11" pos="28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1">
          <p15:clr>
            <a:srgbClr val="A4A3A4"/>
          </p15:clr>
        </p15:guide>
        <p15:guide id="4" pos="214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ndi Brewer-Griffin" initials="SBG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C71"/>
    <a:srgbClr val="CBD5EA"/>
    <a:srgbClr val="E7EBF5"/>
    <a:srgbClr val="0071C5"/>
    <a:srgbClr val="F83308"/>
    <a:srgbClr val="FD9208"/>
    <a:srgbClr val="009FDF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67" autoAdjust="0"/>
    <p:restoredTop sz="67687" autoAdjust="0"/>
  </p:normalViewPr>
  <p:slideViewPr>
    <p:cSldViewPr snapToGrid="0">
      <p:cViewPr varScale="1">
        <p:scale>
          <a:sx n="112" d="100"/>
          <a:sy n="112" d="100"/>
        </p:scale>
        <p:origin x="1032" y="184"/>
      </p:cViewPr>
      <p:guideLst>
        <p:guide orient="horz" pos="1581"/>
        <p:guide orient="horz" pos="3004"/>
        <p:guide orient="horz" pos="422"/>
        <p:guide orient="horz" pos="824"/>
        <p:guide orient="horz" pos="2916"/>
        <p:guide orient="horz" pos="1643"/>
        <p:guide pos="5470"/>
        <p:guide pos="287"/>
        <p:guide pos="2909"/>
        <p:guide pos="2811"/>
        <p:guide pos="28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1536"/>
    </p:cViewPr>
  </p:sorterViewPr>
  <p:notesViewPr>
    <p:cSldViewPr snapToGrid="0" showGuides="1">
      <p:cViewPr varScale="1">
        <p:scale>
          <a:sx n="74" d="100"/>
          <a:sy n="74" d="100"/>
        </p:scale>
        <p:origin x="-744" y="-90"/>
      </p:cViewPr>
      <p:guideLst>
        <p:guide orient="horz" pos="2880"/>
        <p:guide pos="2160"/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commentAuthors" Target="commentAuthor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tableStyles" Target="tableStyle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/>
              <a:pPr/>
              <a:t>1/21/20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FC5FE-6F0D-D34A-8EE6-C95B4F5F4DC8}" type="datetimeFigureOut">
              <a:rPr lang="en-US" smtClean="0"/>
              <a:pPr/>
              <a:t>1/21/20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900"/>
              <a:buFontTx/>
              <a:buNone/>
              <a:tabLst/>
              <a:defRPr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Wprowadzenie [20 min]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endParaRPr lang="en-US" sz="1200" dirty="0"/>
          </a:p>
          <a:p>
            <a:pPr marL="139700" indent="0"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Dzień dobry!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Nazywam się _________ i będę waszym moderatorem podczas tej sesji.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139700" indent="0">
              <a:buNone/>
            </a:pPr>
            <a:endParaRPr lang="en-SG" sz="14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39700" indent="0"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Powiedz uczestnikom, czego mogą oczekiwać od programu:</a:t>
            </a:r>
          </a:p>
          <a:p>
            <a:pPr lvl="0"/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„Będziecie się tutaj uczyć samodzielnie, a także od siebie nawzajem”.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/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„Moim zadaniem jest tylko zaprezentować wam różne pojęcia i koncepcje.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Będziecie uczyć się nowych rzeczy SAMODZIELNIE lub od waszych przyjaciół, a po drodze dowiecie się czegoś nowego o sobie i o innych”.</a:t>
            </a:r>
          </a:p>
          <a:p>
            <a:pPr lvl="0"/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„Zachęcam was, byście odpowiedzi na różne pytania szukali w Internecie lub pytali siebie nawzajem.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ten sposób uczycie się tego, jak się uczyć!”</a:t>
            </a:r>
          </a:p>
          <a:p>
            <a:pPr lvl="0"/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Oczekuję od was 3 rzeczy: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1"/>
            <a:r>
              <a:rPr lang="pl-PL" dirty="1" b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Chęci do nauki</a:t>
            </a:r>
            <a:r>
              <a:rPr lang="pl-PL" dirty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Umysł nastawiony na rozwój,</a:t>
            </a:r>
            <a:r>
              <a:rPr lang="pl-PL" dirty="1" b="0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1"/>
            <a:r>
              <a:rPr lang="pl-PL" dirty="1" b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Chęci, by dać z siebie wszystko</a:t>
            </a:r>
            <a:r>
              <a:rPr lang="pl-PL" dirty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Zaangażowanie,</a:t>
            </a:r>
            <a:r>
              <a:rPr lang="pl-PL" dirty="1" b="0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1"/>
            <a:r>
              <a:rPr lang="pl-PL" dirty="1" b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Chęci do dzielenia się z innymi</a:t>
            </a:r>
            <a:r>
              <a:rPr lang="pl-PL" dirty="1" sz="110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- Otwartość.</a:t>
            </a:r>
          </a:p>
          <a:p>
            <a:pPr lvl="0"/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DLACZEGO UCZESTNICY BIORĄ UDZIAŁ W PROGRAMIE?</a:t>
            </a:r>
          </a:p>
          <a:p>
            <a:pPr marL="914400" marR="0" lvl="1" indent="-3175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tabLst/>
              <a:defRPr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Aby nauczyć się analizować problemy i projektować możliwe rozwiązania.</a:t>
            </a:r>
          </a:p>
          <a:p>
            <a:pPr lvl="1"/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Aby nauczyć się stosować technologię AI z korzyścią dla siebie i społeczeństwa.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endParaRPr lang="en-US" sz="1200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0B56441-88B4-4DB7-A4A8-BBDCFF5BA0C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</a:p>
        </p:txBody>
      </p:sp>
    </p:spTree>
    <p:extLst>
      <p:ext uri="{BB962C8B-B14F-4D97-AF65-F5344CB8AC3E}">
        <p14:creationId xmlns:p14="http://schemas.microsoft.com/office/powerpoint/2010/main" val="27694925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Nauczyliśmy się:</a:t>
            </a: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[Dopasuj do tego, co powiedzieli uczestnicy]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[Przejdź przez zadania/wyzwania z uczestnikami]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Sprawdźmy, jak sobie poradziliście z zadaniami i wyzwaniami!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[Przejdź przez zadania/wyzwania i zapytaj uczestników o różne podejścia]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Uwagi do zadań/wyzwań: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przypadku większości zadań istnieje więcej niż 1 możliwe podejście.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wykonają zadanie bardzo szybko, daj im trudniejsze wyzwanie.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nie potrafią wykonać wszystkich zadań, powiedz im, żeby się nie przejmowali i żeby próbowali dalej.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trakcie fazy projektu będzie czas na dzielenie się doświadczeniami i dalszy rozwój.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 dziw się, jeśli uczestnicy zaproponują metody/techniki, o których nic nie wiesz, a które oni znaleźli w Internecie.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10</a:t>
            </a:fld>
          </a:p>
        </p:txBody>
      </p:sp>
    </p:spTree>
    <p:extLst>
      <p:ext uri="{BB962C8B-B14F-4D97-AF65-F5344CB8AC3E}">
        <p14:creationId xmlns:p14="http://schemas.microsoft.com/office/powerpoint/2010/main" val="530959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9" name="Google Shape;569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Projekt [140 min]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Projekt (część 1 z 2) [60 min]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sz="1200" b="0" i="0" dirty="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Brawo dla wszystkich!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Dowiedzieliśmy się dzisiaj wielu fascynujących rzeczy.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Sprawdźmy teraz nowe umiejętności.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Podzielcie się na 4-osobowe zespoły.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Każdy zespół powinien mieć przynajmniej jeden laptop.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Gdy wszyscy będą gotowi, powiem wam, na czym będzie polegał projekt.</a:t>
            </a:r>
            <a:r>
              <a:rPr lang="pl-PL" dirty="1" sz="1200" b="0" i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570" name="Google Shape;570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4" name="Google Shape;584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 projekt!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2" name="Google Shape;592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podzielony jest na różne poziomy.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Waszym zadaniem jest dotarcie do najwyższego poziomu!</a:t>
            </a:r>
          </a:p>
        </p:txBody>
      </p:sp>
      <p:sp>
        <p:nvSpPr>
          <p:cNvPr id="593" name="Google Shape;593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0" name="Google Shape;600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Zastanówcie się nad tymi pytaniami w trakcie planowania.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Zróbcie plan, zanim zabierzecie się za projekt!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Niech każdy zespół przygotuje strategię.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Podzielcie się zadaniami i nie próbujcie od razu zaczynać projektu.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601" name="Google Shape;601;p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" name="Google Shape;607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8" name="Google Shape;608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Kontrola w połowie drogi [20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Minęła połowa czasu!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Podzielcie się tym, co udało wam się do tej pory zrobić!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9" name="Google Shape;609;p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" name="Google Shape;614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5" name="Google Shape;615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[Poproś uczestników, by podzielili się swoimi postępami ustnie lub pisemnie (np. używając fiszek)]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pytania na slajdach]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[Udziel szybkich wskazówek i zachęć zespoły do dalszej pracy nad zadaniem!]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endParaRPr lang="en-SG" sz="1200" b="0" i="0" u="none" strike="noStrike" cap="none" dirty="0">
              <a:solidFill>
                <a:schemeClr val="dk1"/>
              </a:solidFill>
              <a:effectLst/>
              <a:latin typeface="Calibri"/>
              <a:ea typeface="Arial"/>
              <a:cs typeface="Calibri"/>
              <a:sym typeface="Calibri"/>
            </a:endParaRP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[Jeśli wszystkie zespoły posuwają się do przodu zbyt wolno, można przydzielić poszczególnym zespołom różne poziomy.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Nawet jeśli nie zdążą zapisać wszystkiego w kodzie, powinni potrafić opisać planowane rozwiązanie i planowany podział pracy.]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Google Shape;622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23" name="Google Shape;623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Projekt (część 2 z 2) [60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Kontynuujcie pracę nad projektem!</a:t>
            </a:r>
          </a:p>
        </p:txBody>
      </p:sp>
      <p:sp>
        <p:nvSpPr>
          <p:cNvPr id="624" name="Google Shape;624;p4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Google Shape;583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4" name="Google Shape;584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Przypominam: to jest zadanie obowiązkowe.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585" name="Google Shape;585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</a:p>
        </p:txBody>
      </p:sp>
    </p:spTree>
    <p:extLst>
      <p:ext uri="{BB962C8B-B14F-4D97-AF65-F5344CB8AC3E}">
        <p14:creationId xmlns:p14="http://schemas.microsoft.com/office/powerpoint/2010/main" val="1262534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" name="Google Shape;591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2" name="Google Shape;592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 to są poszczególne poziomy.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593" name="Google Shape;593;p3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</a:p>
        </p:txBody>
      </p:sp>
    </p:spTree>
    <p:extLst>
      <p:ext uri="{BB962C8B-B14F-4D97-AF65-F5344CB8AC3E}">
        <p14:creationId xmlns:p14="http://schemas.microsoft.com/office/powerpoint/2010/main" val="3337582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7" name="Google Shape;307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lvl="0" indent="0"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Potencjalne pytania dodatkowe: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/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„Kto mi przypomni, czego się nauczyliśmy na poprzednich warsztatach?”</a:t>
            </a:r>
          </a:p>
          <a:p>
            <a:pPr lvl="0"/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„Kto mi poda przykład z prawdziwego życia, dotyczący domeny AI, o której się uczymy?”</a:t>
            </a:r>
          </a:p>
          <a:p>
            <a:pPr lvl="0"/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„Jak myślicie, czym się będziemy dziś zajmować?”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Pozwól 3–5 uczestnikom na udzielenie odpowiedzi, nie przerywaj dyskusji, jeśli okaże się owocna.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Chodzi o przypomnienie zdobytej wiedzy i jej zastosowania, a także o szybką rozgrzewkę i integrację uczestników na nowo po przerwie.</a:t>
            </a:r>
          </a:p>
        </p:txBody>
      </p:sp>
      <p:sp>
        <p:nvSpPr>
          <p:cNvPr id="308" name="Google Shape;308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" name="Google Shape;645;p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6" name="Google Shape;646;p4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  <a:tabLst/>
              <a:defRPr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Prezentacja projektu [60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„Czas minął!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Teraz zaprezentujecie swoje projekty!</a:t>
            </a:r>
          </a:p>
        </p:txBody>
      </p:sp>
      <p:sp>
        <p:nvSpPr>
          <p:cNvPr id="647" name="Google Shape;647;p4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Google Shape;652;p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3" name="Google Shape;653;p4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Oto, w jaki sposób się zorganizujemy.</a:t>
            </a:r>
          </a:p>
        </p:txBody>
      </p:sp>
      <p:sp>
        <p:nvSpPr>
          <p:cNvPr id="654" name="Google Shape;654;p4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" name="Google Shape;719;p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0" name="Google Shape;720;p4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Oto, w jaki sposób zaprezentujecie projekty: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[Zwróć uwagę na cenne i ważne punkty, którymi warto podzielić się z wszystkimi.]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[Zwróć uwagę na proste sztuczki, które ułatwiają rozwiązanie pozornie skomplikowanych problemów.]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sz="11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[Możesz też poprosić zespoły, by pokazały swoje dane przed przetworzeniem i po przetworzeniu, i zapytać inne zespoły, by zgadły, co zrobiono ze zbiorami danych]</a:t>
            </a:r>
            <a:r>
              <a:rPr lang="pl-PL" dirty="1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dirty="0"/>
          </a:p>
        </p:txBody>
      </p:sp>
      <p:sp>
        <p:nvSpPr>
          <p:cNvPr id="721" name="Google Shape;721;p4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" name="Google Shape;727;p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28" name="Google Shape;728;p4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indent="0"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Gratuluję wszystkim zespołom!</a:t>
            </a:r>
          </a:p>
        </p:txBody>
      </p:sp>
      <p:sp>
        <p:nvSpPr>
          <p:cNvPr id="729" name="Google Shape;729;p4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6" name="Google Shape;736;p4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Omówmy teraz poszczególne projekty.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Google Shape;737;p4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58" name="Google Shape;758;p5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397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pl-PL" dirty="1" sz="11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Podsumowanie [30 min]</a:t>
            </a:r>
          </a:p>
          <a:p>
            <a:pPr marL="139700" indent="0">
              <a:buNone/>
            </a:pPr>
            <a:endParaRPr lang="en-SG" sz="1100" b="0" i="0" u="none" strike="noStrike" cap="none" dirty="0">
              <a:solidFill>
                <a:srgbClr val="000000"/>
              </a:solidFill>
              <a:effectLst/>
              <a:latin typeface="Arial"/>
              <a:ea typeface="Arial"/>
              <a:cs typeface="Arial"/>
              <a:sym typeface="Arial"/>
            </a:endParaRPr>
          </a:p>
          <a:p>
            <a:pPr marL="139700" indent="0">
              <a:buNone/>
            </a:pP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Zróbmy sobie małe podsumowanie.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Powiedzcie, czego się nauczyliście!</a:t>
            </a:r>
            <a:r>
              <a:rPr lang="pl-PL" dirty="1"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9" name="Google Shape;759;p5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5" name="Google Shape;765;p5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66" name="Google Shape;766;p5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73" name="Google Shape;773;p5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dirty="0"/>
          </a:p>
        </p:txBody>
      </p:sp>
      <p:sp>
        <p:nvSpPr>
          <p:cNvPr id="774" name="Google Shape;774;p5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0" name="Google Shape;780;p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81" name="Google Shape;781;p5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Jak chcecie wykorzystać umiejętności, które dziś zdobyliście?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[Zastanów się, czy istnieją zastosowanie mogące pomóc w rozwiązaniu problemów globalnych lub w bezpośrednim otoczeniu uczestników.]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[Zachęć uczestników, by uwzględnili aspekty społeczne/cele zrównoważonego rozwoju.]</a:t>
            </a:r>
          </a:p>
        </p:txBody>
      </p:sp>
      <p:sp>
        <p:nvSpPr>
          <p:cNvPr id="782" name="Google Shape;782;p5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Sprawdźmy, czy udało nam się osiągnąć wszystkie rezultaty edukacyjne!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29</a:t>
            </a:fld>
          </a:p>
        </p:txBody>
      </p:sp>
    </p:spTree>
    <p:extLst>
      <p:ext uri="{BB962C8B-B14F-4D97-AF65-F5344CB8AC3E}">
        <p14:creationId xmlns:p14="http://schemas.microsoft.com/office/powerpoint/2010/main" val="3051045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To są rezultaty edukacyjne tych warsztatów.</a:t>
            </a: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Dużo tu będzie samokształcenia i zadań praktycznych.</a:t>
            </a: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Chęć do dzielenia się, nauki i uczestnictwa jest kluczowa.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</a:t>
            </a:fld>
          </a:p>
        </p:txBody>
      </p:sp>
    </p:spTree>
    <p:extLst>
      <p:ext uri="{BB962C8B-B14F-4D97-AF65-F5344CB8AC3E}">
        <p14:creationId xmlns:p14="http://schemas.microsoft.com/office/powerpoint/2010/main" val="53095909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" name="Google Shape;796;p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97" name="Google Shape;797;p6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Quiz [30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Czas na quiz!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Łącze do quizu: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https://create.kahoot.it/share/quiz-module-18-experience-data-ai-for-data-walkthrough/41ac21c1-1c3b-48eb-b2e8-5091d4cf312c</a:t>
            </a: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Jeśli natraficie na trudność, sprawdźcie, czy znajdziecie odpowiedź w Internecie.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 dzisiejszych czasach powszechny dostęp do Internetu sprawia, że umiejętność wyszukiwania potrzebnych informacji jest bardzo ważna.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Możecie szukać w Internecie odpowiedzi na większość pytań.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Musicie też wiedzieć, jak zweryfikować, czy znalezione odpowiedzi są prawidłowe.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 przykład, możecie to łatwo przetestować w notatnikach Jupyter.</a:t>
            </a:r>
          </a:p>
        </p:txBody>
      </p:sp>
      <p:sp>
        <p:nvSpPr>
          <p:cNvPr id="798" name="Google Shape;798;p6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64" name="Google Shape;964;p8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12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Refleksje [30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Wszystkim należą się brawa za quiz!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Teraz podsumujmy nasze warsztaty.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Utrwalimy sobie zdobytą wiedzę i sposoby jej praktycznego zastosowania.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Notatki moderatora: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Poproś uczestników, by zapisali swoje refleksje.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 tym czasie przejdź się po sali, upewniając się, że wykonują zadanie, i odpowiedz na wszelkie pytania lub wątpliwości.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Następnie pozwól im na dyskusję w zespołach i zapisanie wybranych refleksji na kolorowych kartkach.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Poproś 2 zespoły o podzielenie się refleksjami.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Wybierz dwa dowolne zespoły, jeśli nie ma ochotników.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Podsumuj ogólne cele zajęć i osiągnięcia w zmaganiu z wyzwaniami.</a:t>
            </a: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</p:txBody>
      </p:sp>
      <p:sp>
        <p:nvSpPr>
          <p:cNvPr id="965" name="Google Shape;965;p8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0" name="Google Shape;970;p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1" name="Google Shape;971;p8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Oto pytania do refleksji.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[Zob. slajdy]</a:t>
            </a:r>
          </a:p>
        </p:txBody>
      </p:sp>
      <p:sp>
        <p:nvSpPr>
          <p:cNvPr id="972" name="Google Shape;972;p8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32</a:t>
            </a:fld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Google Shape;979;p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0" name="Google Shape;980;p8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sz="12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1" name="Google Shape;981;p8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SG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34</a:t>
            </a:fld>
          </a:p>
        </p:txBody>
      </p:sp>
    </p:spTree>
    <p:extLst>
      <p:ext uri="{BB962C8B-B14F-4D97-AF65-F5344CB8AC3E}">
        <p14:creationId xmlns:p14="http://schemas.microsoft.com/office/powerpoint/2010/main" val="2559571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Powtórka:</a:t>
            </a:r>
            <a:r>
              <a:rPr lang="pl-PL" dirty="1" sz="105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05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Ocena modelu [10 min]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0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Czy pamiętacie znaczenie tych terminów?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Wynik prawdziwie dodatni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Wynik prawdziwie ujemny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Wynik fałszywie dodatni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Wynik fałszywie ujemny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Dokładność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Precyzja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Czułość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Wynik F1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r>
              <a:rPr lang="pl-PL" dirty="1"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Tabela pomyłek</a:t>
            </a: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None/>
            </a:pPr>
            <a:endParaRPr lang="en-US" sz="10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endParaRPr lang="en-US" sz="10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endParaRPr lang="en-US" sz="10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Tx/>
              <a:buChar char="-"/>
            </a:pPr>
            <a:endParaRPr lang="en-US" sz="10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0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>
                <a:solidFill>
                  <a:prstClr val="black"/>
                </a:solidFill>
              </a:rPr>
              <a:pPr/>
              <a:t>4</a:t>
            </a:fld>
          </a:p>
        </p:txBody>
      </p:sp>
    </p:spTree>
    <p:extLst>
      <p:ext uri="{BB962C8B-B14F-4D97-AF65-F5344CB8AC3E}">
        <p14:creationId xmlns:p14="http://schemas.microsoft.com/office/powerpoint/2010/main" val="25701238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9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Samokształcenie [150 min]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r>
              <a:rPr lang="pl-PL" dirty="1" sz="9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Wyniki modelu [90 min]</a:t>
            </a:r>
          </a:p>
          <a:p>
            <a:pPr marL="45720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  <a:tabLst/>
              <a:defRPr/>
            </a:pPr>
            <a:endParaRPr lang="en-SG" sz="9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Teraz będziecie uczyć się samodzielnie.</a:t>
            </a: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Wykonacie kilka ćwiczeń w notatnikach Jupyter na laptopach.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Staniecie przed różnymi wyzwaniami i zadaniami.</a:t>
            </a: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9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Być może po drodze będziecie mieli pytania.</a:t>
            </a: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Spróbujcie odpowiedzi znaleźć w Internecie.</a:t>
            </a: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Zapytajcie kolegów i koleżanki.</a:t>
            </a: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Pomagajcie sobie wzajemnie.</a:t>
            </a: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Jeśli mimo to nie uda wam się znaleźć odpowiedzi, zapiszcie pytania i później do nich wrócimy.</a:t>
            </a: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SG" sz="9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9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Zaczynamy!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5</a:t>
            </a:fld>
          </a:p>
        </p:txBody>
      </p:sp>
    </p:spTree>
    <p:extLst>
      <p:ext uri="{BB962C8B-B14F-4D97-AF65-F5344CB8AC3E}">
        <p14:creationId xmlns:p14="http://schemas.microsoft.com/office/powerpoint/2010/main" val="2570123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Kończymy pracę w notatnikach.</a:t>
            </a:r>
            <a:r>
              <a:rPr lang="pl-PL" dirty="1" sz="1000"/>
              <a:t> 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Zróbmy sobie podsumowanie!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Tx/>
              <a:buNone/>
            </a:pPr>
            <a:r>
              <a:rPr lang="pl-PL" dirty="1" sz="1000"/>
              <a:t>Czego się nauczyliście?</a:t>
            </a:r>
            <a:r>
              <a:rPr lang="pl-PL" dirty="1" sz="1000"/>
              <a:t> </a:t>
            </a:r>
            <a:r>
              <a:rPr lang="pl-PL" dirty="1" sz="1000"/>
              <a:t>Zróbmy listę!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Tx/>
              <a:buNone/>
            </a:pPr>
            <a:r>
              <a:rPr lang="pl-PL" dirty="1" sz="1000"/>
              <a:t>[Zapisz listę na tablicy]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6</a:t>
            </a:fld>
          </a:p>
        </p:txBody>
      </p:sp>
    </p:spTree>
    <p:extLst>
      <p:ext uri="{BB962C8B-B14F-4D97-AF65-F5344CB8AC3E}">
        <p14:creationId xmlns:p14="http://schemas.microsoft.com/office/powerpoint/2010/main" val="25701238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Nauczyliśmy się:</a:t>
            </a: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[Zob. slajdy]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n-SG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[Dopasuj do tego, co powiedzieli uczestnicy]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20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[Przejdź przez zadania/wyzwania z uczestnikami]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Sprawdźmy, jak sobie poradziliście z zadaniami i wyzwaniami!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[Przejdź przez zadania/wyzwania i zapytaj uczestników o różne podejścia]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Uwagi do zadań/wyzwań: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przypadku większości zadań istnieje więcej niż 1 możliwe podejście.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wykonają zadanie bardzo szybko, daj im trudniejsze wyzwanie.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Jeśli niektórzy uczestnicy nie potrafią wykonać wszystkich zadań, powiedz im, żeby się nie przejmowali i żeby próbowali dalej.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 trakcie fazy projektu będzie czas na dzielenie się doświadczeniami i dalszy rozwój.</a:t>
            </a:r>
          </a:p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4.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lang="pl-PL" dirty="1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Nie dziw się, jeśli uczestnicy zaproponują metody/techniki, o których nic nie wiesz, a które oni znaleźli w Internecie.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1714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20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7</a:t>
            </a:fld>
          </a:p>
        </p:txBody>
      </p:sp>
    </p:spTree>
    <p:extLst>
      <p:ext uri="{BB962C8B-B14F-4D97-AF65-F5344CB8AC3E}">
        <p14:creationId xmlns:p14="http://schemas.microsoft.com/office/powerpoint/2010/main" val="5309590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pl-PL" dirty="1" sz="10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Wizualizacja i weryfikacja wyników [60 min]</a:t>
            </a:r>
            <a:r>
              <a:rPr lang="pl-PL" dirty="1" sz="1000" b="1" i="1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050" b="1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 b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Kilka wskazówek, zanim przejdziemy do kolejnego slajdu.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05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Przez następną godzinę będzie uczyć się samodzielnie.</a:t>
            </a: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Zrobicie kilka ćwiczeń na laptopach.</a:t>
            </a: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05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Pod koniec dostaniecie zadania do wykonania.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05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Być może po drodze będziecie mieli pytania.</a:t>
            </a: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Zapiszcie te pytania i omówimy je później.</a:t>
            </a: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Pomagajcie sobie wzajemnie.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r>
              <a:rPr lang="pl-PL" dirty="1" sz="105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Spróbujcie też znaleźć odpowiedzi na wasze pytania w Internecie.</a:t>
            </a:r>
          </a:p>
          <a:p>
            <a:pPr marL="45720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ssistant"/>
              <a:buNone/>
            </a:pPr>
            <a:endParaRPr lang="en-US" sz="1050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8</a:t>
            </a:fld>
          </a:p>
        </p:txBody>
      </p:sp>
    </p:spTree>
    <p:extLst>
      <p:ext uri="{BB962C8B-B14F-4D97-AF65-F5344CB8AC3E}">
        <p14:creationId xmlns:p14="http://schemas.microsoft.com/office/powerpoint/2010/main" val="2570123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Kończymy pracę w notatnikach.</a:t>
            </a:r>
            <a:r>
              <a:rPr lang="pl-PL" dirty="1" sz="1000"/>
              <a:t> 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-PL" dirty="1" sz="1000"/>
              <a:t>Zróbmy sobie podsumowanie!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Tx/>
              <a:buNone/>
            </a:pPr>
            <a:r>
              <a:rPr lang="pl-PL" dirty="1" sz="1000"/>
              <a:t>Czego się nauczyliście?</a:t>
            </a:r>
            <a:r>
              <a:rPr lang="pl-PL" dirty="1" sz="1000"/>
              <a:t> </a:t>
            </a:r>
            <a:r>
              <a:rPr lang="pl-PL" dirty="1" sz="1000"/>
              <a:t>Zróbmy listę!</a:t>
            </a:r>
          </a:p>
          <a:p>
            <a:pPr marL="1397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Tx/>
              <a:buNone/>
            </a:pPr>
            <a:r>
              <a:rPr lang="pl-PL" dirty="1" sz="1000"/>
              <a:t>[Zapisz listę na tablicy]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</a:p>
        </p:txBody>
      </p:sp>
    </p:spTree>
    <p:extLst>
      <p:ext uri="{BB962C8B-B14F-4D97-AF65-F5344CB8AC3E}">
        <p14:creationId xmlns:p14="http://schemas.microsoft.com/office/powerpoint/2010/main" val="2570123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688" y="2479423"/>
            <a:ext cx="8212886" cy="1102519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6500" b="0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65pt Intel Clear pro Title</a:t>
            </a:r>
            <a:br>
              <a:rPr lang="en-US" dirty="0"/>
            </a:br>
            <a:r>
              <a:rPr lang="en-US" dirty="0"/>
              <a:t>with Linear gradient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4" y="3493008"/>
            <a:ext cx="6330212" cy="925360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Intel Clear"/>
                <a:cs typeface="Intel Clear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Subhead, Date, Etc.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44687" y="318576"/>
            <a:ext cx="1268027" cy="899801"/>
            <a:chOff x="3665538" y="128587"/>
            <a:chExt cx="3635375" cy="2579688"/>
          </a:xfrm>
          <a:solidFill>
            <a:schemeClr val="bg1"/>
          </a:solidFill>
        </p:grpSpPr>
        <p:sp>
          <p:nvSpPr>
            <p:cNvPr id="13" name="Freeform 5"/>
            <p:cNvSpPr>
              <a:spLocks noEditPoints="1"/>
            </p:cNvSpPr>
            <p:nvPr userDrawn="1"/>
          </p:nvSpPr>
          <p:spPr bwMode="auto">
            <a:xfrm>
              <a:off x="3665538" y="128587"/>
              <a:ext cx="3635375" cy="2579688"/>
            </a:xfrm>
            <a:custGeom>
              <a:avLst/>
              <a:gdLst>
                <a:gd name="T0" fmla="*/ 136 w 2308"/>
                <a:gd name="T1" fmla="*/ 1064 h 1637"/>
                <a:gd name="T2" fmla="*/ 284 w 2308"/>
                <a:gd name="T3" fmla="*/ 545 h 1637"/>
                <a:gd name="T4" fmla="*/ 1123 w 2308"/>
                <a:gd name="T5" fmla="*/ 1578 h 1637"/>
                <a:gd name="T6" fmla="*/ 1886 w 2308"/>
                <a:gd name="T7" fmla="*/ 1192 h 1637"/>
                <a:gd name="T8" fmla="*/ 2253 w 2308"/>
                <a:gd name="T9" fmla="*/ 541 h 1637"/>
                <a:gd name="T10" fmla="*/ 525 w 2308"/>
                <a:gd name="T11" fmla="*/ 430 h 1637"/>
                <a:gd name="T12" fmla="*/ 1929 w 2308"/>
                <a:gd name="T13" fmla="*/ 983 h 1637"/>
                <a:gd name="T14" fmla="*/ 2253 w 2308"/>
                <a:gd name="T15" fmla="*/ 541 h 1637"/>
                <a:gd name="T16" fmla="*/ 1735 w 2308"/>
                <a:gd name="T17" fmla="*/ 979 h 1637"/>
                <a:gd name="T18" fmla="*/ 1850 w 2308"/>
                <a:gd name="T19" fmla="*/ 467 h 1637"/>
                <a:gd name="T20" fmla="*/ 480 w 2308"/>
                <a:gd name="T21" fmla="*/ 1109 h 1637"/>
                <a:gd name="T22" fmla="*/ 365 w 2308"/>
                <a:gd name="T23" fmla="*/ 654 h 1637"/>
                <a:gd name="T24" fmla="*/ 480 w 2308"/>
                <a:gd name="T25" fmla="*/ 1109 h 1637"/>
                <a:gd name="T26" fmla="*/ 480 w 2308"/>
                <a:gd name="T27" fmla="*/ 591 h 1637"/>
                <a:gd name="T28" fmla="*/ 365 w 2308"/>
                <a:gd name="T29" fmla="*/ 482 h 1637"/>
                <a:gd name="T30" fmla="*/ 1169 w 2308"/>
                <a:gd name="T31" fmla="*/ 1104 h 1637"/>
                <a:gd name="T32" fmla="*/ 1037 w 2308"/>
                <a:gd name="T33" fmla="*/ 531 h 1637"/>
                <a:gd name="T34" fmla="*/ 1151 w 2308"/>
                <a:gd name="T35" fmla="*/ 654 h 1637"/>
                <a:gd name="T36" fmla="*/ 1237 w 2308"/>
                <a:gd name="T37" fmla="*/ 746 h 1637"/>
                <a:gd name="T38" fmla="*/ 1151 w 2308"/>
                <a:gd name="T39" fmla="*/ 968 h 1637"/>
                <a:gd name="T40" fmla="*/ 1237 w 2308"/>
                <a:gd name="T41" fmla="*/ 1009 h 1637"/>
                <a:gd name="T42" fmla="*/ 1169 w 2308"/>
                <a:gd name="T43" fmla="*/ 1104 h 1637"/>
                <a:gd name="T44" fmla="*/ 1480 w 2308"/>
                <a:gd name="T45" fmla="*/ 1016 h 1637"/>
                <a:gd name="T46" fmla="*/ 1656 w 2308"/>
                <a:gd name="T47" fmla="*/ 1040 h 1637"/>
                <a:gd name="T48" fmla="*/ 1266 w 2308"/>
                <a:gd name="T49" fmla="*/ 879 h 1637"/>
                <a:gd name="T50" fmla="*/ 1669 w 2308"/>
                <a:gd name="T51" fmla="*/ 873 h 1637"/>
                <a:gd name="T52" fmla="*/ 1379 w 2308"/>
                <a:gd name="T53" fmla="*/ 915 h 1637"/>
                <a:gd name="T54" fmla="*/ 1390 w 2308"/>
                <a:gd name="T55" fmla="*/ 788 h 1637"/>
                <a:gd name="T56" fmla="*/ 1555 w 2308"/>
                <a:gd name="T57" fmla="*/ 837 h 1637"/>
                <a:gd name="T58" fmla="*/ 696 w 2308"/>
                <a:gd name="T59" fmla="*/ 746 h 1637"/>
                <a:gd name="T60" fmla="*/ 581 w 2308"/>
                <a:gd name="T61" fmla="*/ 1105 h 1637"/>
                <a:gd name="T62" fmla="*/ 817 w 2308"/>
                <a:gd name="T63" fmla="*/ 654 h 1637"/>
                <a:gd name="T64" fmla="*/ 951 w 2308"/>
                <a:gd name="T65" fmla="*/ 1105 h 1637"/>
                <a:gd name="T66" fmla="*/ 837 w 2308"/>
                <a:gd name="T67" fmla="*/ 789 h 1637"/>
                <a:gd name="T68" fmla="*/ 696 w 2308"/>
                <a:gd name="T69" fmla="*/ 746 h 1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08" h="1637">
                  <a:moveTo>
                    <a:pt x="1096" y="1430"/>
                  </a:moveTo>
                  <a:cubicBezTo>
                    <a:pt x="657" y="1471"/>
                    <a:pt x="200" y="1407"/>
                    <a:pt x="136" y="1064"/>
                  </a:cubicBezTo>
                  <a:cubicBezTo>
                    <a:pt x="105" y="895"/>
                    <a:pt x="182" y="716"/>
                    <a:pt x="284" y="604"/>
                  </a:cubicBezTo>
                  <a:cubicBezTo>
                    <a:pt x="284" y="545"/>
                    <a:pt x="284" y="545"/>
                    <a:pt x="284" y="545"/>
                  </a:cubicBezTo>
                  <a:cubicBezTo>
                    <a:pt x="100" y="706"/>
                    <a:pt x="0" y="910"/>
                    <a:pt x="57" y="1152"/>
                  </a:cubicBezTo>
                  <a:cubicBezTo>
                    <a:pt x="131" y="1461"/>
                    <a:pt x="523" y="1637"/>
                    <a:pt x="1123" y="1578"/>
                  </a:cubicBezTo>
                  <a:cubicBezTo>
                    <a:pt x="1360" y="1555"/>
                    <a:pt x="1670" y="1479"/>
                    <a:pt x="1886" y="1361"/>
                  </a:cubicBezTo>
                  <a:cubicBezTo>
                    <a:pt x="1886" y="1192"/>
                    <a:pt x="1886" y="1192"/>
                    <a:pt x="1886" y="1192"/>
                  </a:cubicBezTo>
                  <a:cubicBezTo>
                    <a:pt x="1690" y="1309"/>
                    <a:pt x="1366" y="1405"/>
                    <a:pt x="1096" y="1430"/>
                  </a:cubicBezTo>
                  <a:close/>
                  <a:moveTo>
                    <a:pt x="2253" y="541"/>
                  </a:moveTo>
                  <a:cubicBezTo>
                    <a:pt x="2148" y="32"/>
                    <a:pt x="1161" y="0"/>
                    <a:pt x="525" y="387"/>
                  </a:cubicBezTo>
                  <a:cubicBezTo>
                    <a:pt x="525" y="430"/>
                    <a:pt x="525" y="430"/>
                    <a:pt x="525" y="430"/>
                  </a:cubicBezTo>
                  <a:cubicBezTo>
                    <a:pt x="1161" y="104"/>
                    <a:pt x="2062" y="106"/>
                    <a:pt x="2144" y="574"/>
                  </a:cubicBezTo>
                  <a:cubicBezTo>
                    <a:pt x="2172" y="729"/>
                    <a:pt x="2084" y="890"/>
                    <a:pt x="1929" y="983"/>
                  </a:cubicBezTo>
                  <a:cubicBezTo>
                    <a:pt x="1929" y="1104"/>
                    <a:pt x="1929" y="1104"/>
                    <a:pt x="1929" y="1104"/>
                  </a:cubicBezTo>
                  <a:cubicBezTo>
                    <a:pt x="2116" y="1036"/>
                    <a:pt x="2308" y="813"/>
                    <a:pt x="2253" y="541"/>
                  </a:cubicBezTo>
                  <a:close/>
                  <a:moveTo>
                    <a:pt x="1850" y="1100"/>
                  </a:moveTo>
                  <a:cubicBezTo>
                    <a:pt x="1764" y="1091"/>
                    <a:pt x="1735" y="1039"/>
                    <a:pt x="1735" y="979"/>
                  </a:cubicBezTo>
                  <a:cubicBezTo>
                    <a:pt x="1735" y="467"/>
                    <a:pt x="1735" y="467"/>
                    <a:pt x="1735" y="467"/>
                  </a:cubicBezTo>
                  <a:cubicBezTo>
                    <a:pt x="1850" y="467"/>
                    <a:pt x="1850" y="467"/>
                    <a:pt x="1850" y="467"/>
                  </a:cubicBezTo>
                  <a:lnTo>
                    <a:pt x="1850" y="1100"/>
                  </a:lnTo>
                  <a:close/>
                  <a:moveTo>
                    <a:pt x="480" y="1109"/>
                  </a:moveTo>
                  <a:cubicBezTo>
                    <a:pt x="394" y="1101"/>
                    <a:pt x="365" y="1049"/>
                    <a:pt x="365" y="989"/>
                  </a:cubicBezTo>
                  <a:cubicBezTo>
                    <a:pt x="365" y="654"/>
                    <a:pt x="365" y="654"/>
                    <a:pt x="365" y="654"/>
                  </a:cubicBezTo>
                  <a:cubicBezTo>
                    <a:pt x="480" y="654"/>
                    <a:pt x="480" y="654"/>
                    <a:pt x="480" y="654"/>
                  </a:cubicBezTo>
                  <a:lnTo>
                    <a:pt x="480" y="1109"/>
                  </a:lnTo>
                  <a:close/>
                  <a:moveTo>
                    <a:pt x="480" y="482"/>
                  </a:moveTo>
                  <a:cubicBezTo>
                    <a:pt x="480" y="591"/>
                    <a:pt x="480" y="591"/>
                    <a:pt x="480" y="591"/>
                  </a:cubicBezTo>
                  <a:cubicBezTo>
                    <a:pt x="365" y="591"/>
                    <a:pt x="365" y="591"/>
                    <a:pt x="365" y="591"/>
                  </a:cubicBezTo>
                  <a:cubicBezTo>
                    <a:pt x="365" y="482"/>
                    <a:pt x="365" y="482"/>
                    <a:pt x="365" y="482"/>
                  </a:cubicBezTo>
                  <a:lnTo>
                    <a:pt x="480" y="482"/>
                  </a:lnTo>
                  <a:close/>
                  <a:moveTo>
                    <a:pt x="1169" y="1104"/>
                  </a:moveTo>
                  <a:cubicBezTo>
                    <a:pt x="1076" y="1104"/>
                    <a:pt x="1037" y="1039"/>
                    <a:pt x="1037" y="975"/>
                  </a:cubicBezTo>
                  <a:cubicBezTo>
                    <a:pt x="1037" y="531"/>
                    <a:pt x="1037" y="531"/>
                    <a:pt x="1037" y="531"/>
                  </a:cubicBezTo>
                  <a:cubicBezTo>
                    <a:pt x="1151" y="531"/>
                    <a:pt x="1151" y="531"/>
                    <a:pt x="1151" y="531"/>
                  </a:cubicBezTo>
                  <a:cubicBezTo>
                    <a:pt x="1151" y="654"/>
                    <a:pt x="1151" y="654"/>
                    <a:pt x="1151" y="654"/>
                  </a:cubicBezTo>
                  <a:cubicBezTo>
                    <a:pt x="1237" y="654"/>
                    <a:pt x="1237" y="654"/>
                    <a:pt x="1237" y="654"/>
                  </a:cubicBezTo>
                  <a:cubicBezTo>
                    <a:pt x="1237" y="746"/>
                    <a:pt x="1237" y="746"/>
                    <a:pt x="1237" y="746"/>
                  </a:cubicBezTo>
                  <a:cubicBezTo>
                    <a:pt x="1151" y="746"/>
                    <a:pt x="1151" y="746"/>
                    <a:pt x="1151" y="746"/>
                  </a:cubicBezTo>
                  <a:cubicBezTo>
                    <a:pt x="1151" y="968"/>
                    <a:pt x="1151" y="968"/>
                    <a:pt x="1151" y="968"/>
                  </a:cubicBezTo>
                  <a:cubicBezTo>
                    <a:pt x="1151" y="994"/>
                    <a:pt x="1163" y="1009"/>
                    <a:pt x="1190" y="1009"/>
                  </a:cubicBezTo>
                  <a:cubicBezTo>
                    <a:pt x="1237" y="1009"/>
                    <a:pt x="1237" y="1009"/>
                    <a:pt x="1237" y="1009"/>
                  </a:cubicBezTo>
                  <a:cubicBezTo>
                    <a:pt x="1237" y="1104"/>
                    <a:pt x="1237" y="1104"/>
                    <a:pt x="1237" y="1104"/>
                  </a:cubicBezTo>
                  <a:cubicBezTo>
                    <a:pt x="1169" y="1104"/>
                    <a:pt x="1169" y="1104"/>
                    <a:pt x="1169" y="1104"/>
                  </a:cubicBezTo>
                  <a:moveTo>
                    <a:pt x="1379" y="915"/>
                  </a:moveTo>
                  <a:cubicBezTo>
                    <a:pt x="1379" y="973"/>
                    <a:pt x="1416" y="1016"/>
                    <a:pt x="1480" y="1016"/>
                  </a:cubicBezTo>
                  <a:cubicBezTo>
                    <a:pt x="1531" y="1016"/>
                    <a:pt x="1556" y="1002"/>
                    <a:pt x="1585" y="973"/>
                  </a:cubicBezTo>
                  <a:cubicBezTo>
                    <a:pt x="1656" y="1040"/>
                    <a:pt x="1656" y="1040"/>
                    <a:pt x="1656" y="1040"/>
                  </a:cubicBezTo>
                  <a:cubicBezTo>
                    <a:pt x="1610" y="1085"/>
                    <a:pt x="1563" y="1112"/>
                    <a:pt x="1480" y="1112"/>
                  </a:cubicBezTo>
                  <a:cubicBezTo>
                    <a:pt x="1370" y="1112"/>
                    <a:pt x="1266" y="1052"/>
                    <a:pt x="1266" y="879"/>
                  </a:cubicBezTo>
                  <a:cubicBezTo>
                    <a:pt x="1266" y="730"/>
                    <a:pt x="1357" y="646"/>
                    <a:pt x="1477" y="646"/>
                  </a:cubicBezTo>
                  <a:cubicBezTo>
                    <a:pt x="1599" y="646"/>
                    <a:pt x="1669" y="744"/>
                    <a:pt x="1669" y="873"/>
                  </a:cubicBezTo>
                  <a:cubicBezTo>
                    <a:pt x="1669" y="915"/>
                    <a:pt x="1669" y="915"/>
                    <a:pt x="1669" y="915"/>
                  </a:cubicBezTo>
                  <a:cubicBezTo>
                    <a:pt x="1379" y="915"/>
                    <a:pt x="1379" y="915"/>
                    <a:pt x="1379" y="915"/>
                  </a:cubicBezTo>
                  <a:moveTo>
                    <a:pt x="1472" y="741"/>
                  </a:moveTo>
                  <a:cubicBezTo>
                    <a:pt x="1433" y="741"/>
                    <a:pt x="1403" y="761"/>
                    <a:pt x="1390" y="788"/>
                  </a:cubicBezTo>
                  <a:cubicBezTo>
                    <a:pt x="1383" y="804"/>
                    <a:pt x="1380" y="817"/>
                    <a:pt x="1379" y="837"/>
                  </a:cubicBezTo>
                  <a:cubicBezTo>
                    <a:pt x="1555" y="837"/>
                    <a:pt x="1555" y="837"/>
                    <a:pt x="1555" y="837"/>
                  </a:cubicBezTo>
                  <a:cubicBezTo>
                    <a:pt x="1553" y="788"/>
                    <a:pt x="1530" y="741"/>
                    <a:pt x="1472" y="741"/>
                  </a:cubicBezTo>
                  <a:close/>
                  <a:moveTo>
                    <a:pt x="696" y="746"/>
                  </a:moveTo>
                  <a:cubicBezTo>
                    <a:pt x="696" y="1105"/>
                    <a:pt x="696" y="1105"/>
                    <a:pt x="696" y="1105"/>
                  </a:cubicBezTo>
                  <a:cubicBezTo>
                    <a:pt x="581" y="1105"/>
                    <a:pt x="581" y="1105"/>
                    <a:pt x="581" y="1105"/>
                  </a:cubicBezTo>
                  <a:cubicBezTo>
                    <a:pt x="581" y="654"/>
                    <a:pt x="581" y="654"/>
                    <a:pt x="581" y="654"/>
                  </a:cubicBezTo>
                  <a:cubicBezTo>
                    <a:pt x="817" y="654"/>
                    <a:pt x="817" y="654"/>
                    <a:pt x="817" y="654"/>
                  </a:cubicBezTo>
                  <a:cubicBezTo>
                    <a:pt x="917" y="654"/>
                    <a:pt x="951" y="725"/>
                    <a:pt x="951" y="789"/>
                  </a:cubicBezTo>
                  <a:cubicBezTo>
                    <a:pt x="951" y="1105"/>
                    <a:pt x="951" y="1105"/>
                    <a:pt x="951" y="1105"/>
                  </a:cubicBezTo>
                  <a:cubicBezTo>
                    <a:pt x="837" y="1105"/>
                    <a:pt x="837" y="1105"/>
                    <a:pt x="837" y="1105"/>
                  </a:cubicBezTo>
                  <a:cubicBezTo>
                    <a:pt x="837" y="789"/>
                    <a:pt x="837" y="789"/>
                    <a:pt x="837" y="789"/>
                  </a:cubicBezTo>
                  <a:cubicBezTo>
                    <a:pt x="837" y="762"/>
                    <a:pt x="824" y="746"/>
                    <a:pt x="790" y="746"/>
                  </a:cubicBezTo>
                  <a:lnTo>
                    <a:pt x="696" y="7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350"/>
            </a:p>
          </p:txBody>
        </p:sp>
        <p:sp>
          <p:nvSpPr>
            <p:cNvPr id="14" name="Freeform 6"/>
            <p:cNvSpPr>
              <a:spLocks noEditPoints="1"/>
            </p:cNvSpPr>
            <p:nvPr userDrawn="1"/>
          </p:nvSpPr>
          <p:spPr bwMode="auto">
            <a:xfrm>
              <a:off x="6704013" y="865188"/>
              <a:ext cx="142875" cy="142875"/>
            </a:xfrm>
            <a:custGeom>
              <a:avLst/>
              <a:gdLst>
                <a:gd name="T0" fmla="*/ 45 w 91"/>
                <a:gd name="T1" fmla="*/ 91 h 91"/>
                <a:gd name="T2" fmla="*/ 0 w 91"/>
                <a:gd name="T3" fmla="*/ 46 h 91"/>
                <a:gd name="T4" fmla="*/ 45 w 91"/>
                <a:gd name="T5" fmla="*/ 0 h 91"/>
                <a:gd name="T6" fmla="*/ 91 w 91"/>
                <a:gd name="T7" fmla="*/ 46 h 91"/>
                <a:gd name="T8" fmla="*/ 45 w 91"/>
                <a:gd name="T9" fmla="*/ 91 h 91"/>
                <a:gd name="T10" fmla="*/ 45 w 91"/>
                <a:gd name="T11" fmla="*/ 7 h 91"/>
                <a:gd name="T12" fmla="*/ 7 w 91"/>
                <a:gd name="T13" fmla="*/ 46 h 91"/>
                <a:gd name="T14" fmla="*/ 45 w 91"/>
                <a:gd name="T15" fmla="*/ 83 h 91"/>
                <a:gd name="T16" fmla="*/ 83 w 91"/>
                <a:gd name="T17" fmla="*/ 46 h 91"/>
                <a:gd name="T18" fmla="*/ 45 w 91"/>
                <a:gd name="T19" fmla="*/ 7 h 91"/>
                <a:gd name="T20" fmla="*/ 66 w 91"/>
                <a:gd name="T21" fmla="*/ 73 h 91"/>
                <a:gd name="T22" fmla="*/ 57 w 91"/>
                <a:gd name="T23" fmla="*/ 73 h 91"/>
                <a:gd name="T24" fmla="*/ 55 w 91"/>
                <a:gd name="T25" fmla="*/ 72 h 91"/>
                <a:gd name="T26" fmla="*/ 44 w 91"/>
                <a:gd name="T27" fmla="*/ 52 h 91"/>
                <a:gd name="T28" fmla="*/ 42 w 91"/>
                <a:gd name="T29" fmla="*/ 51 h 91"/>
                <a:gd name="T30" fmla="*/ 39 w 91"/>
                <a:gd name="T31" fmla="*/ 51 h 91"/>
                <a:gd name="T32" fmla="*/ 37 w 91"/>
                <a:gd name="T33" fmla="*/ 51 h 91"/>
                <a:gd name="T34" fmla="*/ 37 w 91"/>
                <a:gd name="T35" fmla="*/ 71 h 91"/>
                <a:gd name="T36" fmla="*/ 35 w 91"/>
                <a:gd name="T37" fmla="*/ 73 h 91"/>
                <a:gd name="T38" fmla="*/ 27 w 91"/>
                <a:gd name="T39" fmla="*/ 73 h 91"/>
                <a:gd name="T40" fmla="*/ 25 w 91"/>
                <a:gd name="T41" fmla="*/ 71 h 91"/>
                <a:gd name="T42" fmla="*/ 25 w 91"/>
                <a:gd name="T43" fmla="*/ 21 h 91"/>
                <a:gd name="T44" fmla="*/ 29 w 91"/>
                <a:gd name="T45" fmla="*/ 17 h 91"/>
                <a:gd name="T46" fmla="*/ 43 w 91"/>
                <a:gd name="T47" fmla="*/ 16 h 91"/>
                <a:gd name="T48" fmla="*/ 65 w 91"/>
                <a:gd name="T49" fmla="*/ 34 h 91"/>
                <a:gd name="T50" fmla="*/ 65 w 91"/>
                <a:gd name="T51" fmla="*/ 35 h 91"/>
                <a:gd name="T52" fmla="*/ 55 w 91"/>
                <a:gd name="T53" fmla="*/ 49 h 91"/>
                <a:gd name="T54" fmla="*/ 67 w 91"/>
                <a:gd name="T55" fmla="*/ 70 h 91"/>
                <a:gd name="T56" fmla="*/ 67 w 91"/>
                <a:gd name="T57" fmla="*/ 71 h 91"/>
                <a:gd name="T58" fmla="*/ 66 w 91"/>
                <a:gd name="T59" fmla="*/ 73 h 91"/>
                <a:gd name="T60" fmla="*/ 54 w 91"/>
                <a:gd name="T61" fmla="*/ 34 h 91"/>
                <a:gd name="T62" fmla="*/ 44 w 91"/>
                <a:gd name="T63" fmla="*/ 26 h 91"/>
                <a:gd name="T64" fmla="*/ 38 w 91"/>
                <a:gd name="T65" fmla="*/ 26 h 91"/>
                <a:gd name="T66" fmla="*/ 36 w 91"/>
                <a:gd name="T67" fmla="*/ 26 h 91"/>
                <a:gd name="T68" fmla="*/ 36 w 91"/>
                <a:gd name="T69" fmla="*/ 42 h 91"/>
                <a:gd name="T70" fmla="*/ 44 w 91"/>
                <a:gd name="T71" fmla="*/ 42 h 91"/>
                <a:gd name="T72" fmla="*/ 54 w 91"/>
                <a:gd name="T73" fmla="*/ 35 h 91"/>
                <a:gd name="T74" fmla="*/ 54 w 91"/>
                <a:gd name="T75" fmla="*/ 3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91">
                  <a:moveTo>
                    <a:pt x="45" y="91"/>
                  </a:moveTo>
                  <a:cubicBezTo>
                    <a:pt x="20" y="91"/>
                    <a:pt x="0" y="71"/>
                    <a:pt x="0" y="46"/>
                  </a:cubicBezTo>
                  <a:cubicBezTo>
                    <a:pt x="0" y="20"/>
                    <a:pt x="20" y="0"/>
                    <a:pt x="45" y="0"/>
                  </a:cubicBezTo>
                  <a:cubicBezTo>
                    <a:pt x="71" y="0"/>
                    <a:pt x="91" y="20"/>
                    <a:pt x="91" y="46"/>
                  </a:cubicBezTo>
                  <a:cubicBezTo>
                    <a:pt x="91" y="71"/>
                    <a:pt x="71" y="91"/>
                    <a:pt x="45" y="91"/>
                  </a:cubicBezTo>
                  <a:close/>
                  <a:moveTo>
                    <a:pt x="45" y="7"/>
                  </a:moveTo>
                  <a:cubicBezTo>
                    <a:pt x="24" y="7"/>
                    <a:pt x="7" y="25"/>
                    <a:pt x="7" y="46"/>
                  </a:cubicBezTo>
                  <a:cubicBezTo>
                    <a:pt x="7" y="66"/>
                    <a:pt x="24" y="83"/>
                    <a:pt x="45" y="83"/>
                  </a:cubicBezTo>
                  <a:cubicBezTo>
                    <a:pt x="66" y="83"/>
                    <a:pt x="83" y="66"/>
                    <a:pt x="83" y="46"/>
                  </a:cubicBezTo>
                  <a:cubicBezTo>
                    <a:pt x="83" y="25"/>
                    <a:pt x="66" y="7"/>
                    <a:pt x="45" y="7"/>
                  </a:cubicBezTo>
                  <a:close/>
                  <a:moveTo>
                    <a:pt x="66" y="73"/>
                  </a:moveTo>
                  <a:cubicBezTo>
                    <a:pt x="57" y="73"/>
                    <a:pt x="57" y="73"/>
                    <a:pt x="57" y="73"/>
                  </a:cubicBezTo>
                  <a:cubicBezTo>
                    <a:pt x="56" y="73"/>
                    <a:pt x="56" y="72"/>
                    <a:pt x="55" y="72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3" y="52"/>
                    <a:pt x="42" y="51"/>
                    <a:pt x="42" y="51"/>
                  </a:cubicBezTo>
                  <a:cubicBezTo>
                    <a:pt x="42" y="51"/>
                    <a:pt x="40" y="51"/>
                    <a:pt x="39" y="51"/>
                  </a:cubicBezTo>
                  <a:cubicBezTo>
                    <a:pt x="38" y="51"/>
                    <a:pt x="37" y="51"/>
                    <a:pt x="37" y="5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2"/>
                    <a:pt x="36" y="73"/>
                    <a:pt x="35" y="73"/>
                  </a:cubicBezTo>
                  <a:cubicBezTo>
                    <a:pt x="27" y="73"/>
                    <a:pt x="27" y="73"/>
                    <a:pt x="27" y="73"/>
                  </a:cubicBezTo>
                  <a:cubicBezTo>
                    <a:pt x="26" y="73"/>
                    <a:pt x="25" y="72"/>
                    <a:pt x="25" y="7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18"/>
                    <a:pt x="26" y="17"/>
                    <a:pt x="29" y="17"/>
                  </a:cubicBezTo>
                  <a:cubicBezTo>
                    <a:pt x="31" y="16"/>
                    <a:pt x="39" y="16"/>
                    <a:pt x="43" y="16"/>
                  </a:cubicBezTo>
                  <a:cubicBezTo>
                    <a:pt x="57" y="16"/>
                    <a:pt x="65" y="20"/>
                    <a:pt x="65" y="34"/>
                  </a:cubicBezTo>
                  <a:cubicBezTo>
                    <a:pt x="65" y="35"/>
                    <a:pt x="65" y="35"/>
                    <a:pt x="65" y="35"/>
                  </a:cubicBezTo>
                  <a:cubicBezTo>
                    <a:pt x="65" y="43"/>
                    <a:pt x="61" y="47"/>
                    <a:pt x="55" y="49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67" y="70"/>
                    <a:pt x="67" y="71"/>
                    <a:pt x="67" y="71"/>
                  </a:cubicBezTo>
                  <a:cubicBezTo>
                    <a:pt x="67" y="72"/>
                    <a:pt x="67" y="73"/>
                    <a:pt x="66" y="73"/>
                  </a:cubicBezTo>
                  <a:close/>
                  <a:moveTo>
                    <a:pt x="54" y="34"/>
                  </a:moveTo>
                  <a:cubicBezTo>
                    <a:pt x="54" y="28"/>
                    <a:pt x="51" y="26"/>
                    <a:pt x="44" y="26"/>
                  </a:cubicBezTo>
                  <a:cubicBezTo>
                    <a:pt x="43" y="26"/>
                    <a:pt x="40" y="26"/>
                    <a:pt x="38" y="26"/>
                  </a:cubicBezTo>
                  <a:cubicBezTo>
                    <a:pt x="37" y="26"/>
                    <a:pt x="37" y="26"/>
                    <a:pt x="36" y="26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43" y="42"/>
                    <a:pt x="44" y="42"/>
                  </a:cubicBezTo>
                  <a:cubicBezTo>
                    <a:pt x="51" y="42"/>
                    <a:pt x="54" y="40"/>
                    <a:pt x="54" y="35"/>
                  </a:cubicBezTo>
                  <a:lnTo>
                    <a:pt x="54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350"/>
            </a:p>
          </p:txBody>
        </p:sp>
      </p:grpSp>
    </p:spTree>
    <p:extLst>
      <p:ext uri="{BB962C8B-B14F-4D97-AF65-F5344CB8AC3E}">
        <p14:creationId xmlns:p14="http://schemas.microsoft.com/office/powerpoint/2010/main" val="357816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lue Section Break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455613" y="2108062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54pt Intel Clear Pro</a:t>
            </a:r>
            <a:br>
              <a:rPr lang="en-US" dirty="0"/>
            </a:br>
            <a:r>
              <a:rPr lang="en-US" dirty="0"/>
              <a:t>blue section break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 hasCustomPrompt="1"/>
          </p:nvPr>
        </p:nvSpPr>
        <p:spPr>
          <a:xfrm>
            <a:off x="455613" y="3241150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i="0" baseline="0">
                <a:solidFill>
                  <a:srgbClr val="F3D54E"/>
                </a:solidFill>
                <a:latin typeface="Intel Clear"/>
                <a:cs typeface="Intel Clear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</a:t>
            </a:r>
          </a:p>
        </p:txBody>
      </p:sp>
    </p:spTree>
    <p:extLst>
      <p:ext uri="{BB962C8B-B14F-4D97-AF65-F5344CB8AC3E}">
        <p14:creationId xmlns:p14="http://schemas.microsoft.com/office/powerpoint/2010/main" val="790818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sz="4050" b="0" i="0" baseline="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68180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246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.psf\Home\Desktop\Inte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77433" y="1875130"/>
            <a:ext cx="2108795" cy="138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975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t_experience_hrz_wht_rgb_3000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8779" y="1874822"/>
            <a:ext cx="3646443" cy="1514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4882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688" y="2479423"/>
            <a:ext cx="8212886" cy="1102519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6500" b="0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65pt Intel Clear pro Title</a:t>
            </a:r>
            <a:br>
              <a:rPr lang="en-US" dirty="0"/>
            </a:br>
            <a:r>
              <a:rPr lang="en-US" dirty="0"/>
              <a:t>with Linear gradient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4" y="3493008"/>
            <a:ext cx="6330212" cy="925360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Intel Clear"/>
                <a:cs typeface="Intel Clear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Subhead, Date, Etc.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44687" y="318576"/>
            <a:ext cx="1268027" cy="899801"/>
            <a:chOff x="3665538" y="128587"/>
            <a:chExt cx="3635375" cy="2579688"/>
          </a:xfrm>
          <a:solidFill>
            <a:schemeClr val="bg1"/>
          </a:solidFill>
        </p:grpSpPr>
        <p:sp>
          <p:nvSpPr>
            <p:cNvPr id="13" name="Freeform 5"/>
            <p:cNvSpPr>
              <a:spLocks noEditPoints="1"/>
            </p:cNvSpPr>
            <p:nvPr userDrawn="1"/>
          </p:nvSpPr>
          <p:spPr bwMode="auto">
            <a:xfrm>
              <a:off x="3665538" y="128587"/>
              <a:ext cx="3635375" cy="2579688"/>
            </a:xfrm>
            <a:custGeom>
              <a:avLst/>
              <a:gdLst>
                <a:gd name="T0" fmla="*/ 136 w 2308"/>
                <a:gd name="T1" fmla="*/ 1064 h 1637"/>
                <a:gd name="T2" fmla="*/ 284 w 2308"/>
                <a:gd name="T3" fmla="*/ 545 h 1637"/>
                <a:gd name="T4" fmla="*/ 1123 w 2308"/>
                <a:gd name="T5" fmla="*/ 1578 h 1637"/>
                <a:gd name="T6" fmla="*/ 1886 w 2308"/>
                <a:gd name="T7" fmla="*/ 1192 h 1637"/>
                <a:gd name="T8" fmla="*/ 2253 w 2308"/>
                <a:gd name="T9" fmla="*/ 541 h 1637"/>
                <a:gd name="T10" fmla="*/ 525 w 2308"/>
                <a:gd name="T11" fmla="*/ 430 h 1637"/>
                <a:gd name="T12" fmla="*/ 1929 w 2308"/>
                <a:gd name="T13" fmla="*/ 983 h 1637"/>
                <a:gd name="T14" fmla="*/ 2253 w 2308"/>
                <a:gd name="T15" fmla="*/ 541 h 1637"/>
                <a:gd name="T16" fmla="*/ 1735 w 2308"/>
                <a:gd name="T17" fmla="*/ 979 h 1637"/>
                <a:gd name="T18" fmla="*/ 1850 w 2308"/>
                <a:gd name="T19" fmla="*/ 467 h 1637"/>
                <a:gd name="T20" fmla="*/ 480 w 2308"/>
                <a:gd name="T21" fmla="*/ 1109 h 1637"/>
                <a:gd name="T22" fmla="*/ 365 w 2308"/>
                <a:gd name="T23" fmla="*/ 654 h 1637"/>
                <a:gd name="T24" fmla="*/ 480 w 2308"/>
                <a:gd name="T25" fmla="*/ 1109 h 1637"/>
                <a:gd name="T26" fmla="*/ 480 w 2308"/>
                <a:gd name="T27" fmla="*/ 591 h 1637"/>
                <a:gd name="T28" fmla="*/ 365 w 2308"/>
                <a:gd name="T29" fmla="*/ 482 h 1637"/>
                <a:gd name="T30" fmla="*/ 1169 w 2308"/>
                <a:gd name="T31" fmla="*/ 1104 h 1637"/>
                <a:gd name="T32" fmla="*/ 1037 w 2308"/>
                <a:gd name="T33" fmla="*/ 531 h 1637"/>
                <a:gd name="T34" fmla="*/ 1151 w 2308"/>
                <a:gd name="T35" fmla="*/ 654 h 1637"/>
                <a:gd name="T36" fmla="*/ 1237 w 2308"/>
                <a:gd name="T37" fmla="*/ 746 h 1637"/>
                <a:gd name="T38" fmla="*/ 1151 w 2308"/>
                <a:gd name="T39" fmla="*/ 968 h 1637"/>
                <a:gd name="T40" fmla="*/ 1237 w 2308"/>
                <a:gd name="T41" fmla="*/ 1009 h 1637"/>
                <a:gd name="T42" fmla="*/ 1169 w 2308"/>
                <a:gd name="T43" fmla="*/ 1104 h 1637"/>
                <a:gd name="T44" fmla="*/ 1480 w 2308"/>
                <a:gd name="T45" fmla="*/ 1016 h 1637"/>
                <a:gd name="T46" fmla="*/ 1656 w 2308"/>
                <a:gd name="T47" fmla="*/ 1040 h 1637"/>
                <a:gd name="T48" fmla="*/ 1266 w 2308"/>
                <a:gd name="T49" fmla="*/ 879 h 1637"/>
                <a:gd name="T50" fmla="*/ 1669 w 2308"/>
                <a:gd name="T51" fmla="*/ 873 h 1637"/>
                <a:gd name="T52" fmla="*/ 1379 w 2308"/>
                <a:gd name="T53" fmla="*/ 915 h 1637"/>
                <a:gd name="T54" fmla="*/ 1390 w 2308"/>
                <a:gd name="T55" fmla="*/ 788 h 1637"/>
                <a:gd name="T56" fmla="*/ 1555 w 2308"/>
                <a:gd name="T57" fmla="*/ 837 h 1637"/>
                <a:gd name="T58" fmla="*/ 696 w 2308"/>
                <a:gd name="T59" fmla="*/ 746 h 1637"/>
                <a:gd name="T60" fmla="*/ 581 w 2308"/>
                <a:gd name="T61" fmla="*/ 1105 h 1637"/>
                <a:gd name="T62" fmla="*/ 817 w 2308"/>
                <a:gd name="T63" fmla="*/ 654 h 1637"/>
                <a:gd name="T64" fmla="*/ 951 w 2308"/>
                <a:gd name="T65" fmla="*/ 1105 h 1637"/>
                <a:gd name="T66" fmla="*/ 837 w 2308"/>
                <a:gd name="T67" fmla="*/ 789 h 1637"/>
                <a:gd name="T68" fmla="*/ 696 w 2308"/>
                <a:gd name="T69" fmla="*/ 746 h 1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308" h="1637">
                  <a:moveTo>
                    <a:pt x="1096" y="1430"/>
                  </a:moveTo>
                  <a:cubicBezTo>
                    <a:pt x="657" y="1471"/>
                    <a:pt x="200" y="1407"/>
                    <a:pt x="136" y="1064"/>
                  </a:cubicBezTo>
                  <a:cubicBezTo>
                    <a:pt x="105" y="895"/>
                    <a:pt x="182" y="716"/>
                    <a:pt x="284" y="604"/>
                  </a:cubicBezTo>
                  <a:cubicBezTo>
                    <a:pt x="284" y="545"/>
                    <a:pt x="284" y="545"/>
                    <a:pt x="284" y="545"/>
                  </a:cubicBezTo>
                  <a:cubicBezTo>
                    <a:pt x="100" y="706"/>
                    <a:pt x="0" y="910"/>
                    <a:pt x="57" y="1152"/>
                  </a:cubicBezTo>
                  <a:cubicBezTo>
                    <a:pt x="131" y="1461"/>
                    <a:pt x="523" y="1637"/>
                    <a:pt x="1123" y="1578"/>
                  </a:cubicBezTo>
                  <a:cubicBezTo>
                    <a:pt x="1360" y="1555"/>
                    <a:pt x="1670" y="1479"/>
                    <a:pt x="1886" y="1361"/>
                  </a:cubicBezTo>
                  <a:cubicBezTo>
                    <a:pt x="1886" y="1192"/>
                    <a:pt x="1886" y="1192"/>
                    <a:pt x="1886" y="1192"/>
                  </a:cubicBezTo>
                  <a:cubicBezTo>
                    <a:pt x="1690" y="1309"/>
                    <a:pt x="1366" y="1405"/>
                    <a:pt x="1096" y="1430"/>
                  </a:cubicBezTo>
                  <a:close/>
                  <a:moveTo>
                    <a:pt x="2253" y="541"/>
                  </a:moveTo>
                  <a:cubicBezTo>
                    <a:pt x="2148" y="32"/>
                    <a:pt x="1161" y="0"/>
                    <a:pt x="525" y="387"/>
                  </a:cubicBezTo>
                  <a:cubicBezTo>
                    <a:pt x="525" y="430"/>
                    <a:pt x="525" y="430"/>
                    <a:pt x="525" y="430"/>
                  </a:cubicBezTo>
                  <a:cubicBezTo>
                    <a:pt x="1161" y="104"/>
                    <a:pt x="2062" y="106"/>
                    <a:pt x="2144" y="574"/>
                  </a:cubicBezTo>
                  <a:cubicBezTo>
                    <a:pt x="2172" y="729"/>
                    <a:pt x="2084" y="890"/>
                    <a:pt x="1929" y="983"/>
                  </a:cubicBezTo>
                  <a:cubicBezTo>
                    <a:pt x="1929" y="1104"/>
                    <a:pt x="1929" y="1104"/>
                    <a:pt x="1929" y="1104"/>
                  </a:cubicBezTo>
                  <a:cubicBezTo>
                    <a:pt x="2116" y="1036"/>
                    <a:pt x="2308" y="813"/>
                    <a:pt x="2253" y="541"/>
                  </a:cubicBezTo>
                  <a:close/>
                  <a:moveTo>
                    <a:pt x="1850" y="1100"/>
                  </a:moveTo>
                  <a:cubicBezTo>
                    <a:pt x="1764" y="1091"/>
                    <a:pt x="1735" y="1039"/>
                    <a:pt x="1735" y="979"/>
                  </a:cubicBezTo>
                  <a:cubicBezTo>
                    <a:pt x="1735" y="467"/>
                    <a:pt x="1735" y="467"/>
                    <a:pt x="1735" y="467"/>
                  </a:cubicBezTo>
                  <a:cubicBezTo>
                    <a:pt x="1850" y="467"/>
                    <a:pt x="1850" y="467"/>
                    <a:pt x="1850" y="467"/>
                  </a:cubicBezTo>
                  <a:lnTo>
                    <a:pt x="1850" y="1100"/>
                  </a:lnTo>
                  <a:close/>
                  <a:moveTo>
                    <a:pt x="480" y="1109"/>
                  </a:moveTo>
                  <a:cubicBezTo>
                    <a:pt x="394" y="1101"/>
                    <a:pt x="365" y="1049"/>
                    <a:pt x="365" y="989"/>
                  </a:cubicBezTo>
                  <a:cubicBezTo>
                    <a:pt x="365" y="654"/>
                    <a:pt x="365" y="654"/>
                    <a:pt x="365" y="654"/>
                  </a:cubicBezTo>
                  <a:cubicBezTo>
                    <a:pt x="480" y="654"/>
                    <a:pt x="480" y="654"/>
                    <a:pt x="480" y="654"/>
                  </a:cubicBezTo>
                  <a:lnTo>
                    <a:pt x="480" y="1109"/>
                  </a:lnTo>
                  <a:close/>
                  <a:moveTo>
                    <a:pt x="480" y="482"/>
                  </a:moveTo>
                  <a:cubicBezTo>
                    <a:pt x="480" y="591"/>
                    <a:pt x="480" y="591"/>
                    <a:pt x="480" y="591"/>
                  </a:cubicBezTo>
                  <a:cubicBezTo>
                    <a:pt x="365" y="591"/>
                    <a:pt x="365" y="591"/>
                    <a:pt x="365" y="591"/>
                  </a:cubicBezTo>
                  <a:cubicBezTo>
                    <a:pt x="365" y="482"/>
                    <a:pt x="365" y="482"/>
                    <a:pt x="365" y="482"/>
                  </a:cubicBezTo>
                  <a:lnTo>
                    <a:pt x="480" y="482"/>
                  </a:lnTo>
                  <a:close/>
                  <a:moveTo>
                    <a:pt x="1169" y="1104"/>
                  </a:moveTo>
                  <a:cubicBezTo>
                    <a:pt x="1076" y="1104"/>
                    <a:pt x="1037" y="1039"/>
                    <a:pt x="1037" y="975"/>
                  </a:cubicBezTo>
                  <a:cubicBezTo>
                    <a:pt x="1037" y="531"/>
                    <a:pt x="1037" y="531"/>
                    <a:pt x="1037" y="531"/>
                  </a:cubicBezTo>
                  <a:cubicBezTo>
                    <a:pt x="1151" y="531"/>
                    <a:pt x="1151" y="531"/>
                    <a:pt x="1151" y="531"/>
                  </a:cubicBezTo>
                  <a:cubicBezTo>
                    <a:pt x="1151" y="654"/>
                    <a:pt x="1151" y="654"/>
                    <a:pt x="1151" y="654"/>
                  </a:cubicBezTo>
                  <a:cubicBezTo>
                    <a:pt x="1237" y="654"/>
                    <a:pt x="1237" y="654"/>
                    <a:pt x="1237" y="654"/>
                  </a:cubicBezTo>
                  <a:cubicBezTo>
                    <a:pt x="1237" y="746"/>
                    <a:pt x="1237" y="746"/>
                    <a:pt x="1237" y="746"/>
                  </a:cubicBezTo>
                  <a:cubicBezTo>
                    <a:pt x="1151" y="746"/>
                    <a:pt x="1151" y="746"/>
                    <a:pt x="1151" y="746"/>
                  </a:cubicBezTo>
                  <a:cubicBezTo>
                    <a:pt x="1151" y="968"/>
                    <a:pt x="1151" y="968"/>
                    <a:pt x="1151" y="968"/>
                  </a:cubicBezTo>
                  <a:cubicBezTo>
                    <a:pt x="1151" y="994"/>
                    <a:pt x="1163" y="1009"/>
                    <a:pt x="1190" y="1009"/>
                  </a:cubicBezTo>
                  <a:cubicBezTo>
                    <a:pt x="1237" y="1009"/>
                    <a:pt x="1237" y="1009"/>
                    <a:pt x="1237" y="1009"/>
                  </a:cubicBezTo>
                  <a:cubicBezTo>
                    <a:pt x="1237" y="1104"/>
                    <a:pt x="1237" y="1104"/>
                    <a:pt x="1237" y="1104"/>
                  </a:cubicBezTo>
                  <a:cubicBezTo>
                    <a:pt x="1169" y="1104"/>
                    <a:pt x="1169" y="1104"/>
                    <a:pt x="1169" y="1104"/>
                  </a:cubicBezTo>
                  <a:moveTo>
                    <a:pt x="1379" y="915"/>
                  </a:moveTo>
                  <a:cubicBezTo>
                    <a:pt x="1379" y="973"/>
                    <a:pt x="1416" y="1016"/>
                    <a:pt x="1480" y="1016"/>
                  </a:cubicBezTo>
                  <a:cubicBezTo>
                    <a:pt x="1531" y="1016"/>
                    <a:pt x="1556" y="1002"/>
                    <a:pt x="1585" y="973"/>
                  </a:cubicBezTo>
                  <a:cubicBezTo>
                    <a:pt x="1656" y="1040"/>
                    <a:pt x="1656" y="1040"/>
                    <a:pt x="1656" y="1040"/>
                  </a:cubicBezTo>
                  <a:cubicBezTo>
                    <a:pt x="1610" y="1085"/>
                    <a:pt x="1563" y="1112"/>
                    <a:pt x="1480" y="1112"/>
                  </a:cubicBezTo>
                  <a:cubicBezTo>
                    <a:pt x="1370" y="1112"/>
                    <a:pt x="1266" y="1052"/>
                    <a:pt x="1266" y="879"/>
                  </a:cubicBezTo>
                  <a:cubicBezTo>
                    <a:pt x="1266" y="730"/>
                    <a:pt x="1357" y="646"/>
                    <a:pt x="1477" y="646"/>
                  </a:cubicBezTo>
                  <a:cubicBezTo>
                    <a:pt x="1599" y="646"/>
                    <a:pt x="1669" y="744"/>
                    <a:pt x="1669" y="873"/>
                  </a:cubicBezTo>
                  <a:cubicBezTo>
                    <a:pt x="1669" y="915"/>
                    <a:pt x="1669" y="915"/>
                    <a:pt x="1669" y="915"/>
                  </a:cubicBezTo>
                  <a:cubicBezTo>
                    <a:pt x="1379" y="915"/>
                    <a:pt x="1379" y="915"/>
                    <a:pt x="1379" y="915"/>
                  </a:cubicBezTo>
                  <a:moveTo>
                    <a:pt x="1472" y="741"/>
                  </a:moveTo>
                  <a:cubicBezTo>
                    <a:pt x="1433" y="741"/>
                    <a:pt x="1403" y="761"/>
                    <a:pt x="1390" y="788"/>
                  </a:cubicBezTo>
                  <a:cubicBezTo>
                    <a:pt x="1383" y="804"/>
                    <a:pt x="1380" y="817"/>
                    <a:pt x="1379" y="837"/>
                  </a:cubicBezTo>
                  <a:cubicBezTo>
                    <a:pt x="1555" y="837"/>
                    <a:pt x="1555" y="837"/>
                    <a:pt x="1555" y="837"/>
                  </a:cubicBezTo>
                  <a:cubicBezTo>
                    <a:pt x="1553" y="788"/>
                    <a:pt x="1530" y="741"/>
                    <a:pt x="1472" y="741"/>
                  </a:cubicBezTo>
                  <a:close/>
                  <a:moveTo>
                    <a:pt x="696" y="746"/>
                  </a:moveTo>
                  <a:cubicBezTo>
                    <a:pt x="696" y="1105"/>
                    <a:pt x="696" y="1105"/>
                    <a:pt x="696" y="1105"/>
                  </a:cubicBezTo>
                  <a:cubicBezTo>
                    <a:pt x="581" y="1105"/>
                    <a:pt x="581" y="1105"/>
                    <a:pt x="581" y="1105"/>
                  </a:cubicBezTo>
                  <a:cubicBezTo>
                    <a:pt x="581" y="654"/>
                    <a:pt x="581" y="654"/>
                    <a:pt x="581" y="654"/>
                  </a:cubicBezTo>
                  <a:cubicBezTo>
                    <a:pt x="817" y="654"/>
                    <a:pt x="817" y="654"/>
                    <a:pt x="817" y="654"/>
                  </a:cubicBezTo>
                  <a:cubicBezTo>
                    <a:pt x="917" y="654"/>
                    <a:pt x="951" y="725"/>
                    <a:pt x="951" y="789"/>
                  </a:cubicBezTo>
                  <a:cubicBezTo>
                    <a:pt x="951" y="1105"/>
                    <a:pt x="951" y="1105"/>
                    <a:pt x="951" y="1105"/>
                  </a:cubicBezTo>
                  <a:cubicBezTo>
                    <a:pt x="837" y="1105"/>
                    <a:pt x="837" y="1105"/>
                    <a:pt x="837" y="1105"/>
                  </a:cubicBezTo>
                  <a:cubicBezTo>
                    <a:pt x="837" y="789"/>
                    <a:pt x="837" y="789"/>
                    <a:pt x="837" y="789"/>
                  </a:cubicBezTo>
                  <a:cubicBezTo>
                    <a:pt x="837" y="762"/>
                    <a:pt x="824" y="746"/>
                    <a:pt x="790" y="746"/>
                  </a:cubicBezTo>
                  <a:lnTo>
                    <a:pt x="696" y="7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350">
                <a:solidFill>
                  <a:prstClr val="black"/>
                </a:solidFill>
              </a:endParaRPr>
            </a:p>
          </p:txBody>
        </p:sp>
        <p:sp>
          <p:nvSpPr>
            <p:cNvPr id="14" name="Freeform 6"/>
            <p:cNvSpPr>
              <a:spLocks noEditPoints="1"/>
            </p:cNvSpPr>
            <p:nvPr userDrawn="1"/>
          </p:nvSpPr>
          <p:spPr bwMode="auto">
            <a:xfrm>
              <a:off x="6704013" y="865188"/>
              <a:ext cx="142875" cy="142875"/>
            </a:xfrm>
            <a:custGeom>
              <a:avLst/>
              <a:gdLst>
                <a:gd name="T0" fmla="*/ 45 w 91"/>
                <a:gd name="T1" fmla="*/ 91 h 91"/>
                <a:gd name="T2" fmla="*/ 0 w 91"/>
                <a:gd name="T3" fmla="*/ 46 h 91"/>
                <a:gd name="T4" fmla="*/ 45 w 91"/>
                <a:gd name="T5" fmla="*/ 0 h 91"/>
                <a:gd name="T6" fmla="*/ 91 w 91"/>
                <a:gd name="T7" fmla="*/ 46 h 91"/>
                <a:gd name="T8" fmla="*/ 45 w 91"/>
                <a:gd name="T9" fmla="*/ 91 h 91"/>
                <a:gd name="T10" fmla="*/ 45 w 91"/>
                <a:gd name="T11" fmla="*/ 7 h 91"/>
                <a:gd name="T12" fmla="*/ 7 w 91"/>
                <a:gd name="T13" fmla="*/ 46 h 91"/>
                <a:gd name="T14" fmla="*/ 45 w 91"/>
                <a:gd name="T15" fmla="*/ 83 h 91"/>
                <a:gd name="T16" fmla="*/ 83 w 91"/>
                <a:gd name="T17" fmla="*/ 46 h 91"/>
                <a:gd name="T18" fmla="*/ 45 w 91"/>
                <a:gd name="T19" fmla="*/ 7 h 91"/>
                <a:gd name="T20" fmla="*/ 66 w 91"/>
                <a:gd name="T21" fmla="*/ 73 h 91"/>
                <a:gd name="T22" fmla="*/ 57 w 91"/>
                <a:gd name="T23" fmla="*/ 73 h 91"/>
                <a:gd name="T24" fmla="*/ 55 w 91"/>
                <a:gd name="T25" fmla="*/ 72 h 91"/>
                <a:gd name="T26" fmla="*/ 44 w 91"/>
                <a:gd name="T27" fmla="*/ 52 h 91"/>
                <a:gd name="T28" fmla="*/ 42 w 91"/>
                <a:gd name="T29" fmla="*/ 51 h 91"/>
                <a:gd name="T30" fmla="*/ 39 w 91"/>
                <a:gd name="T31" fmla="*/ 51 h 91"/>
                <a:gd name="T32" fmla="*/ 37 w 91"/>
                <a:gd name="T33" fmla="*/ 51 h 91"/>
                <a:gd name="T34" fmla="*/ 37 w 91"/>
                <a:gd name="T35" fmla="*/ 71 h 91"/>
                <a:gd name="T36" fmla="*/ 35 w 91"/>
                <a:gd name="T37" fmla="*/ 73 h 91"/>
                <a:gd name="T38" fmla="*/ 27 w 91"/>
                <a:gd name="T39" fmla="*/ 73 h 91"/>
                <a:gd name="T40" fmla="*/ 25 w 91"/>
                <a:gd name="T41" fmla="*/ 71 h 91"/>
                <a:gd name="T42" fmla="*/ 25 w 91"/>
                <a:gd name="T43" fmla="*/ 21 h 91"/>
                <a:gd name="T44" fmla="*/ 29 w 91"/>
                <a:gd name="T45" fmla="*/ 17 h 91"/>
                <a:gd name="T46" fmla="*/ 43 w 91"/>
                <a:gd name="T47" fmla="*/ 16 h 91"/>
                <a:gd name="T48" fmla="*/ 65 w 91"/>
                <a:gd name="T49" fmla="*/ 34 h 91"/>
                <a:gd name="T50" fmla="*/ 65 w 91"/>
                <a:gd name="T51" fmla="*/ 35 h 91"/>
                <a:gd name="T52" fmla="*/ 55 w 91"/>
                <a:gd name="T53" fmla="*/ 49 h 91"/>
                <a:gd name="T54" fmla="*/ 67 w 91"/>
                <a:gd name="T55" fmla="*/ 70 h 91"/>
                <a:gd name="T56" fmla="*/ 67 w 91"/>
                <a:gd name="T57" fmla="*/ 71 h 91"/>
                <a:gd name="T58" fmla="*/ 66 w 91"/>
                <a:gd name="T59" fmla="*/ 73 h 91"/>
                <a:gd name="T60" fmla="*/ 54 w 91"/>
                <a:gd name="T61" fmla="*/ 34 h 91"/>
                <a:gd name="T62" fmla="*/ 44 w 91"/>
                <a:gd name="T63" fmla="*/ 26 h 91"/>
                <a:gd name="T64" fmla="*/ 38 w 91"/>
                <a:gd name="T65" fmla="*/ 26 h 91"/>
                <a:gd name="T66" fmla="*/ 36 w 91"/>
                <a:gd name="T67" fmla="*/ 26 h 91"/>
                <a:gd name="T68" fmla="*/ 36 w 91"/>
                <a:gd name="T69" fmla="*/ 42 h 91"/>
                <a:gd name="T70" fmla="*/ 44 w 91"/>
                <a:gd name="T71" fmla="*/ 42 h 91"/>
                <a:gd name="T72" fmla="*/ 54 w 91"/>
                <a:gd name="T73" fmla="*/ 35 h 91"/>
                <a:gd name="T74" fmla="*/ 54 w 91"/>
                <a:gd name="T75" fmla="*/ 3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91" h="91">
                  <a:moveTo>
                    <a:pt x="45" y="91"/>
                  </a:moveTo>
                  <a:cubicBezTo>
                    <a:pt x="20" y="91"/>
                    <a:pt x="0" y="71"/>
                    <a:pt x="0" y="46"/>
                  </a:cubicBezTo>
                  <a:cubicBezTo>
                    <a:pt x="0" y="20"/>
                    <a:pt x="20" y="0"/>
                    <a:pt x="45" y="0"/>
                  </a:cubicBezTo>
                  <a:cubicBezTo>
                    <a:pt x="71" y="0"/>
                    <a:pt x="91" y="20"/>
                    <a:pt x="91" y="46"/>
                  </a:cubicBezTo>
                  <a:cubicBezTo>
                    <a:pt x="91" y="71"/>
                    <a:pt x="71" y="91"/>
                    <a:pt x="45" y="91"/>
                  </a:cubicBezTo>
                  <a:close/>
                  <a:moveTo>
                    <a:pt x="45" y="7"/>
                  </a:moveTo>
                  <a:cubicBezTo>
                    <a:pt x="24" y="7"/>
                    <a:pt x="7" y="25"/>
                    <a:pt x="7" y="46"/>
                  </a:cubicBezTo>
                  <a:cubicBezTo>
                    <a:pt x="7" y="66"/>
                    <a:pt x="24" y="83"/>
                    <a:pt x="45" y="83"/>
                  </a:cubicBezTo>
                  <a:cubicBezTo>
                    <a:pt x="66" y="83"/>
                    <a:pt x="83" y="66"/>
                    <a:pt x="83" y="46"/>
                  </a:cubicBezTo>
                  <a:cubicBezTo>
                    <a:pt x="83" y="25"/>
                    <a:pt x="66" y="7"/>
                    <a:pt x="45" y="7"/>
                  </a:cubicBezTo>
                  <a:close/>
                  <a:moveTo>
                    <a:pt x="66" y="73"/>
                  </a:moveTo>
                  <a:cubicBezTo>
                    <a:pt x="57" y="73"/>
                    <a:pt x="57" y="73"/>
                    <a:pt x="57" y="73"/>
                  </a:cubicBezTo>
                  <a:cubicBezTo>
                    <a:pt x="56" y="73"/>
                    <a:pt x="56" y="72"/>
                    <a:pt x="55" y="72"/>
                  </a:cubicBezTo>
                  <a:cubicBezTo>
                    <a:pt x="44" y="52"/>
                    <a:pt x="44" y="52"/>
                    <a:pt x="44" y="52"/>
                  </a:cubicBezTo>
                  <a:cubicBezTo>
                    <a:pt x="43" y="52"/>
                    <a:pt x="42" y="51"/>
                    <a:pt x="42" y="51"/>
                  </a:cubicBezTo>
                  <a:cubicBezTo>
                    <a:pt x="42" y="51"/>
                    <a:pt x="40" y="51"/>
                    <a:pt x="39" y="51"/>
                  </a:cubicBezTo>
                  <a:cubicBezTo>
                    <a:pt x="38" y="51"/>
                    <a:pt x="37" y="51"/>
                    <a:pt x="37" y="51"/>
                  </a:cubicBezTo>
                  <a:cubicBezTo>
                    <a:pt x="37" y="71"/>
                    <a:pt x="37" y="71"/>
                    <a:pt x="37" y="71"/>
                  </a:cubicBezTo>
                  <a:cubicBezTo>
                    <a:pt x="37" y="72"/>
                    <a:pt x="36" y="73"/>
                    <a:pt x="35" y="73"/>
                  </a:cubicBezTo>
                  <a:cubicBezTo>
                    <a:pt x="27" y="73"/>
                    <a:pt x="27" y="73"/>
                    <a:pt x="27" y="73"/>
                  </a:cubicBezTo>
                  <a:cubicBezTo>
                    <a:pt x="26" y="73"/>
                    <a:pt x="25" y="72"/>
                    <a:pt x="25" y="7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18"/>
                    <a:pt x="26" y="17"/>
                    <a:pt x="29" y="17"/>
                  </a:cubicBezTo>
                  <a:cubicBezTo>
                    <a:pt x="31" y="16"/>
                    <a:pt x="39" y="16"/>
                    <a:pt x="43" y="16"/>
                  </a:cubicBezTo>
                  <a:cubicBezTo>
                    <a:pt x="57" y="16"/>
                    <a:pt x="65" y="20"/>
                    <a:pt x="65" y="34"/>
                  </a:cubicBezTo>
                  <a:cubicBezTo>
                    <a:pt x="65" y="35"/>
                    <a:pt x="65" y="35"/>
                    <a:pt x="65" y="35"/>
                  </a:cubicBezTo>
                  <a:cubicBezTo>
                    <a:pt x="65" y="43"/>
                    <a:pt x="61" y="47"/>
                    <a:pt x="55" y="49"/>
                  </a:cubicBezTo>
                  <a:cubicBezTo>
                    <a:pt x="67" y="70"/>
                    <a:pt x="67" y="70"/>
                    <a:pt x="67" y="70"/>
                  </a:cubicBezTo>
                  <a:cubicBezTo>
                    <a:pt x="67" y="70"/>
                    <a:pt x="67" y="71"/>
                    <a:pt x="67" y="71"/>
                  </a:cubicBezTo>
                  <a:cubicBezTo>
                    <a:pt x="67" y="72"/>
                    <a:pt x="67" y="73"/>
                    <a:pt x="66" y="73"/>
                  </a:cubicBezTo>
                  <a:close/>
                  <a:moveTo>
                    <a:pt x="54" y="34"/>
                  </a:moveTo>
                  <a:cubicBezTo>
                    <a:pt x="54" y="28"/>
                    <a:pt x="51" y="26"/>
                    <a:pt x="44" y="26"/>
                  </a:cubicBezTo>
                  <a:cubicBezTo>
                    <a:pt x="43" y="26"/>
                    <a:pt x="40" y="26"/>
                    <a:pt x="38" y="26"/>
                  </a:cubicBezTo>
                  <a:cubicBezTo>
                    <a:pt x="37" y="26"/>
                    <a:pt x="37" y="26"/>
                    <a:pt x="36" y="26"/>
                  </a:cubicBezTo>
                  <a:cubicBezTo>
                    <a:pt x="36" y="42"/>
                    <a:pt x="36" y="42"/>
                    <a:pt x="36" y="42"/>
                  </a:cubicBezTo>
                  <a:cubicBezTo>
                    <a:pt x="37" y="42"/>
                    <a:pt x="43" y="42"/>
                    <a:pt x="44" y="42"/>
                  </a:cubicBezTo>
                  <a:cubicBezTo>
                    <a:pt x="51" y="42"/>
                    <a:pt x="54" y="40"/>
                    <a:pt x="54" y="35"/>
                  </a:cubicBezTo>
                  <a:lnTo>
                    <a:pt x="54" y="3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 sz="135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7636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688" y="2479423"/>
            <a:ext cx="8212886" cy="1102519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6500" b="0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65pt Intel Clear pro Title</a:t>
            </a:r>
            <a:br>
              <a:rPr lang="en-US" dirty="0"/>
            </a:br>
            <a:r>
              <a:rPr lang="en-US" dirty="0"/>
              <a:t>with Linear gradient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4" y="3493008"/>
            <a:ext cx="6330212" cy="925360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Intel Clear"/>
                <a:cs typeface="Intel Clear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Subhead, Date, Etc.</a:t>
            </a:r>
          </a:p>
        </p:txBody>
      </p:sp>
      <p:pic>
        <p:nvPicPr>
          <p:cNvPr id="5" name="Picture 4" descr="int_experience_hrz_wht_rgb_1500.png"/>
          <p:cNvPicPr>
            <a:picLocks noChangeAspect="1"/>
          </p:cNvPicPr>
          <p:nvPr userDrawn="1"/>
        </p:nvPicPr>
        <p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694" y="389229"/>
            <a:ext cx="2121766" cy="8872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205160" y="4907173"/>
            <a:ext cx="2301912" cy="10971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713" dirty="0">
                <a:solidFill>
                  <a:prstClr val="white"/>
                </a:solidFill>
              </a:rPr>
              <a:t>Intel Confidential  |  Internal Use Only  </a:t>
            </a:r>
            <a:r>
              <a:rPr lang="en-US" sz="713" dirty="0">
                <a:solidFill>
                  <a:srgbClr val="FF0000"/>
                </a:solidFill>
              </a:rPr>
              <a:t>(DO NOT SHARE)</a:t>
            </a:r>
          </a:p>
        </p:txBody>
      </p:sp>
    </p:spTree>
    <p:extLst>
      <p:ext uri="{BB962C8B-B14F-4D97-AF65-F5344CB8AC3E}">
        <p14:creationId xmlns:p14="http://schemas.microsoft.com/office/powerpoint/2010/main" val="2467407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89"/>
            <a:fld id="{EE2556C5-CE8C-6547-B838-EA80C61A4AF7}" type="slidenum">
              <a:rPr lang="en-US" smtClean="0">
                <a:solidFill>
                  <a:prstClr val="white"/>
                </a:solidFill>
              </a:rPr>
              <a:pPr defTabSz="457189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12245"/>
            <a:ext cx="9144000" cy="93795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9421" y="85296"/>
            <a:ext cx="7886700" cy="798232"/>
          </a:xfrm>
        </p:spPr>
        <p:txBody>
          <a:bodyPr>
            <a:normAutofit/>
          </a:bodyPr>
          <a:lstStyle>
            <a:lvl1pPr>
              <a:defRPr sz="4050">
                <a:solidFill>
                  <a:schemeClr val="bg1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8657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89"/>
            <a:fld id="{EE2556C5-CE8C-6547-B838-EA80C61A4AF7}" type="slidenum">
              <a:rPr lang="en-US" smtClean="0">
                <a:solidFill>
                  <a:prstClr val="white"/>
                </a:solidFill>
              </a:rPr>
              <a:pPr defTabSz="457189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0034" y="169307"/>
            <a:ext cx="8603933" cy="927021"/>
          </a:xfrm>
          <a:ln w="38100">
            <a:solidFill>
              <a:schemeClr val="tx2"/>
            </a:solidFill>
          </a:ln>
        </p:spPr>
        <p:txBody>
          <a:bodyPr anchor="ctr">
            <a:normAutofit/>
          </a:bodyPr>
          <a:lstStyle>
            <a:lvl1pPr marL="134541" indent="0">
              <a:spcBef>
                <a:spcPts val="0"/>
              </a:spcBef>
              <a:spcAft>
                <a:spcPts val="0"/>
              </a:spcAft>
              <a:defRPr sz="405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982551" y="266461"/>
            <a:ext cx="160022" cy="73271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1427" y="266461"/>
            <a:ext cx="160022" cy="73271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748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89"/>
            <a:fld id="{EE2556C5-CE8C-6547-B838-EA80C61A4AF7}" type="slidenum">
              <a:rPr lang="en-US" smtClean="0">
                <a:solidFill>
                  <a:prstClr val="white"/>
                </a:solidFill>
              </a:rPr>
              <a:pPr defTabSz="457189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0034" y="284560"/>
            <a:ext cx="8603933" cy="772716"/>
          </a:xfrm>
          <a:solidFill>
            <a:schemeClr val="bg1">
              <a:lumMod val="75000"/>
            </a:schemeClr>
          </a:solidFill>
          <a:ln w="38100">
            <a:noFill/>
          </a:ln>
        </p:spPr>
        <p:txBody>
          <a:bodyPr>
            <a:normAutofit/>
          </a:bodyPr>
          <a:lstStyle>
            <a:lvl1pPr marL="134541" indent="0">
              <a:defRPr sz="405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54544" y="159544"/>
            <a:ext cx="8834914" cy="4445114"/>
          </a:xfrm>
          <a:prstGeom prst="rect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761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Linear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4688" y="2479423"/>
            <a:ext cx="8212886" cy="1102519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6500" b="0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65pt Intel Clear pro Title</a:t>
            </a:r>
            <a:br>
              <a:rPr lang="en-US" dirty="0"/>
            </a:br>
            <a:r>
              <a:rPr lang="en-US" dirty="0"/>
              <a:t>with Linear gradient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5614" y="3493008"/>
            <a:ext cx="6330212" cy="925360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Intel Clear"/>
                <a:cs typeface="Intel Clear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Subhead, Date, Etc.</a:t>
            </a:r>
          </a:p>
        </p:txBody>
      </p:sp>
      <p:pic>
        <p:nvPicPr>
          <p:cNvPr id="5" name="Picture 4" descr="int_experience_hrz_wht_rgb_1500.png"/>
          <p:cNvPicPr>
            <a:picLocks noChangeAspect="1"/>
          </p:cNvPicPr>
          <p:nvPr userDrawn="1"/>
        </p:nvPicPr>
        <p:blipFill>
          <a:blip r:embed="rId2" cstate="email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694" y="389229"/>
            <a:ext cx="2121766" cy="88728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205160" y="4907173"/>
            <a:ext cx="2301912" cy="10971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713" dirty="0">
                <a:solidFill>
                  <a:schemeClr val="bg1"/>
                </a:solidFill>
              </a:rPr>
              <a:t>Intel Confidential</a:t>
            </a:r>
            <a:r>
              <a:rPr lang="en-US" sz="713" baseline="0" dirty="0">
                <a:solidFill>
                  <a:schemeClr val="bg1"/>
                </a:solidFill>
              </a:rPr>
              <a:t>  |  Internal Use Only  </a:t>
            </a:r>
            <a:r>
              <a:rPr lang="en-US" sz="713" baseline="0" dirty="0">
                <a:solidFill>
                  <a:srgbClr val="FF0000"/>
                </a:solidFill>
              </a:rPr>
              <a:t>(DO NOT SHARE)</a:t>
            </a:r>
            <a:endParaRPr lang="en-US" sz="713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92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sz="4050" b="0" i="0" baseline="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4" y="1203326"/>
            <a:ext cx="8228012" cy="3425825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18pt Intel Clear bullet one</a:t>
            </a:r>
          </a:p>
          <a:p>
            <a:pPr lvl="2"/>
            <a:r>
              <a:rPr lang="en-US" dirty="0"/>
              <a:t>18pt Intel Clear sub-bullet</a:t>
            </a:r>
          </a:p>
          <a:p>
            <a:pPr lvl="3"/>
            <a:r>
              <a:rPr lang="en-US" dirty="0"/>
              <a:t>16pt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138224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203325"/>
            <a:ext cx="4006851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sz="4050" b="0" i="0" baseline="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830764" y="943430"/>
            <a:ext cx="3181123" cy="16709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endParaRPr lang="en-US" sz="1100" dirty="0">
              <a:latin typeface="Arial"/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830764" y="2843898"/>
            <a:ext cx="3181123" cy="16709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endParaRPr lang="en-US" sz="11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0190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203325"/>
            <a:ext cx="4006851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78363" y="1203325"/>
            <a:ext cx="4005264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sz="4050" b="0" i="0" baseline="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135238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108062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tx2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54pt Intel Clear Pro</a:t>
            </a:r>
            <a:br>
              <a:rPr lang="en-US" dirty="0"/>
            </a:br>
            <a:r>
              <a:rPr lang="en-US" dirty="0"/>
              <a:t>white section break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3241150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+mn-lt"/>
                <a:cs typeface="Intel Clear" panose="020B0604020203020204" pitchFamily="34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87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lue Section Break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455613" y="2108062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54pt Intel Clear Pro</a:t>
            </a:r>
            <a:br>
              <a:rPr lang="en-US" dirty="0"/>
            </a:br>
            <a:r>
              <a:rPr lang="en-US" dirty="0"/>
              <a:t>blue section break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 hasCustomPrompt="1"/>
          </p:nvPr>
        </p:nvSpPr>
        <p:spPr>
          <a:xfrm>
            <a:off x="455613" y="3241150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i="0" baseline="0">
                <a:solidFill>
                  <a:srgbClr val="F3D54E"/>
                </a:solidFill>
                <a:latin typeface="Intel Clear"/>
                <a:cs typeface="Intel Clear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</a:t>
            </a:r>
          </a:p>
        </p:txBody>
      </p:sp>
    </p:spTree>
    <p:extLst>
      <p:ext uri="{BB962C8B-B14F-4D97-AF65-F5344CB8AC3E}">
        <p14:creationId xmlns:p14="http://schemas.microsoft.com/office/powerpoint/2010/main" val="338263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sz="4050" b="0" i="0" baseline="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2033560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648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.psf\Home\Desktop\Intel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77433" y="1875130"/>
            <a:ext cx="2108795" cy="138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7573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nt_experience_hrz_wht_rgb_3000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48779" y="1874822"/>
            <a:ext cx="3646443" cy="1514490"/>
          </a:xfrm>
          <a:prstGeom prst="rect">
            <a:avLst/>
          </a:prstGeom>
        </p:spPr>
      </p:pic>
      <p:sp>
        <p:nvSpPr>
          <p:cNvPr id="5" name="TextBox 4"/>
          <p:cNvSpPr txBox="1"/>
          <p:nvPr userDrawn="1"/>
        </p:nvSpPr>
        <p:spPr>
          <a:xfrm>
            <a:off x="205160" y="4907173"/>
            <a:ext cx="2301912" cy="10971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r>
              <a:rPr lang="en-US" sz="713" dirty="0">
                <a:solidFill>
                  <a:prstClr val="white"/>
                </a:solidFill>
              </a:rPr>
              <a:t>Intel Confidential  |  Internal Use Only  </a:t>
            </a:r>
            <a:r>
              <a:rPr lang="en-US" sz="713" dirty="0">
                <a:solidFill>
                  <a:srgbClr val="FF0000"/>
                </a:solidFill>
              </a:rPr>
              <a:t>(DO NOT SHARE)</a:t>
            </a:r>
          </a:p>
        </p:txBody>
      </p:sp>
    </p:spTree>
    <p:extLst>
      <p:ext uri="{BB962C8B-B14F-4D97-AF65-F5344CB8AC3E}">
        <p14:creationId xmlns:p14="http://schemas.microsoft.com/office/powerpoint/2010/main" val="3954132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89"/>
            <a:fld id="{EE2556C5-CE8C-6547-B838-EA80C61A4AF7}" type="slidenum">
              <a:rPr lang="en-US" smtClean="0">
                <a:solidFill>
                  <a:prstClr val="white"/>
                </a:solidFill>
              </a:rPr>
              <a:pPr defTabSz="457189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12245"/>
            <a:ext cx="9144000" cy="937958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69421" y="85296"/>
            <a:ext cx="7886700" cy="798232"/>
          </a:xfrm>
        </p:spPr>
        <p:txBody>
          <a:bodyPr>
            <a:normAutofit/>
          </a:bodyPr>
          <a:lstStyle>
            <a:lvl1pPr>
              <a:defRPr sz="4050">
                <a:solidFill>
                  <a:schemeClr val="bg1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9843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89"/>
            <a:fld id="{EE2556C5-CE8C-6547-B838-EA80C61A4AF7}" type="slidenum">
              <a:rPr lang="en-US" smtClean="0">
                <a:solidFill>
                  <a:prstClr val="white"/>
                </a:solidFill>
              </a:rPr>
              <a:pPr defTabSz="457189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0034" y="169307"/>
            <a:ext cx="8603933" cy="927021"/>
          </a:xfrm>
          <a:ln w="38100">
            <a:solidFill>
              <a:schemeClr val="tx2"/>
            </a:solidFill>
          </a:ln>
        </p:spPr>
        <p:txBody>
          <a:bodyPr anchor="ctr">
            <a:normAutofit/>
          </a:bodyPr>
          <a:lstStyle>
            <a:lvl1pPr marL="134541" indent="0">
              <a:spcBef>
                <a:spcPts val="0"/>
              </a:spcBef>
              <a:spcAft>
                <a:spcPts val="0"/>
              </a:spcAft>
              <a:defRPr sz="405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982551" y="266461"/>
            <a:ext cx="160022" cy="73271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 userDrawn="1"/>
        </p:nvSpPr>
        <p:spPr>
          <a:xfrm>
            <a:off x="1427" y="266461"/>
            <a:ext cx="160022" cy="732713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740128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189"/>
            <a:fld id="{EE2556C5-CE8C-6547-B838-EA80C61A4AF7}" type="slidenum">
              <a:rPr lang="en-US" smtClean="0">
                <a:solidFill>
                  <a:prstClr val="white"/>
                </a:solidFill>
              </a:rPr>
              <a:pPr defTabSz="457189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0034" y="284560"/>
            <a:ext cx="8603933" cy="772716"/>
          </a:xfrm>
          <a:solidFill>
            <a:schemeClr val="bg1">
              <a:lumMod val="75000"/>
            </a:schemeClr>
          </a:solidFill>
          <a:ln w="38100">
            <a:noFill/>
          </a:ln>
        </p:spPr>
        <p:txBody>
          <a:bodyPr>
            <a:normAutofit/>
          </a:bodyPr>
          <a:lstStyle>
            <a:lvl1pPr marL="134541" indent="0">
              <a:defRPr sz="405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154544" y="159544"/>
            <a:ext cx="8834914" cy="4445114"/>
          </a:xfrm>
          <a:prstGeom prst="rect">
            <a:avLst/>
          </a:prstGeom>
          <a:noFill/>
          <a:ln w="571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47769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sz="4050" b="0" i="0" baseline="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4" y="1203326"/>
            <a:ext cx="8228012" cy="3425825"/>
          </a:xfrm>
        </p:spPr>
        <p:txBody>
          <a:bodyPr/>
          <a:lstStyle>
            <a:lvl1pPr>
              <a:defRPr>
                <a:solidFill>
                  <a:srgbClr val="0071C5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18pt Intel Clear bullet one</a:t>
            </a:r>
          </a:p>
          <a:p>
            <a:pPr lvl="2"/>
            <a:r>
              <a:rPr lang="en-US" dirty="0"/>
              <a:t>18pt Intel Clear sub-bullet</a:t>
            </a:r>
          </a:p>
          <a:p>
            <a:pPr lvl="3"/>
            <a:r>
              <a:rPr lang="en-US" dirty="0"/>
              <a:t>16pt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</p:spTree>
    <p:extLst>
      <p:ext uri="{BB962C8B-B14F-4D97-AF65-F5344CB8AC3E}">
        <p14:creationId xmlns:p14="http://schemas.microsoft.com/office/powerpoint/2010/main" val="955629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203325"/>
            <a:ext cx="4006851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sz="4050" b="0" i="0" baseline="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830764" y="943430"/>
            <a:ext cx="3181123" cy="16709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endParaRPr lang="en-US" sz="1100" dirty="0">
              <a:latin typeface="Arial"/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830764" y="2843898"/>
            <a:ext cx="3181123" cy="1670950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endParaRPr lang="en-US" sz="11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017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203325"/>
            <a:ext cx="4006851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78363" y="1203325"/>
            <a:ext cx="4005264" cy="3425825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/>
            </a:lvl1pPr>
            <a:lvl2pPr>
              <a:defRPr lang="en-US" dirty="0" smtClean="0">
                <a:solidFill>
                  <a:schemeClr val="tx2"/>
                </a:solidFill>
              </a:defRPr>
            </a:lvl2pPr>
            <a:lvl3pPr>
              <a:defRPr lang="en-US" sz="1400" dirty="0" smtClean="0">
                <a:solidFill>
                  <a:schemeClr val="tx2"/>
                </a:solidFill>
              </a:defRPr>
            </a:lvl3pPr>
            <a:lvl4pPr>
              <a:defRPr lang="en-US" sz="1200" dirty="0" smtClean="0">
                <a:solidFill>
                  <a:schemeClr val="tx2"/>
                </a:solidFill>
              </a:defRPr>
            </a:lvl4pPr>
            <a:lvl5pPr>
              <a:defRPr lang="en-US" sz="1200" dirty="0">
                <a:solidFill>
                  <a:schemeClr val="tx2"/>
                </a:solidFill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/>
              <a:t>18pt Intel Clear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/>
              <a:t>16pt Intel Clear bullet one</a:t>
            </a:r>
          </a:p>
          <a:p>
            <a:pPr lvl="2"/>
            <a:r>
              <a:rPr lang="en-US" dirty="0" err="1"/>
              <a:t>14pt</a:t>
            </a:r>
            <a:r>
              <a:rPr lang="en-US" dirty="0"/>
              <a:t> Intel Clear third level</a:t>
            </a:r>
          </a:p>
          <a:p>
            <a:pPr lvl="3"/>
            <a:r>
              <a:rPr lang="en-US" dirty="0" err="1"/>
              <a:t>12pt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12pt</a:t>
            </a:r>
            <a:r>
              <a:rPr lang="en-US" dirty="0"/>
              <a:t> Intel Clear fifth level</a:t>
            </a:r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308848"/>
            <a:ext cx="8229600" cy="868680"/>
          </a:xfrm>
        </p:spPr>
        <p:txBody>
          <a:bodyPr/>
          <a:lstStyle>
            <a:lvl1pPr>
              <a:defRPr sz="4050" b="0" i="0" baseline="0">
                <a:solidFill>
                  <a:schemeClr val="tx2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28pt Intel Clear Headline</a:t>
            </a:r>
          </a:p>
        </p:txBody>
      </p:sp>
    </p:spTree>
    <p:extLst>
      <p:ext uri="{BB962C8B-B14F-4D97-AF65-F5344CB8AC3E}">
        <p14:creationId xmlns:p14="http://schemas.microsoft.com/office/powerpoint/2010/main" val="127007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108062"/>
            <a:ext cx="7772400" cy="1021556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5400" b="0" cap="none" spc="0" baseline="0">
                <a:solidFill>
                  <a:schemeClr val="tx2">
                    <a:alpha val="90000"/>
                  </a:schemeClr>
                </a:solidFill>
                <a:latin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r>
              <a:rPr lang="en-US" dirty="0"/>
              <a:t>54pt Intel Clear Pro</a:t>
            </a:r>
            <a:br>
              <a:rPr lang="en-US" dirty="0"/>
            </a:br>
            <a:r>
              <a:rPr lang="en-US" dirty="0"/>
              <a:t>white section break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3241150"/>
            <a:ext cx="7772400" cy="1125140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+mn-lt"/>
                <a:cs typeface="Intel Clear" panose="020B0604020203020204" pitchFamily="34" charset="0"/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16pt Intel Clear Subhead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698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87" y="4759452"/>
            <a:ext cx="9144000" cy="384048"/>
          </a:xfrm>
          <a:prstGeom prst="rect">
            <a:avLst/>
          </a:prstGeom>
          <a:gradFill flip="none" rotWithShape="1">
            <a:gsLst>
              <a:gs pos="32000">
                <a:schemeClr val="tx2"/>
              </a:gs>
              <a:gs pos="95000">
                <a:srgbClr val="009FDF"/>
              </a:gs>
              <a:gs pos="78000">
                <a:srgbClr val="0071C5"/>
              </a:gs>
            </a:gsLst>
            <a:lin ang="1986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US" sz="1800" dirty="0">
              <a:solidFill>
                <a:prstClr val="white"/>
              </a:solidFill>
            </a:endParaRPr>
          </a:p>
        </p:txBody>
      </p:sp>
      <p:pic>
        <p:nvPicPr>
          <p:cNvPr id="11" name="Picture 2" descr="\\.psf\Home\Desktop\Intel.png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9916" y="4830590"/>
            <a:ext cx="364336" cy="240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8718552" y="4824510"/>
            <a:ext cx="2381" cy="237744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613" y="310130"/>
            <a:ext cx="8229600" cy="8686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28pt Intel Clear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4" y="1203326"/>
            <a:ext cx="8228012" cy="34258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16pt Intel Clear bullet one</a:t>
            </a:r>
          </a:p>
          <a:p>
            <a:pPr lvl="2"/>
            <a:r>
              <a:rPr lang="en-US" dirty="0"/>
              <a:t>16pt Intel Clear sub-bullet</a:t>
            </a:r>
          </a:p>
          <a:p>
            <a:pPr lvl="3"/>
            <a:r>
              <a:rPr lang="en-US" dirty="0" err="1"/>
              <a:t>14pt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  <a:latin typeface="+mn-lt"/>
                <a:cs typeface="Intel Clear"/>
              </a:defRPr>
            </a:lvl1pPr>
          </a:lstStyle>
          <a:p>
            <a:pPr defTabSz="457189"/>
            <a:fld id="{EE2556C5-CE8C-6547-B838-EA80C61A4AF7}" type="slidenum">
              <a:rPr lang="en-US" smtClean="0">
                <a:solidFill>
                  <a:prstClr val="white"/>
                </a:solidFill>
              </a:rPr>
              <a:pPr defTabSz="457189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97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buNone/>
        <a:defRPr sz="4050" b="0" i="0" kern="1200" spc="0" baseline="0">
          <a:solidFill>
            <a:schemeClr val="tx2"/>
          </a:solidFill>
          <a:latin typeface="Intel Clear Pro" panose="020B0804020202060201" pitchFamily="34" charset="0"/>
          <a:ea typeface="Intel Clear Pro" panose="020B0804020202060201" pitchFamily="34" charset="0"/>
          <a:cs typeface="Intel Clear Pro" panose="020B0804020202060201" pitchFamily="34" charset="0"/>
        </a:defRPr>
      </a:lvl1pPr>
    </p:titleStyle>
    <p:bodyStyle>
      <a:lvl1pPr marL="0" indent="0" algn="l" defTabSz="457189" rtl="0" eaLnBrk="1" latinLnBrk="0" hangingPunct="1">
        <a:spcBef>
          <a:spcPts val="1200"/>
        </a:spcBef>
        <a:spcAft>
          <a:spcPts val="0"/>
        </a:spcAft>
        <a:buFont typeface="Wingdings" panose="05000000000000000000" pitchFamily="2" charset="2"/>
        <a:buNone/>
        <a:defRPr sz="1800" b="0" kern="1200">
          <a:solidFill>
            <a:srgbClr val="0071C5"/>
          </a:solidFill>
          <a:latin typeface="+mn-lt"/>
          <a:ea typeface="+mn-ea"/>
          <a:cs typeface="Intel Clear" panose="020B0604020203020204" pitchFamily="34" charset="0"/>
        </a:defRPr>
      </a:lvl1pPr>
      <a:lvl2pPr marL="225419" indent="-225419" algn="l" defTabSz="457189" rtl="0" eaLnBrk="1" latinLnBrk="0" hangingPunct="1">
        <a:spcBef>
          <a:spcPts val="1200"/>
        </a:spcBef>
        <a:buFont typeface="Wingdings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2pPr>
      <a:lvl3pPr marL="571486" indent="-228594" algn="l" defTabSz="457189" rtl="0" eaLnBrk="1" latinLnBrk="0" hangingPunct="1">
        <a:spcBef>
          <a:spcPts val="800"/>
        </a:spcBef>
        <a:buFont typeface="Intel Clear" panose="020B060402020302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3pPr>
      <a:lvl4pPr marL="969939" indent="-228594" algn="l" defTabSz="457189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4pPr>
      <a:lvl5pPr marL="1319180" indent="-228594" algn="l" defTabSz="457189" rtl="0" eaLnBrk="1" latinLnBrk="0" hangingPunct="1">
        <a:spcBef>
          <a:spcPct val="20000"/>
        </a:spcBef>
        <a:buFont typeface="Intel Clear" panose="020B0604020203020204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87" y="4759452"/>
            <a:ext cx="9144000" cy="384048"/>
          </a:xfrm>
          <a:prstGeom prst="rect">
            <a:avLst/>
          </a:prstGeom>
          <a:gradFill flip="none" rotWithShape="1">
            <a:gsLst>
              <a:gs pos="32000">
                <a:schemeClr val="tx2"/>
              </a:gs>
              <a:gs pos="95000">
                <a:srgbClr val="009FDF"/>
              </a:gs>
              <a:gs pos="78000">
                <a:srgbClr val="0071C5"/>
              </a:gs>
            </a:gsLst>
            <a:lin ang="1986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189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1" name="Picture 2" descr="\\.psf\Home\Desktop\Intel.png"/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9916" y="4830590"/>
            <a:ext cx="364336" cy="2401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Connector 11"/>
          <p:cNvCxnSpPr/>
          <p:nvPr/>
        </p:nvCxnSpPr>
        <p:spPr>
          <a:xfrm>
            <a:off x="8718552" y="4824510"/>
            <a:ext cx="2381" cy="237744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613" y="310130"/>
            <a:ext cx="8229600" cy="86868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28pt Intel Clear Headline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4" y="1203326"/>
            <a:ext cx="8228012" cy="34258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18pt Intel Clear body text</a:t>
            </a:r>
          </a:p>
          <a:p>
            <a:pPr lvl="1"/>
            <a:r>
              <a:rPr lang="en-US" dirty="0"/>
              <a:t>16pt Intel Clear bullet one</a:t>
            </a:r>
          </a:p>
          <a:p>
            <a:pPr lvl="2"/>
            <a:r>
              <a:rPr lang="en-US" dirty="0"/>
              <a:t>16pt Intel Clear sub-bullet</a:t>
            </a:r>
          </a:p>
          <a:p>
            <a:pPr lvl="3"/>
            <a:r>
              <a:rPr lang="en-US" dirty="0" err="1"/>
              <a:t>14pt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2352" y="4827960"/>
            <a:ext cx="2133600" cy="27384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  <a:latin typeface="+mn-lt"/>
                <a:cs typeface="Intel Clear"/>
              </a:defRPr>
            </a:lvl1pPr>
          </a:lstStyle>
          <a:p>
            <a:pPr defTabSz="457189"/>
            <a:fld id="{EE2556C5-CE8C-6547-B838-EA80C61A4AF7}" type="slidenum">
              <a:rPr lang="en-US" smtClean="0">
                <a:solidFill>
                  <a:prstClr val="white"/>
                </a:solidFill>
              </a:rPr>
              <a:pPr defTabSz="457189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15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buNone/>
        <a:defRPr sz="4050" b="0" i="0" kern="1200" spc="0" baseline="0">
          <a:solidFill>
            <a:schemeClr val="tx2"/>
          </a:solidFill>
          <a:latin typeface="Intel Clear Pro" panose="020B0804020202060201" pitchFamily="34" charset="0"/>
          <a:ea typeface="Intel Clear Pro" panose="020B0804020202060201" pitchFamily="34" charset="0"/>
          <a:cs typeface="Intel Clear Pro" panose="020B0804020202060201" pitchFamily="34" charset="0"/>
        </a:defRPr>
      </a:lvl1pPr>
    </p:titleStyle>
    <p:bodyStyle>
      <a:lvl1pPr marL="0" indent="0" algn="l" defTabSz="457189" rtl="0" eaLnBrk="1" latinLnBrk="0" hangingPunct="1">
        <a:spcBef>
          <a:spcPts val="1200"/>
        </a:spcBef>
        <a:spcAft>
          <a:spcPts val="0"/>
        </a:spcAft>
        <a:buFont typeface="Wingdings" panose="05000000000000000000" pitchFamily="2" charset="2"/>
        <a:buNone/>
        <a:defRPr sz="1800" b="0" kern="1200">
          <a:solidFill>
            <a:srgbClr val="0071C5"/>
          </a:solidFill>
          <a:latin typeface="+mn-lt"/>
          <a:ea typeface="+mn-ea"/>
          <a:cs typeface="Intel Clear" panose="020B0604020203020204" pitchFamily="34" charset="0"/>
        </a:defRPr>
      </a:lvl1pPr>
      <a:lvl2pPr marL="225419" indent="-225419" algn="l" defTabSz="457189" rtl="0" eaLnBrk="1" latinLnBrk="0" hangingPunct="1">
        <a:spcBef>
          <a:spcPts val="1200"/>
        </a:spcBef>
        <a:buFont typeface="Wingdings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2pPr>
      <a:lvl3pPr marL="571486" indent="-228594" algn="l" defTabSz="457189" rtl="0" eaLnBrk="1" latinLnBrk="0" hangingPunct="1">
        <a:spcBef>
          <a:spcPts val="800"/>
        </a:spcBef>
        <a:buFont typeface="Intel Clear" panose="020B0604020203020204" pitchFamily="34" charset="0"/>
        <a:buChar char="–"/>
        <a:defRPr sz="16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3pPr>
      <a:lvl4pPr marL="969939" indent="-228594" algn="l" defTabSz="457189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4pPr>
      <a:lvl5pPr marL="1319180" indent="-228594" algn="l" defTabSz="457189" rtl="0" eaLnBrk="1" latinLnBrk="0" hangingPunct="1">
        <a:spcBef>
          <a:spcPct val="20000"/>
        </a:spcBef>
        <a:buFont typeface="Intel Clear" panose="020B0604020203020204" pitchFamily="34" charset="0"/>
        <a:buChar char="–"/>
        <a:defRPr sz="1400" kern="1200">
          <a:solidFill>
            <a:schemeClr val="tx2"/>
          </a:solidFill>
          <a:latin typeface="+mn-lt"/>
          <a:ea typeface="+mn-ea"/>
          <a:cs typeface="Intel Clear" panose="020B0604020203020204" pitchFamily="34" charset="0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EFFC8A5-E646-450E-9DE7-CBC89C3A3AC4}"/>
              </a:ext>
            </a:extLst>
          </p:cNvPr>
          <p:cNvSpPr txBox="1"/>
          <p:nvPr/>
        </p:nvSpPr>
        <p:spPr>
          <a:xfrm>
            <a:off x="388434" y="2832976"/>
            <a:ext cx="7742105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80000"/>
              </a:lnSpc>
            </a:pPr>
            <a:r>
              <a:rPr lang="pl-PL" dirty="1" sz="2100" b="1">
                <a:solidFill>
                  <a:srgbClr val="F3D54E"/>
                </a:solidFill>
                <a:ea typeface="Intel Clear Pro" panose="020B0804020202060201" pitchFamily="34" charset="0"/>
                <a:cs typeface="Intel Clear Pro" panose="020B0804020202060201" pitchFamily="34" charset="0"/>
              </a:rPr>
              <a:t>Inspirowanie gotowości na AI u młodzieży</a:t>
            </a:r>
          </a:p>
          <a:p>
            <a:pPr defTabSz="685800">
              <a:lnSpc>
                <a:spcPct val="80000"/>
              </a:lnSpc>
            </a:pPr>
            <a:endParaRPr lang="en-SG" sz="2100" b="1" dirty="0">
              <a:solidFill>
                <a:srgbClr val="F3D54E"/>
              </a:solidFill>
              <a:ea typeface="Intel Clear Pro" panose="020B0804020202060201" pitchFamily="34" charset="0"/>
              <a:cs typeface="Intel Clear Pro" panose="020B0804020202060201" pitchFamily="34" charset="0"/>
            </a:endParaRPr>
          </a:p>
          <a:p>
            <a:pPr defTabSz="685800">
              <a:lnSpc>
                <a:spcPct val="80000"/>
              </a:lnSpc>
            </a:pPr>
            <a:r>
              <a:rPr lang="pl-PL" dirty="1" sz="2100">
                <a:solidFill>
                  <a:srgbClr val="F3D54E"/>
                </a:solidFill>
                <a:ea typeface="Intel Clear Pro" panose="020B0804020202060201" pitchFamily="34" charset="0"/>
                <a:cs typeface="Intel Clear Pro" panose="020B0804020202060201" pitchFamily="34" charset="0"/>
              </a:rPr>
              <a:t>[Slajdy] Module 18 - Doświadczenie [Dane] (Przegląd procesu AI dla danych)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636DBD-7946-654A-9A2C-7C50B4B675CC}"/>
              </a:ext>
            </a:extLst>
          </p:cNvPr>
          <p:cNvSpPr txBox="1"/>
          <p:nvPr/>
        </p:nvSpPr>
        <p:spPr>
          <a:xfrm>
            <a:off x="381291" y="2004301"/>
            <a:ext cx="847695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lnSpc>
                <a:spcPct val="80000"/>
              </a:lnSpc>
            </a:pPr>
            <a:r>
              <a:rPr lang="pl-PL" dirty="1" sz="6500" b="1">
                <a:solidFill>
                  <a:prstClr val="white"/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rPr>
              <a:t>PROGRAM INTEL® AI DLA MŁODZIEŻY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20853CF-81C7-B948-A613-1A9B48E24A56}"/>
              </a:ext>
            </a:extLst>
          </p:cNvPr>
          <p:cNvSpPr/>
          <p:nvPr/>
        </p:nvSpPr>
        <p:spPr>
          <a:xfrm>
            <a:off x="235974" y="4734822"/>
            <a:ext cx="869171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700">
                <a:solidFill>
                  <a:schemeClr val="bg1"/>
                </a:solidFill>
              </a:rPr>
              <a:t>Program Intel® AI dla młodzieży został opracowany przez firmę Intel Corporation.</a:t>
            </a:r>
            <a:r>
              <a:rPr lang="pl-PL" dirty="1" sz="700">
                <a:solidFill>
                  <a:schemeClr val="bg1"/>
                </a:solidFill>
              </a:rPr>
              <a:t>  </a:t>
            </a:r>
            <a:r>
              <a:rPr lang="pl-PL" dirty="1" sz="700">
                <a:solidFill>
                  <a:schemeClr val="bg1"/>
                </a:solidFill>
              </a:rPr>
              <a:t>Copyright © 2019 Intel Corporation.</a:t>
            </a:r>
            <a:r>
              <a:rPr lang="pl-PL" dirty="1" sz="700">
                <a:solidFill>
                  <a:schemeClr val="bg1"/>
                </a:solidFill>
              </a:rPr>
              <a:t> </a:t>
            </a:r>
            <a:r>
              <a:rPr lang="pl-PL" dirty="1" sz="700">
                <a:solidFill>
                  <a:schemeClr val="bg1"/>
                </a:solidFill>
              </a:rPr>
              <a:t>Wszelkie prawa zastrzeżone.</a:t>
            </a:r>
            <a:r>
              <a:rPr lang="pl-PL" dirty="1" sz="700">
                <a:solidFill>
                  <a:schemeClr val="bg1"/>
                </a:solidFill>
              </a:rPr>
              <a:t> </a:t>
            </a:r>
            <a:r>
              <a:rPr lang="pl-PL" dirty="1" sz="700">
                <a:solidFill>
                  <a:schemeClr val="bg1"/>
                </a:solidFill>
              </a:rPr>
              <a:t>Intel oraz logo Intel są znakami towarowymi firmy Intel Corporation lub jej podmiotów zależnych w Stanach Zjednoczonych i/lub innych krajach.</a:t>
            </a:r>
            <a:r>
              <a:rPr lang="pl-PL" dirty="1" sz="700">
                <a:solidFill>
                  <a:schemeClr val="bg1"/>
                </a:solidFill>
              </a:rPr>
              <a:t> </a:t>
            </a:r>
            <a:r>
              <a:rPr lang="pl-PL" dirty="1" sz="7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  <p:extLst>
      <p:ext uri="{BB962C8B-B14F-4D97-AF65-F5344CB8AC3E}">
        <p14:creationId xmlns:p14="http://schemas.microsoft.com/office/powerpoint/2010/main" val="4241337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5F83B-A4A3-4547-829B-B03D48E6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>
              <a:defRPr/>
            </a:pPr>
            <a:fld id="{EE2556C5-CE8C-6547-B838-EA80C61A4AF7}" type="slidenum">
              <a:rPr lang="en-US">
                <a:solidFill>
                  <a:prstClr val="white"/>
                </a:solidFill>
                <a:latin typeface="Intel Clear"/>
              </a:rPr>
              <a:pPr defTabSz="457189">
                <a:defRPr/>
              </a:pPr>
              <a:t>10</a:t>
            </a:fld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  <p:sp>
        <p:nvSpPr>
          <p:cNvPr id="23" name="Title 2"/>
          <p:cNvSpPr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</p:spPr>
        <p:txBody>
          <a:bodyPr/>
          <a:lstStyle/>
          <a:p>
            <a:r>
              <a:rPr lang="pl-PL" dirty="1" sz="2400" b="1">
                <a:latin typeface="+mj-lt"/>
              </a:rPr>
              <a:t>Wizualizacja i weryfikacja wyników</a:t>
            </a:r>
          </a:p>
        </p:txBody>
      </p:sp>
      <p:sp>
        <p:nvSpPr>
          <p:cNvPr id="3" name="Rectangle 2"/>
          <p:cNvSpPr/>
          <p:nvPr/>
        </p:nvSpPr>
        <p:spPr>
          <a:xfrm>
            <a:off x="472440" y="907465"/>
            <a:ext cx="80695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buSzPts val="2700"/>
            </a:pP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1.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Czym jest tabela pomyłek?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Jak ją odczytywać?</a:t>
            </a:r>
          </a:p>
          <a:p>
            <a:pPr lvl="0">
              <a:buClr>
                <a:srgbClr val="000000"/>
              </a:buClr>
              <a:buSzPts val="2700"/>
            </a:pPr>
            <a:endParaRPr lang="en-US" sz="2000" b="1" dirty="0">
              <a:solidFill>
                <a:schemeClr val="accent1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>
              <a:buClr>
                <a:srgbClr val="000000"/>
              </a:buClr>
              <a:buSzPts val="2700"/>
            </a:pP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2.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Do czego służy mapa cieplna?</a:t>
            </a:r>
          </a:p>
          <a:p>
            <a:pPr lvl="0">
              <a:buClr>
                <a:srgbClr val="000000"/>
              </a:buClr>
              <a:buSzPts val="2700"/>
            </a:pPr>
            <a:endParaRPr lang="en-US" sz="2000" b="1" dirty="0">
              <a:solidFill>
                <a:schemeClr val="accent1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>
              <a:buClr>
                <a:srgbClr val="000000"/>
              </a:buClr>
              <a:buSzPts val="2700"/>
            </a:pP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3.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Co mapa cieplna mówi o używanym modelu?</a:t>
            </a:r>
            <a:b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</a:br>
          </a:p>
        </p:txBody>
      </p:sp>
    </p:spTree>
    <p:extLst>
      <p:ext uri="{BB962C8B-B14F-4D97-AF65-F5344CB8AC3E}">
        <p14:creationId xmlns:p14="http://schemas.microsoft.com/office/powerpoint/2010/main" val="226543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Google Shape;573;p95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11</a:t>
            </a:fld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-9525" y="2117587"/>
            <a:ext cx="9124950" cy="10215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189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pPr algn="ctr">
              <a:buClrTx/>
              <a:buFontTx/>
            </a:pPr>
            <a:r>
              <a:rPr lang="pl-PL" dirty="1" sz="8000" b="1"/>
              <a:t>Projekt (CZĘŚĆ 1 z 2)</a:t>
            </a:r>
          </a:p>
          <a:p>
            <a:pPr algn="ctr">
              <a:buClrTx/>
              <a:buFontTx/>
            </a:pPr>
            <a:r>
              <a:rPr lang="pl-PL" dirty="1" sz="3000" b="1">
                <a:solidFill>
                  <a:srgbClr val="F3D54E"/>
                </a:solidFill>
                <a:latin typeface="Intel Clear"/>
              </a:rPr>
              <a:t>Podzielcie się na zespoły 4-osobowe, czas na projekt!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9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12</a:t>
            </a:fld>
          </a:p>
        </p:txBody>
      </p:sp>
      <p:sp>
        <p:nvSpPr>
          <p:cNvPr id="589" name="Google Shape;589;p97"/>
          <p:cNvSpPr txBox="1"/>
          <p:nvPr/>
        </p:nvSpPr>
        <p:spPr>
          <a:xfrm>
            <a:off x="325800" y="339502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lvl="0" algn="ctr"/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Projekt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 algn="ctr"/>
            <a:r>
              <a:rPr lang="pl-PL" dirty="1" sz="28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Każdy zespół wybiera temat projektu, a następnie tworzy i prezentuje projekt AI.</a:t>
            </a:r>
            <a:r>
              <a:rPr lang="pl-PL" dirty="1" sz="28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 sz="28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Przejście przez proces AI aż do oceny.</a:t>
            </a:r>
            <a:r>
              <a:rPr lang="pl-PL" dirty="1" sz="28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9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13</a:t>
            </a:fld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1" b="1" sz="2400">
                <a:latin typeface="+mj-lt"/>
              </a:rPr>
              <a:t>Jakie są różne poziomy?</a:t>
            </a:r>
            <a:br>
              <a:rPr lang="pl-PL" dirty="1" sz="2400"/>
            </a:br>
          </a:p>
        </p:txBody>
      </p:sp>
      <p:sp>
        <p:nvSpPr>
          <p:cNvPr id="597" name="Google Shape;597;p98"/>
          <p:cNvSpPr txBox="1"/>
          <p:nvPr/>
        </p:nvSpPr>
        <p:spPr>
          <a:xfrm>
            <a:off x="325800" y="1177528"/>
            <a:ext cx="8566680" cy="3882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1: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Przekonujący opis problemu, którym chcecie się zająć</a:t>
            </a:r>
          </a:p>
          <a:p>
            <a:pPr lvl="0"/>
            <a:endParaRPr lang="en-SG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2: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Pobranie, eksploracja i wstępne przetworzenie zbiorów danych z przynajmniej 2000 wierszami</a:t>
            </a:r>
          </a:p>
          <a:p>
            <a:pPr lvl="0"/>
            <a:endParaRPr lang="en-SG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3: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Wykorzystanie przetworzonych danych do trenowania i oceny modelu</a:t>
            </a:r>
          </a:p>
          <a:p>
            <a:pPr lvl="0"/>
            <a:endParaRPr lang="en-SG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4: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Użycie przynajmniej 2 modeli i ich porównanie</a:t>
            </a:r>
          </a:p>
          <a:p>
            <a:pPr lvl="0"/>
            <a:endParaRPr lang="en-SG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5: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Utworzenie notatnika Jupyter, którego można użyć za zaprezentowania krok po kroku procesu tworzenia rozwiązania AI z domeny danych numerycznych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Google Shape;604;p9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14</a:t>
            </a:fld>
          </a:p>
        </p:txBody>
      </p:sp>
      <p:sp>
        <p:nvSpPr>
          <p:cNvPr id="605" name="Google Shape;605;p99"/>
          <p:cNvSpPr txBox="1"/>
          <p:nvPr/>
        </p:nvSpPr>
        <p:spPr>
          <a:xfrm>
            <a:off x="325800" y="339502"/>
            <a:ext cx="8566680" cy="4392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Przygotujcie plan i strategię, zanim zaczniecie kodować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Jaki temat was interesuje?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SG" sz="2000" dirty="0">
              <a:solidFill>
                <a:schemeClr val="tx2"/>
              </a:solidFill>
              <a:latin typeface="+mj-l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Skąd zamierzacie pozyskać dane?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SG" sz="2000" dirty="0">
              <a:solidFill>
                <a:schemeClr val="tx2"/>
              </a:solidFill>
              <a:latin typeface="+mj-l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Jak ustalicie, co musicie zrobić, aby przetworzyć dane?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000" b="0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 podzielicie zadania w zespole, aby ukończyć zadanie w wyznaczonym czasie?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100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15</a:t>
            </a:fld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-9525" y="2117587"/>
            <a:ext cx="9124950" cy="10215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189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pPr algn="ctr">
              <a:buClrTx/>
              <a:buFontTx/>
            </a:pPr>
            <a:r>
              <a:rPr lang="pl-PL" dirty="1" sz="8000" b="1"/>
              <a:t>MINĘŁA POŁOWA CZASU!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" name="Google Shape;619;p10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16</a:t>
            </a:fld>
          </a:p>
        </p:txBody>
      </p:sp>
      <p:sp>
        <p:nvSpPr>
          <p:cNvPr id="620" name="Google Shape;620;p101"/>
          <p:cNvSpPr txBox="1"/>
          <p:nvPr/>
        </p:nvSpPr>
        <p:spPr>
          <a:xfrm>
            <a:off x="325800" y="339502"/>
            <a:ext cx="8566680" cy="4392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b="0" i="0" u="none" strike="noStrike" cap="none" sz="24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Który poziom(y) osiągnęliście</a:t>
            </a:r>
            <a:r>
              <a:rPr lang="pl-PL" dirty="1" sz="24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400" b="0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Opiszcie wasz największy sukces do tej pory.</a:t>
            </a:r>
            <a:r>
              <a:rPr lang="pl-PL" dirty="1" sz="2400" b="0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SG" sz="2400" b="0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4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Opiszcie </a:t>
            </a:r>
            <a:r>
              <a:rPr lang="pl-PL" dirty="1" b="0" i="0" u="none" strike="noStrike" cap="none" sz="24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największą przeszkodę, którą chcecie pokonać przed prezentacją projektu.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SG" sz="2400" dirty="0">
              <a:solidFill>
                <a:schemeClr val="tx2"/>
              </a:solidFill>
              <a:latin typeface="+mj-lt"/>
              <a:cs typeface="Assistant"/>
              <a:sym typeface="Assistant"/>
            </a:endParaRPr>
          </a:p>
          <a:p>
            <a:pPr lvl="0" algn="ctr"/>
            <a:r>
              <a:rPr lang="pl-PL" dirty="1" sz="2400">
                <a:solidFill>
                  <a:srgbClr val="003C71"/>
                </a:solidFill>
                <a:latin typeface="Intel Clear"/>
                <a:ea typeface="Assistant"/>
                <a:cs typeface="Assistant"/>
                <a:sym typeface="Assistant"/>
              </a:rPr>
              <a:t>Czy inni mają podobne wyzwania?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400" b="0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Czy ktoś chce służyć poradą/pomocą?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Google Shape;627;p102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17</a:t>
            </a:fld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-9525" y="2117587"/>
            <a:ext cx="9124950" cy="10215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189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pPr algn="ctr">
              <a:buClrTx/>
              <a:buFontTx/>
            </a:pPr>
            <a:r>
              <a:rPr lang="pl-PL" dirty="1" sz="8000" b="1"/>
              <a:t>Projekt (CZĘŚĆ 2 z 2)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Google Shape;588;p97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18</a:t>
            </a:fld>
          </a:p>
        </p:txBody>
      </p:sp>
      <p:sp>
        <p:nvSpPr>
          <p:cNvPr id="589" name="Google Shape;589;p97"/>
          <p:cNvSpPr txBox="1"/>
          <p:nvPr/>
        </p:nvSpPr>
        <p:spPr>
          <a:xfrm>
            <a:off x="325800" y="339502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lvl="0" algn="ctr"/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Projekt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 algn="ctr"/>
            <a:r>
              <a:rPr lang="pl-PL" dirty="1" sz="28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Każdy zespół wybiera temat projektu, a następnie tworzy i prezentuje projekt AI.</a:t>
            </a:r>
            <a:r>
              <a:rPr lang="pl-PL" dirty="1" sz="28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 sz="28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Przejście przez proces AI aż do oceny.</a:t>
            </a:r>
            <a:r>
              <a:rPr lang="pl-PL" dirty="1" sz="28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  <p:extLst>
      <p:ext uri="{BB962C8B-B14F-4D97-AF65-F5344CB8AC3E}">
        <p14:creationId xmlns:p14="http://schemas.microsoft.com/office/powerpoint/2010/main" val="1919335427"/>
      </p:ext>
    </p:extLst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Google Shape;596;p9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19</a:t>
            </a:fld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1" b="1" sz="2400">
                <a:latin typeface="+mj-lt"/>
              </a:rPr>
              <a:t>Jakie są różne poziomy?</a:t>
            </a:r>
            <a:br>
              <a:rPr lang="pl-PL" dirty="1" sz="2400"/>
            </a:br>
          </a:p>
        </p:txBody>
      </p:sp>
      <p:sp>
        <p:nvSpPr>
          <p:cNvPr id="597" name="Google Shape;597;p98"/>
          <p:cNvSpPr txBox="1"/>
          <p:nvPr/>
        </p:nvSpPr>
        <p:spPr>
          <a:xfrm>
            <a:off x="325800" y="1177528"/>
            <a:ext cx="8566680" cy="3882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1: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Przekonujący opis problemu, którym chcecie się zająć</a:t>
            </a:r>
          </a:p>
          <a:p>
            <a:pPr lvl="0"/>
            <a:endParaRPr lang="en-SG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2: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Pobranie, eksploracja i wstępne przetworzenie zbiorów danych z przynajmniej 2000 wierszami</a:t>
            </a:r>
          </a:p>
          <a:p>
            <a:pPr lvl="0"/>
            <a:endParaRPr lang="en-SG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3: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Wykorzystanie przetworzonych danych do trenowania i oceny modelu</a:t>
            </a:r>
          </a:p>
          <a:p>
            <a:pPr lvl="0"/>
            <a:endParaRPr lang="en-SG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4: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Użycie przynajmniej 2 modeli i ich porównanie</a:t>
            </a:r>
          </a:p>
          <a:p>
            <a:pPr lvl="0"/>
            <a:endParaRPr lang="en-SG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/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Poziom 5:</a:t>
            </a:r>
            <a:r>
              <a:rPr lang="pl-PL" dirty="1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Utworzenie notatnika Jupyter, którego można użyć za zaprezentowania krok po kroku procesu tworzenia rozwiązania AI z domeny danych numerycznych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  <p:extLst>
      <p:ext uri="{BB962C8B-B14F-4D97-AF65-F5344CB8AC3E}">
        <p14:creationId xmlns:p14="http://schemas.microsoft.com/office/powerpoint/2010/main" val="1504547792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68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68"/>
          <p:cNvSpPr txBox="1"/>
          <p:nvPr/>
        </p:nvSpPr>
        <p:spPr>
          <a:xfrm>
            <a:off x="325800" y="1177650"/>
            <a:ext cx="8566680" cy="2834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Wymieńcie 1 rzecz, której się nauczyliście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na ostatnich warsztatach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Albo 1 rzecz, którą zbudowaliście po warsztatach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</p:txBody>
      </p:sp>
      <p:sp>
        <p:nvSpPr>
          <p:cNvPr id="312" name="Google Shape;312;p6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</a:t>
            </a:fld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105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20</a:t>
            </a:fld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-9525" y="2117587"/>
            <a:ext cx="9124950" cy="10215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189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pPr algn="ctr">
              <a:buClrTx/>
              <a:buFontTx/>
            </a:pPr>
            <a:r>
              <a:rPr lang="pl-PL" dirty="1" sz="8000" b="1"/>
              <a:t>Prezentacja PROJEKTU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106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10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21</a:t>
            </a:fld>
          </a:p>
        </p:txBody>
      </p:sp>
      <p:sp>
        <p:nvSpPr>
          <p:cNvPr id="658" name="Google Shape;658;p106"/>
          <p:cNvSpPr txBox="1"/>
          <p:nvPr/>
        </p:nvSpPr>
        <p:spPr>
          <a:xfrm>
            <a:off x="1619672" y="1820245"/>
            <a:ext cx="4392488" cy="108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Możliwe rozplanowanie sali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10 x 4 stoliki na zespół</a:t>
            </a:r>
          </a:p>
        </p:txBody>
      </p:sp>
      <p:sp>
        <p:nvSpPr>
          <p:cNvPr id="659" name="Google Shape;659;p106"/>
          <p:cNvSpPr/>
          <p:nvPr/>
        </p:nvSpPr>
        <p:spPr>
          <a:xfrm>
            <a:off x="467544" y="1131590"/>
            <a:ext cx="144016" cy="2304256"/>
          </a:xfrm>
          <a:prstGeom prst="rect">
            <a:avLst/>
          </a:prstGeom>
          <a:solidFill>
            <a:schemeClr val="accent1"/>
          </a:solidFill>
          <a:ln w="25400" cap="flat" cmpd="sng">
            <a:solidFill>
              <a:srgbClr val="00528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60" name="Google Shape;660;p106"/>
          <p:cNvGrpSpPr/>
          <p:nvPr/>
        </p:nvGrpSpPr>
        <p:grpSpPr>
          <a:xfrm>
            <a:off x="1691680" y="461362"/>
            <a:ext cx="792088" cy="670228"/>
            <a:chOff x="1691680" y="987574"/>
            <a:chExt cx="1872208" cy="1584176"/>
          </a:xfrm>
        </p:grpSpPr>
        <p:sp>
          <p:nvSpPr>
            <p:cNvPr id="661" name="Google Shape;661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2" name="Google Shape;662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3" name="Google Shape;663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4" name="Google Shape;664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65" name="Google Shape;665;p106"/>
          <p:cNvGrpSpPr/>
          <p:nvPr/>
        </p:nvGrpSpPr>
        <p:grpSpPr>
          <a:xfrm>
            <a:off x="2987824" y="461362"/>
            <a:ext cx="792088" cy="670228"/>
            <a:chOff x="1691680" y="987574"/>
            <a:chExt cx="1872208" cy="1584176"/>
          </a:xfrm>
        </p:grpSpPr>
        <p:sp>
          <p:nvSpPr>
            <p:cNvPr id="666" name="Google Shape;666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7" name="Google Shape;667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8" name="Google Shape;668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69" name="Google Shape;669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70" name="Google Shape;670;p106"/>
          <p:cNvGrpSpPr/>
          <p:nvPr/>
        </p:nvGrpSpPr>
        <p:grpSpPr>
          <a:xfrm>
            <a:off x="4283968" y="461362"/>
            <a:ext cx="792088" cy="670228"/>
            <a:chOff x="1691680" y="987574"/>
            <a:chExt cx="1872208" cy="1584176"/>
          </a:xfrm>
        </p:grpSpPr>
        <p:sp>
          <p:nvSpPr>
            <p:cNvPr id="671" name="Google Shape;671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2" name="Google Shape;672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3" name="Google Shape;673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4" name="Google Shape;674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75" name="Google Shape;675;p106"/>
          <p:cNvGrpSpPr/>
          <p:nvPr/>
        </p:nvGrpSpPr>
        <p:grpSpPr>
          <a:xfrm>
            <a:off x="5580112" y="461362"/>
            <a:ext cx="792088" cy="670228"/>
            <a:chOff x="1691680" y="987574"/>
            <a:chExt cx="1872208" cy="1584176"/>
          </a:xfrm>
        </p:grpSpPr>
        <p:sp>
          <p:nvSpPr>
            <p:cNvPr id="676" name="Google Shape;676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7" name="Google Shape;677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8" name="Google Shape;678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79" name="Google Shape;679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0" name="Google Shape;680;p106"/>
          <p:cNvGrpSpPr/>
          <p:nvPr/>
        </p:nvGrpSpPr>
        <p:grpSpPr>
          <a:xfrm>
            <a:off x="6588224" y="1563638"/>
            <a:ext cx="792088" cy="670228"/>
            <a:chOff x="1691680" y="987574"/>
            <a:chExt cx="1872208" cy="1584176"/>
          </a:xfrm>
        </p:grpSpPr>
        <p:sp>
          <p:nvSpPr>
            <p:cNvPr id="681" name="Google Shape;681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2" name="Google Shape;682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3" name="Google Shape;683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4" name="Google Shape;684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85" name="Google Shape;685;p106"/>
          <p:cNvGrpSpPr/>
          <p:nvPr/>
        </p:nvGrpSpPr>
        <p:grpSpPr>
          <a:xfrm>
            <a:off x="1691680" y="3507854"/>
            <a:ext cx="792088" cy="670228"/>
            <a:chOff x="1691680" y="987574"/>
            <a:chExt cx="1872208" cy="1584176"/>
          </a:xfrm>
        </p:grpSpPr>
        <p:sp>
          <p:nvSpPr>
            <p:cNvPr id="686" name="Google Shape;686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7" name="Google Shape;687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8" name="Google Shape;688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89" name="Google Shape;689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0" name="Google Shape;690;p106"/>
          <p:cNvGrpSpPr/>
          <p:nvPr/>
        </p:nvGrpSpPr>
        <p:grpSpPr>
          <a:xfrm>
            <a:off x="2987824" y="3507854"/>
            <a:ext cx="792088" cy="670228"/>
            <a:chOff x="1691680" y="987574"/>
            <a:chExt cx="1872208" cy="1584176"/>
          </a:xfrm>
        </p:grpSpPr>
        <p:sp>
          <p:nvSpPr>
            <p:cNvPr id="691" name="Google Shape;691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2" name="Google Shape;692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4" name="Google Shape;694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695" name="Google Shape;695;p106"/>
          <p:cNvGrpSpPr/>
          <p:nvPr/>
        </p:nvGrpSpPr>
        <p:grpSpPr>
          <a:xfrm>
            <a:off x="4283968" y="3507854"/>
            <a:ext cx="792088" cy="670228"/>
            <a:chOff x="1691680" y="987574"/>
            <a:chExt cx="1872208" cy="1584176"/>
          </a:xfrm>
        </p:grpSpPr>
        <p:sp>
          <p:nvSpPr>
            <p:cNvPr id="696" name="Google Shape;696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7" name="Google Shape;697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8" name="Google Shape;698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9" name="Google Shape;699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0" name="Google Shape;700;p106"/>
          <p:cNvGrpSpPr/>
          <p:nvPr/>
        </p:nvGrpSpPr>
        <p:grpSpPr>
          <a:xfrm>
            <a:off x="5580112" y="3507854"/>
            <a:ext cx="792088" cy="670228"/>
            <a:chOff x="1691680" y="987574"/>
            <a:chExt cx="1872208" cy="1584176"/>
          </a:xfrm>
        </p:grpSpPr>
        <p:sp>
          <p:nvSpPr>
            <p:cNvPr id="701" name="Google Shape;701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2" name="Google Shape;702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3" name="Google Shape;703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4" name="Google Shape;704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705" name="Google Shape;705;p106"/>
          <p:cNvGrpSpPr/>
          <p:nvPr/>
        </p:nvGrpSpPr>
        <p:grpSpPr>
          <a:xfrm>
            <a:off x="6588224" y="2643758"/>
            <a:ext cx="792088" cy="670228"/>
            <a:chOff x="1691680" y="987574"/>
            <a:chExt cx="1872208" cy="1584176"/>
          </a:xfrm>
        </p:grpSpPr>
        <p:sp>
          <p:nvSpPr>
            <p:cNvPr id="706" name="Google Shape;706;p106"/>
            <p:cNvSpPr/>
            <p:nvPr/>
          </p:nvSpPr>
          <p:spPr>
            <a:xfrm>
              <a:off x="1691680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7" name="Google Shape;707;p106"/>
            <p:cNvSpPr/>
            <p:nvPr/>
          </p:nvSpPr>
          <p:spPr>
            <a:xfrm>
              <a:off x="2627784" y="987574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8" name="Google Shape;708;p106"/>
            <p:cNvSpPr/>
            <p:nvPr/>
          </p:nvSpPr>
          <p:spPr>
            <a:xfrm>
              <a:off x="1691680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09" name="Google Shape;709;p106"/>
            <p:cNvSpPr/>
            <p:nvPr/>
          </p:nvSpPr>
          <p:spPr>
            <a:xfrm>
              <a:off x="2627784" y="1779662"/>
              <a:ext cx="936104" cy="792088"/>
            </a:xfrm>
            <a:prstGeom prst="rect">
              <a:avLst/>
            </a:prstGeom>
            <a:solidFill>
              <a:schemeClr val="lt1"/>
            </a:solidFill>
            <a:ln w="254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Rectangle 5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" name="Google Shape;724;p10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22</a:t>
            </a:fld>
          </a:p>
        </p:txBody>
      </p:sp>
      <p:sp>
        <p:nvSpPr>
          <p:cNvPr id="725" name="Google Shape;725;p108"/>
          <p:cNvSpPr txBox="1"/>
          <p:nvPr/>
        </p:nvSpPr>
        <p:spPr>
          <a:xfrm>
            <a:off x="325800" y="339502"/>
            <a:ext cx="8566680" cy="4392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Sekwencja prezentacji dla każdego zespołu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tx2"/>
              </a:solidFill>
              <a:latin typeface="+mj-l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800" b="1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r>
              <a:rPr lang="pl-PL" dirty="1" sz="1600" b="0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Jaki wybraliście temat?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r>
              <a:rPr lang="pl-PL" dirty="1" sz="1600" b="0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Jaki zbiór danych pobraliście?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Dlaczego pobraliście właśnie ten zbiór danych?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Do jakiego zastosowania może się nadawać ten zbiór danych?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Jak podzieliliście pracę?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Jakiej techniki użyliście do pobrania, przetworzenia i analizy danych?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Wyjaśnijcie, jak porównujecie 2 modele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Objaśnijcie waszą tablicę pomyłek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cs typeface="Assistant"/>
                <a:sym typeface="Assistant"/>
              </a:rPr>
              <a:t>Zaprezentujcie notatnik Jupyter (jeśli go macie)</a:t>
            </a:r>
          </a:p>
          <a:p>
            <a:pPr marL="514350" marR="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/>
              <a:buAutoNum type="arabicPeriod"/>
            </a:pPr>
            <a:endParaRPr lang="en-SG" sz="1600" dirty="0">
              <a:solidFill>
                <a:schemeClr val="tx2"/>
              </a:solidFill>
              <a:latin typeface="+mj-lt"/>
              <a:cs typeface="Assistant"/>
              <a:sym typeface="Assistan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Google Shape;731;p109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2" name="Google Shape;732;p10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23</a:t>
            </a:fld>
          </a:p>
        </p:txBody>
      </p:sp>
      <p:sp>
        <p:nvSpPr>
          <p:cNvPr id="733" name="Google Shape;733;p109"/>
          <p:cNvSpPr txBox="1"/>
          <p:nvPr/>
        </p:nvSpPr>
        <p:spPr>
          <a:xfrm>
            <a:off x="0" y="1923678"/>
            <a:ext cx="9144000" cy="12961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Gratuluję wszystkim zespołom!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110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0" name="Google Shape;740;p110"/>
          <p:cNvSpPr txBox="1"/>
          <p:nvPr/>
        </p:nvSpPr>
        <p:spPr>
          <a:xfrm>
            <a:off x="325800" y="339501"/>
            <a:ext cx="8566680" cy="42039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Omówmy teraz projekty!</a:t>
            </a:r>
          </a:p>
          <a:p>
            <a:pPr lvl="0" algn="ctr">
              <a:buSzPts val="2800"/>
            </a:pPr>
            <a:endParaRPr lang="en-SG" sz="2000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 algn="ctr">
              <a:buSzPts val="2800"/>
            </a:pPr>
            <a:r>
              <a:rPr lang="pl-PL" dirty="1" sz="20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Jakie przyjęliście podejście?</a:t>
            </a:r>
          </a:p>
          <a:p>
            <a:pPr lvl="0" algn="ctr">
              <a:buSzPts val="2800"/>
            </a:pPr>
            <a:endParaRPr lang="en-SG" sz="2000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 algn="ctr">
              <a:buSzPts val="2800"/>
            </a:pPr>
            <a:r>
              <a:rPr lang="pl-PL" dirty="1" sz="20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Jakie były wyzwania?</a:t>
            </a:r>
          </a:p>
          <a:p>
            <a:pPr lvl="0" algn="ctr">
              <a:buSzPts val="2800"/>
            </a:pPr>
            <a:endParaRPr lang="en-SG" sz="2000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 algn="ctr">
              <a:buSzPts val="2800"/>
            </a:pPr>
            <a:r>
              <a:rPr lang="pl-PL" dirty="1" sz="20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 im sprostaliście?</a:t>
            </a:r>
          </a:p>
          <a:p>
            <a:pPr lvl="0" algn="ctr">
              <a:buSzPts val="2800"/>
            </a:pPr>
            <a:endParaRPr lang="en-SG" sz="2000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 algn="ctr">
              <a:buSzPts val="2800"/>
            </a:pPr>
            <a:r>
              <a:rPr lang="pl-PL" dirty="1" sz="20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 można poprawić wasz proces?</a:t>
            </a:r>
          </a:p>
        </p:txBody>
      </p:sp>
      <p:sp>
        <p:nvSpPr>
          <p:cNvPr id="741" name="Google Shape;741;p11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24</a:t>
            </a:fld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" name="Google Shape;762;p113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25</a:t>
            </a:fld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-9525" y="2117587"/>
            <a:ext cx="9124950" cy="10215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189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pPr algn="ctr">
              <a:buClrTx/>
              <a:buFontTx/>
            </a:pPr>
            <a:r>
              <a:rPr lang="pl-PL" dirty="1" sz="8000" b="1"/>
              <a:t>PODSUMOWANIE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" name="Google Shape;768;p114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9" name="Google Shape;769;p114"/>
          <p:cNvSpPr txBox="1"/>
          <p:nvPr/>
        </p:nvSpPr>
        <p:spPr>
          <a:xfrm>
            <a:off x="325800" y="339502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Wskażcie jedną rzecz, której się dziś nauczyliście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i która jest dla was szczególnie użyteczna</a:t>
            </a:r>
          </a:p>
        </p:txBody>
      </p:sp>
      <p:sp>
        <p:nvSpPr>
          <p:cNvPr id="770" name="Google Shape;770;p1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26</a:t>
            </a:fld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p115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p115"/>
          <p:cNvSpPr txBox="1"/>
          <p:nvPr/>
        </p:nvSpPr>
        <p:spPr>
          <a:xfrm>
            <a:off x="325800" y="339502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i="0" u="none" strike="noStrike" cap="none" sz="2800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Wskażcie jedną nową technikę,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której dziś użyliście!</a:t>
            </a:r>
          </a:p>
        </p:txBody>
      </p:sp>
      <p:sp>
        <p:nvSpPr>
          <p:cNvPr id="778" name="Google Shape;778;p115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27</a:t>
            </a:fld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16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5" name="Google Shape;785;p116"/>
          <p:cNvSpPr txBox="1"/>
          <p:nvPr/>
        </p:nvSpPr>
        <p:spPr>
          <a:xfrm>
            <a:off x="325800" y="-422498"/>
            <a:ext cx="8566680" cy="32225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Wskażcie jedną rzecz, którą chcielibyście zrobić/zbudować</a:t>
            </a: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na podstawie tego, co dziś się nauczyliście.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1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pl-PL" dirty="1" sz="2800" b="1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 możecie zastosować zdobytą wiedzę?</a:t>
            </a:r>
          </a:p>
        </p:txBody>
      </p:sp>
      <p:sp>
        <p:nvSpPr>
          <p:cNvPr id="786" name="Google Shape;786;p116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28</a:t>
            </a:fld>
          </a:p>
        </p:txBody>
      </p:sp>
      <p:sp>
        <p:nvSpPr>
          <p:cNvPr id="6" name="Rectangle 5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5F83B-A4A3-4547-829B-B03D48E6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>
              <a:defRPr/>
            </a:pPr>
            <a:fld id="{EE2556C5-CE8C-6547-B838-EA80C61A4AF7}" type="slidenum">
              <a:rPr lang="en-US">
                <a:solidFill>
                  <a:prstClr val="white"/>
                </a:solidFill>
                <a:latin typeface="Intel Clear"/>
              </a:rPr>
              <a:pPr defTabSz="457189">
                <a:defRPr/>
              </a:pPr>
              <a:t>29</a:t>
            </a:fld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  <p:sp>
        <p:nvSpPr>
          <p:cNvPr id="23" name="Title 2"/>
          <p:cNvSpPr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</p:spPr>
        <p:txBody>
          <a:bodyPr/>
          <a:lstStyle/>
          <a:p>
            <a:r>
              <a:rPr lang="pl-PL" dirty="1" sz="2400" b="1">
                <a:latin typeface="+mj-lt"/>
              </a:rPr>
              <a:t>Rezultaty edukacyjne</a:t>
            </a:r>
          </a:p>
        </p:txBody>
      </p:sp>
      <p:sp>
        <p:nvSpPr>
          <p:cNvPr id="3" name="Rectangle 2"/>
          <p:cNvSpPr/>
          <p:nvPr/>
        </p:nvSpPr>
        <p:spPr>
          <a:xfrm>
            <a:off x="472440" y="1014145"/>
            <a:ext cx="76333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accent1"/>
              </a:buClr>
              <a:buSzPts val="1800"/>
            </a:pPr>
            <a:r>
              <a:rPr lang="pl-PL" dirty="1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Po zakończeniu tych warsztatów będziecie potrafili:</a:t>
            </a: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endParaRPr lang="en-US" sz="1600" b="1" dirty="0">
              <a:latin typeface="+mj-lt"/>
              <a:ea typeface="Assistant"/>
              <a:cs typeface="Assistant"/>
              <a:sym typeface="Assistant"/>
            </a:endParaRP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Ocena i interpretacja wyników modeli</a:t>
            </a: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endParaRPr lang="en-US" sz="1600" dirty="0">
              <a:solidFill>
                <a:schemeClr val="accent1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Korzystać z odpowiednich narzędzi do wizualizacji</a:t>
            </a: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endParaRPr lang="en-US" sz="1600" dirty="0">
              <a:solidFill>
                <a:schemeClr val="accent1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Rozwiązywać proste problemy z zakresu nauki o danych</a:t>
            </a:r>
          </a:p>
        </p:txBody>
      </p:sp>
    </p:spTree>
    <p:extLst>
      <p:ext uri="{BB962C8B-B14F-4D97-AF65-F5344CB8AC3E}">
        <p14:creationId xmlns:p14="http://schemas.microsoft.com/office/powerpoint/2010/main" val="113482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5F83B-A4A3-4547-829B-B03D48E6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>
              <a:defRPr/>
            </a:pPr>
            <a:fld id="{EE2556C5-CE8C-6547-B838-EA80C61A4AF7}" type="slidenum">
              <a:rPr lang="en-US">
                <a:solidFill>
                  <a:prstClr val="white"/>
                </a:solidFill>
                <a:latin typeface="Intel Clear"/>
              </a:rPr>
              <a:pPr defTabSz="457189">
                <a:defRPr/>
              </a:pPr>
              <a:t>3</a:t>
            </a:fld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  <p:sp>
        <p:nvSpPr>
          <p:cNvPr id="23" name="Title 2"/>
          <p:cNvSpPr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</p:spPr>
        <p:txBody>
          <a:bodyPr/>
          <a:lstStyle/>
          <a:p>
            <a:r>
              <a:rPr lang="pl-PL" dirty="1" sz="2400" b="1">
                <a:latin typeface="+mj-lt"/>
              </a:rPr>
              <a:t>Rezultaty edukacyjne</a:t>
            </a:r>
          </a:p>
        </p:txBody>
      </p:sp>
      <p:sp>
        <p:nvSpPr>
          <p:cNvPr id="3" name="Rectangle 2"/>
          <p:cNvSpPr/>
          <p:nvPr/>
        </p:nvSpPr>
        <p:spPr>
          <a:xfrm>
            <a:off x="472440" y="1014145"/>
            <a:ext cx="763333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chemeClr val="accent1"/>
              </a:buClr>
              <a:buSzPts val="1800"/>
            </a:pPr>
            <a:r>
              <a:rPr lang="pl-PL" dirty="1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Po zakończeniu tych warsztatów będziecie potrafili:</a:t>
            </a: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endParaRPr lang="en-US" sz="1600" b="1" dirty="0">
              <a:latin typeface="+mj-lt"/>
              <a:ea typeface="Assistant"/>
              <a:cs typeface="Assistant"/>
              <a:sym typeface="Assistant"/>
            </a:endParaRP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Ocena i interpretacja wyników modeli</a:t>
            </a: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endParaRPr lang="en-US" sz="1600" dirty="0">
              <a:solidFill>
                <a:schemeClr val="accent1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Korzystać z odpowiednich narzędzi do wizualizacji</a:t>
            </a: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endParaRPr lang="en-US" sz="1600" dirty="0">
              <a:solidFill>
                <a:schemeClr val="accent1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342900" lvl="0" indent="-342900">
              <a:buClr>
                <a:schemeClr val="accent1"/>
              </a:buClr>
              <a:buSzPts val="1800"/>
              <a:buFont typeface="Assistant"/>
              <a:buAutoNum type="arabicPeriod"/>
            </a:pPr>
            <a:r>
              <a:rPr lang="pl-PL" dirty="1" sz="1600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Rozwiązywać proste problemy z zakresu nauki o danych</a:t>
            </a:r>
          </a:p>
        </p:txBody>
      </p:sp>
    </p:spTree>
    <p:extLst>
      <p:ext uri="{BB962C8B-B14F-4D97-AF65-F5344CB8AC3E}">
        <p14:creationId xmlns:p14="http://schemas.microsoft.com/office/powerpoint/2010/main" val="164588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18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30</a:t>
            </a:fld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-9525" y="2117587"/>
            <a:ext cx="9124950" cy="10215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189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pPr algn="ctr">
              <a:buClrTx/>
              <a:buFontTx/>
            </a:pPr>
            <a:r>
              <a:rPr lang="pl-PL" dirty="1" sz="8000" b="1"/>
              <a:t>QUIZ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39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31</a:t>
            </a:fld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-9525" y="2117587"/>
            <a:ext cx="9124950" cy="10215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 defTabSz="457189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400" b="0" i="0" kern="1200" cap="none" spc="0" baseline="0">
                <a:solidFill>
                  <a:schemeClr val="bg1">
                    <a:alpha val="90000"/>
                  </a:schemeClr>
                </a:solidFill>
                <a:latin typeface="Intel Clear Pro" panose="020B0804020202060201" pitchFamily="34" charset="0"/>
                <a:ea typeface="Intel Clear Pro" panose="020B0804020202060201" pitchFamily="34" charset="0"/>
                <a:cs typeface="Intel Clear Pro" panose="020B0804020202060201" pitchFamily="34" charset="0"/>
              </a:defRPr>
            </a:lvl1pPr>
          </a:lstStyle>
          <a:p>
            <a:pPr algn="ctr">
              <a:buClrTx/>
              <a:buFontTx/>
            </a:pPr>
            <a:r>
              <a:rPr lang="pl-PL" dirty="1" sz="8000" b="1"/>
              <a:t>REFLEKSJE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p140"/>
          <p:cNvSpPr/>
          <p:nvPr/>
        </p:nvSpPr>
        <p:spPr>
          <a:xfrm>
            <a:off x="0" y="0"/>
            <a:ext cx="9144000" cy="473199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5" name="Google Shape;975;p140"/>
          <p:cNvSpPr txBox="1"/>
          <p:nvPr/>
        </p:nvSpPr>
        <p:spPr>
          <a:xfrm>
            <a:off x="325800" y="339502"/>
            <a:ext cx="8566680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 dirty="0">
              <a:solidFill>
                <a:schemeClr val="accent1"/>
              </a:solidFill>
              <a:latin typeface="Assistant"/>
              <a:ea typeface="Assistant"/>
              <a:cs typeface="Assistant"/>
              <a:sym typeface="Assistant"/>
            </a:endParaRPr>
          </a:p>
          <a:p>
            <a:pPr lvl="0">
              <a:buSzPts val="2800"/>
            </a:pP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Pytania do refleksji</a:t>
            </a:r>
            <a:r>
              <a:rPr lang="pl-PL" dirty="1" sz="2800" b="1" i="0" u="none" strike="noStrike" cap="none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lang="en-SG" sz="1800" b="0" i="0" u="none" strike="noStrike" cap="none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342900" lvl="0" indent="-342900">
              <a:buClr>
                <a:schemeClr val="tx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 mogę zastosować zdobytą dziś wiedzę poza zajęciami?</a:t>
            </a:r>
          </a:p>
          <a:p>
            <a:pPr marL="342900" lvl="0" indent="-342900">
              <a:buClr>
                <a:schemeClr val="tx2"/>
              </a:buClr>
              <a:buSzPts val="1600"/>
              <a:buFont typeface="Arial"/>
              <a:buAutoNum type="arabicPeriod"/>
            </a:pPr>
            <a:endParaRPr lang="en-SG" sz="1600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342900" lvl="0" indent="-342900">
              <a:buClr>
                <a:schemeClr val="tx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Czy istnieje ważny cel społeczny, w którego realizacji chcę pomóc?</a:t>
            </a:r>
          </a:p>
          <a:p>
            <a:pPr marL="342900" lvl="0" indent="-342900">
              <a:buClr>
                <a:schemeClr val="tx2"/>
              </a:buClr>
              <a:buSzPts val="1600"/>
              <a:buFont typeface="Arial"/>
              <a:buAutoNum type="arabicPeriod"/>
            </a:pPr>
            <a:endParaRPr lang="en-SG" sz="1600" dirty="0">
              <a:solidFill>
                <a:schemeClr val="tx2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marL="342900" lvl="0" indent="-342900">
              <a:buClr>
                <a:schemeClr val="tx2"/>
              </a:buClr>
              <a:buSzPts val="1600"/>
              <a:buFont typeface="Arial"/>
              <a:buAutoNum type="arabicPeriod"/>
            </a:pPr>
            <a:r>
              <a:rPr lang="pl-PL" dirty="1" sz="1600">
                <a:solidFill>
                  <a:schemeClr val="tx2"/>
                </a:solidFill>
                <a:latin typeface="+mj-lt"/>
                <a:ea typeface="Assistant"/>
                <a:cs typeface="Assistant"/>
                <a:sym typeface="Assistant"/>
              </a:rPr>
              <a:t>Jak zapewnię, że moje zastosowanie rozwiąże problemy, a jednocześnie zminimalizuje związane z nim ryzyko?</a:t>
            </a:r>
          </a:p>
        </p:txBody>
      </p:sp>
      <p:sp>
        <p:nvSpPr>
          <p:cNvPr id="976" name="Google Shape;976;p14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32</a:t>
            </a:fld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 dirty="0"/>
          </a:p>
        </p:txBody>
      </p:sp>
      <p:pic>
        <p:nvPicPr>
          <p:cNvPr id="977" name="Google Shape;977;p1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161919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41"/>
          <p:cNvSpPr txBox="1">
            <a:spLocks noGrp="1"/>
          </p:cNvSpPr>
          <p:nvPr>
            <p:ph type="sldNum" idx="4294967295"/>
          </p:nvPr>
        </p:nvSpPr>
        <p:spPr>
          <a:xfrm>
            <a:off x="7010400" y="4824413"/>
            <a:ext cx="21336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fld id="{00000000-1234-1234-1234-123412341234}" type="slidenum">
              <a:rPr lang="en-SG"/>
              <a:t>33</a:t>
            </a:fld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</p:spPr>
        <p:txBody>
          <a:bodyPr anchor="ctr"/>
          <a:lstStyle/>
          <a:p>
            <a:pPr algn="ctr"/>
            <a:r>
              <a:rPr lang="pl-PL" dirty="1" sz="8000" b="1"/>
              <a:t>DZIĘKUJĘ</a:t>
            </a:r>
            <a:br>
              <a:rPr lang="pl-PL" dirty="1" sz="8000" b="1"/>
            </a:br>
            <a:r>
              <a:rPr lang="pl-PL" dirty="1" sz="3000" b="1">
                <a:solidFill>
                  <a:schemeClr val="accent3"/>
                </a:solidFill>
                <a:latin typeface="+mj-lt"/>
              </a:rPr>
              <a:t>Do zobaczenia wkrótce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</p:cSld>
  <p:clrMapOvr>
    <a:masterClrMapping/>
  </p:clrMapOvr>
  <p:transition spd="med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415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</p:spPr>
        <p:txBody>
          <a:bodyPr anchor="ctr"/>
          <a:lstStyle/>
          <a:p>
            <a:pPr algn="ctr"/>
            <a:r>
              <a:rPr lang="pl-PL" dirty="1" sz="8000" b="1"/>
              <a:t>Ocena modelu</a:t>
            </a:r>
            <a:r>
              <a:rPr lang="pl-PL" dirty="1" sz="8000" b="1"/>
              <a:t> 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5F83B-A4A3-4547-829B-B03D48E65D8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4824413"/>
            <a:ext cx="2133600" cy="273050"/>
          </a:xfrm>
        </p:spPr>
        <p:txBody>
          <a:bodyPr/>
          <a:lstStyle/>
          <a:p>
            <a:pPr defTabSz="457189">
              <a:defRPr/>
            </a:pPr>
            <a:fld id="{EE2556C5-CE8C-6547-B838-EA80C61A4AF7}" type="slidenum">
              <a:rPr lang="en-US">
                <a:solidFill>
                  <a:prstClr val="white"/>
                </a:solidFill>
              </a:rPr>
              <a:pPr defTabSz="457189">
                <a:defRPr/>
              </a:pPr>
              <a:t>4</a:t>
            </a:fld>
          </a:p>
        </p:txBody>
      </p:sp>
      <p:sp>
        <p:nvSpPr>
          <p:cNvPr id="5" name="Rectangle 4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prstClr val="white"/>
                </a:solidFill>
              </a:rPr>
              <a:t>Copyright © 2019 Intel Corporation.</a:t>
            </a:r>
            <a:r>
              <a:rPr lang="pl-PL" dirty="1" sz="600">
                <a:solidFill>
                  <a:prstClr val="white"/>
                </a:solidFill>
              </a:rPr>
              <a:t> </a:t>
            </a:r>
            <a:r>
              <a:rPr lang="pl-PL" dirty="1" sz="600">
                <a:solidFill>
                  <a:prstClr val="white"/>
                </a:solidFill>
              </a:rPr>
              <a:t>Wszelkie prawa zastrzeżone.</a:t>
            </a:r>
            <a:r>
              <a:rPr lang="pl-PL" dirty="1" sz="600">
                <a:solidFill>
                  <a:prstClr val="white"/>
                </a:solidFill>
              </a:rPr>
              <a:t> </a:t>
            </a:r>
            <a:r>
              <a:rPr lang="pl-PL" dirty="1" sz="600">
                <a:solidFill>
                  <a:prstClr val="white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prstClr val="white"/>
                </a:solidFill>
              </a:rPr>
              <a:t> </a:t>
            </a:r>
            <a:r>
              <a:rPr lang="pl-PL" dirty="1" sz="600">
                <a:solidFill>
                  <a:prstClr val="white"/>
                </a:solidFill>
              </a:rPr>
              <a:t>*Inne nazwy i marki mogą stanowić własność innych podmiotów.</a:t>
            </a:r>
          </a:p>
        </p:txBody>
      </p:sp>
    </p:spTree>
    <p:extLst>
      <p:ext uri="{BB962C8B-B14F-4D97-AF65-F5344CB8AC3E}">
        <p14:creationId xmlns:p14="http://schemas.microsoft.com/office/powerpoint/2010/main" val="1267480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</p:spPr>
        <p:txBody>
          <a:bodyPr anchor="ctr"/>
          <a:lstStyle/>
          <a:p>
            <a:pPr algn="ctr"/>
            <a:r>
              <a:rPr lang="pl-PL" dirty="1" sz="8000" b="1"/>
              <a:t>Samokształcenie</a:t>
            </a:r>
            <a:br>
              <a:rPr lang="pl-PL" dirty="1" sz="8000" b="1"/>
            </a:br>
            <a:r>
              <a:rPr lang="pl-PL" dirty="1" sz="3000" b="1">
                <a:solidFill>
                  <a:schemeClr val="accent3"/>
                </a:solidFill>
                <a:latin typeface="+mj-lt"/>
              </a:rPr>
              <a:t>Notatnik:</a:t>
            </a:r>
            <a:r>
              <a:rPr lang="pl-PL" dirty="1" sz="3000" b="1">
                <a:solidFill>
                  <a:schemeClr val="accent3"/>
                </a:solidFill>
                <a:latin typeface="+mj-lt"/>
              </a:rPr>
              <a:t> </a:t>
            </a:r>
            <a:r>
              <a:rPr lang="pl-PL" dirty="1" sz="3000" b="1">
                <a:solidFill>
                  <a:schemeClr val="accent3"/>
                </a:solidFill>
                <a:latin typeface="+mj-lt"/>
              </a:rPr>
              <a:t>Wyniki modelu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5F83B-A4A3-4547-829B-B03D48E65D8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4824413"/>
            <a:ext cx="2133600" cy="273050"/>
          </a:xfrm>
        </p:spPr>
        <p:txBody>
          <a:bodyPr/>
          <a:lstStyle/>
          <a:p>
            <a:pPr defTabSz="457189">
              <a:defRPr/>
            </a:pPr>
            <a:fld id="{EE2556C5-CE8C-6547-B838-EA80C61A4AF7}" type="slidenum">
              <a:rPr lang="en-US">
                <a:solidFill>
                  <a:prstClr val="white"/>
                </a:solidFill>
                <a:latin typeface="Intel Clear"/>
              </a:rPr>
              <a:pPr defTabSz="457189">
                <a:defRPr/>
              </a:pPr>
              <a:t>5</a:t>
            </a:fld>
          </a:p>
        </p:txBody>
      </p:sp>
      <p:sp>
        <p:nvSpPr>
          <p:cNvPr id="5" name="Rectangle 4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  <p:extLst>
      <p:ext uri="{BB962C8B-B14F-4D97-AF65-F5344CB8AC3E}">
        <p14:creationId xmlns:p14="http://schemas.microsoft.com/office/powerpoint/2010/main" val="78402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</p:spPr>
        <p:txBody>
          <a:bodyPr anchor="ctr"/>
          <a:lstStyle/>
          <a:p>
            <a:pPr algn="ctr"/>
            <a:r>
              <a:rPr lang="pl-PL" dirty="1" sz="8000" b="1"/>
              <a:t>Do zapamiętania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5F83B-A4A3-4547-829B-B03D48E65D8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4824413"/>
            <a:ext cx="2133600" cy="273050"/>
          </a:xfrm>
        </p:spPr>
        <p:txBody>
          <a:bodyPr/>
          <a:lstStyle/>
          <a:p>
            <a:pPr defTabSz="457189">
              <a:defRPr/>
            </a:pPr>
            <a:fld id="{EE2556C5-CE8C-6547-B838-EA80C61A4AF7}" type="slidenum">
              <a:rPr lang="en-US">
                <a:solidFill>
                  <a:prstClr val="white"/>
                </a:solidFill>
                <a:latin typeface="Intel Clear"/>
              </a:rPr>
              <a:pPr defTabSz="457189">
                <a:defRPr/>
              </a:pPr>
              <a:t>6</a:t>
            </a:fld>
          </a:p>
        </p:txBody>
      </p:sp>
      <p:sp>
        <p:nvSpPr>
          <p:cNvPr id="5" name="Rectangle 4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  <p:extLst>
      <p:ext uri="{BB962C8B-B14F-4D97-AF65-F5344CB8AC3E}">
        <p14:creationId xmlns:p14="http://schemas.microsoft.com/office/powerpoint/2010/main" val="3939543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5F83B-A4A3-4547-829B-B03D48E65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>
              <a:defRPr/>
            </a:pPr>
            <a:fld id="{EE2556C5-CE8C-6547-B838-EA80C61A4AF7}" type="slidenum">
              <a:rPr lang="en-US">
                <a:solidFill>
                  <a:prstClr val="white"/>
                </a:solidFill>
                <a:latin typeface="Intel Clear"/>
              </a:rPr>
              <a:pPr defTabSz="457189">
                <a:defRPr/>
              </a:pPr>
              <a:t>7</a:t>
            </a:fld>
          </a:p>
        </p:txBody>
      </p:sp>
      <p:sp>
        <p:nvSpPr>
          <p:cNvPr id="7" name="Rectangle 6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  <p:sp>
        <p:nvSpPr>
          <p:cNvPr id="23" name="Title 2"/>
          <p:cNvSpPr>
            <a:spLocks noGrp="1"/>
          </p:cNvSpPr>
          <p:nvPr>
            <p:ph type="title"/>
          </p:nvPr>
        </p:nvSpPr>
        <p:spPr>
          <a:xfrm>
            <a:off x="455613" y="308848"/>
            <a:ext cx="8229600" cy="868680"/>
          </a:xfrm>
        </p:spPr>
        <p:txBody>
          <a:bodyPr/>
          <a:lstStyle/>
          <a:p>
            <a:r>
              <a:rPr lang="pl-PL" dirty="1" sz="2400" b="1">
                <a:latin typeface="+mj-lt"/>
              </a:rPr>
              <a:t>Wyniki modelu</a:t>
            </a:r>
          </a:p>
        </p:txBody>
      </p:sp>
      <p:sp>
        <p:nvSpPr>
          <p:cNvPr id="3" name="Rectangle 2"/>
          <p:cNvSpPr/>
          <p:nvPr/>
        </p:nvSpPr>
        <p:spPr>
          <a:xfrm>
            <a:off x="472440" y="907465"/>
            <a:ext cx="80695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Clr>
                <a:srgbClr val="000000"/>
              </a:buClr>
              <a:buSzPts val="2700"/>
            </a:pP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1.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Czym jest niedotrenowanie i przetrenowanie?</a:t>
            </a:r>
          </a:p>
          <a:p>
            <a:pPr lvl="0">
              <a:buClr>
                <a:srgbClr val="000000"/>
              </a:buClr>
              <a:buSzPts val="2700"/>
            </a:pPr>
            <a:endParaRPr lang="en-US" sz="2000" b="1" dirty="0">
              <a:solidFill>
                <a:schemeClr val="accent1"/>
              </a:solidFill>
              <a:latin typeface="+mj-lt"/>
              <a:ea typeface="Assistant"/>
              <a:cs typeface="Assistant"/>
              <a:sym typeface="Assistant"/>
            </a:endParaRPr>
          </a:p>
          <a:p>
            <a:pPr lvl="0">
              <a:buClr>
                <a:srgbClr val="000000"/>
              </a:buClr>
              <a:buSzPts val="2700"/>
            </a:pP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2.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 </a:t>
            </a:r>
            <a: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  <a:t>Co może spowodować niedotrenowanie lub przetrenowanie?</a:t>
            </a:r>
            <a:b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</a:br>
            <a:b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</a:br>
            <a:br>
              <a:rPr lang="pl-PL" dirty="1" sz="2000" b="1">
                <a:solidFill>
                  <a:schemeClr val="accent1"/>
                </a:solidFill>
                <a:latin typeface="+mj-lt"/>
                <a:ea typeface="Assistant"/>
                <a:cs typeface="Assistant"/>
                <a:sym typeface="Assistant"/>
              </a:rPr>
            </a:br>
          </a:p>
        </p:txBody>
      </p:sp>
    </p:spTree>
    <p:extLst>
      <p:ext uri="{BB962C8B-B14F-4D97-AF65-F5344CB8AC3E}">
        <p14:creationId xmlns:p14="http://schemas.microsoft.com/office/powerpoint/2010/main" val="310885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</p:spPr>
        <p:txBody>
          <a:bodyPr anchor="ctr"/>
          <a:lstStyle/>
          <a:p>
            <a:pPr algn="ctr"/>
            <a:r>
              <a:rPr lang="pl-PL" dirty="1" sz="8000" b="1"/>
              <a:t>Samokształcenie</a:t>
            </a:r>
            <a:br>
              <a:rPr lang="pl-PL" dirty="1" sz="8000" b="1"/>
            </a:br>
            <a:r>
              <a:rPr lang="pl-PL" dirty="1" sz="3000" b="1">
                <a:solidFill>
                  <a:schemeClr val="accent3"/>
                </a:solidFill>
                <a:latin typeface="+mj-lt"/>
              </a:rPr>
              <a:t>Notatnik:</a:t>
            </a:r>
            <a:r>
              <a:rPr lang="pl-PL" dirty="1" sz="3000" b="1">
                <a:solidFill>
                  <a:schemeClr val="accent3"/>
                </a:solidFill>
                <a:latin typeface="+mj-lt"/>
              </a:rPr>
              <a:t> </a:t>
            </a:r>
            <a:r>
              <a:rPr lang="pl-PL" dirty="1" sz="3000" b="1">
                <a:solidFill>
                  <a:schemeClr val="accent3"/>
                </a:solidFill>
                <a:latin typeface="+mj-lt"/>
              </a:rPr>
              <a:t>Wizualizacja i weryfikacja wyników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5F83B-A4A3-4547-829B-B03D48E65D8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4824413"/>
            <a:ext cx="2133600" cy="273050"/>
          </a:xfrm>
        </p:spPr>
        <p:txBody>
          <a:bodyPr/>
          <a:lstStyle/>
          <a:p>
            <a:pPr defTabSz="457189">
              <a:defRPr/>
            </a:pPr>
            <a:fld id="{EE2556C5-CE8C-6547-B838-EA80C61A4AF7}" type="slidenum">
              <a:rPr lang="en-US">
                <a:solidFill>
                  <a:prstClr val="white"/>
                </a:solidFill>
                <a:latin typeface="Intel Clear"/>
              </a:rPr>
              <a:pPr defTabSz="457189">
                <a:defRPr/>
              </a:pPr>
              <a:t>8</a:t>
            </a:fld>
          </a:p>
        </p:txBody>
      </p:sp>
      <p:sp>
        <p:nvSpPr>
          <p:cNvPr id="5" name="Rectangle 4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  <p:extLst>
      <p:ext uri="{BB962C8B-B14F-4D97-AF65-F5344CB8AC3E}">
        <p14:creationId xmlns:p14="http://schemas.microsoft.com/office/powerpoint/2010/main" val="417282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050" y="2108062"/>
            <a:ext cx="9124950" cy="1021556"/>
          </a:xfrm>
        </p:spPr>
        <p:txBody>
          <a:bodyPr anchor="ctr"/>
          <a:lstStyle/>
          <a:p>
            <a:pPr algn="ctr"/>
            <a:r>
              <a:rPr lang="pl-PL" dirty="1" sz="8000" b="1"/>
              <a:t>Do zapamiętania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F55F83B-A4A3-4547-829B-B03D48E65D8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7010400" y="4824413"/>
            <a:ext cx="2133600" cy="273050"/>
          </a:xfrm>
        </p:spPr>
        <p:txBody>
          <a:bodyPr/>
          <a:lstStyle/>
          <a:p>
            <a:pPr defTabSz="457189">
              <a:defRPr/>
            </a:pPr>
            <a:fld id="{EE2556C5-CE8C-6547-B838-EA80C61A4AF7}" type="slidenum">
              <a:rPr lang="en-US">
                <a:solidFill>
                  <a:prstClr val="white"/>
                </a:solidFill>
                <a:latin typeface="Intel Clear"/>
              </a:rPr>
              <a:pPr defTabSz="457189">
                <a:defRPr/>
              </a:pPr>
              <a:t>9</a:t>
            </a:fld>
          </a:p>
        </p:txBody>
      </p:sp>
      <p:sp>
        <p:nvSpPr>
          <p:cNvPr id="5" name="Rectangle 4"/>
          <p:cNvSpPr/>
          <p:nvPr/>
        </p:nvSpPr>
        <p:spPr>
          <a:xfrm>
            <a:off x="0" y="4858482"/>
            <a:ext cx="8105776" cy="18466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pl-PL" dirty="1" sz="600">
                <a:solidFill>
                  <a:schemeClr val="bg1"/>
                </a:solidFill>
              </a:rPr>
              <a:t>Copyright © 2019 Intel Corporation.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Wszelkie prawa zastrzeżone.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Intel oraz logo Intel są znakami towarowymi firmy Intel Corporation w Stanach Zjednoczonych i innych krajach.</a:t>
            </a:r>
            <a:r>
              <a:rPr lang="pl-PL" dirty="1" sz="600">
                <a:solidFill>
                  <a:schemeClr val="bg1"/>
                </a:solidFill>
              </a:rPr>
              <a:t> </a:t>
            </a:r>
            <a:r>
              <a:rPr lang="pl-PL" dirty="1" sz="600">
                <a:solidFill>
                  <a:schemeClr val="bg1"/>
                </a:solidFill>
              </a:rPr>
              <a:t>*Inne nazwy i marki mogą stanowić własność innych podmiotów.</a:t>
            </a:r>
          </a:p>
        </p:txBody>
      </p:sp>
    </p:spTree>
    <p:extLst>
      <p:ext uri="{BB962C8B-B14F-4D97-AF65-F5344CB8AC3E}">
        <p14:creationId xmlns:p14="http://schemas.microsoft.com/office/powerpoint/2010/main" val="335847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Int_PPT Template_ClearPro_16x9">
  <a:themeElements>
    <a:clrScheme name="Intel Color Palette">
      <a:dk1>
        <a:sysClr val="windowText" lastClr="000000"/>
      </a:dk1>
      <a:lt1>
        <a:sysClr val="window" lastClr="FFFFFF"/>
      </a:lt1>
      <a:dk2>
        <a:srgbClr val="003C71"/>
      </a:dk2>
      <a:lt2>
        <a:srgbClr val="B1BABF"/>
      </a:lt2>
      <a:accent1>
        <a:srgbClr val="0071C5"/>
      </a:accent1>
      <a:accent2>
        <a:srgbClr val="00AEEF"/>
      </a:accent2>
      <a:accent3>
        <a:srgbClr val="F3D54E"/>
      </a:accent3>
      <a:accent4>
        <a:srgbClr val="FFA300"/>
      </a:accent4>
      <a:accent5>
        <a:srgbClr val="FC4C02"/>
      </a:accent5>
      <a:accent6>
        <a:srgbClr val="C3D600"/>
      </a:accent6>
      <a:hlink>
        <a:srgbClr val="0071C5"/>
      </a:hlink>
      <a:folHlink>
        <a:srgbClr val="00AEEF"/>
      </a:folHlink>
    </a:clrScheme>
    <a:fontScheme name="Intel Clear">
      <a:majorFont>
        <a:latin typeface="Intel Clear"/>
        <a:ea typeface=""/>
        <a:cs typeface=""/>
      </a:majorFont>
      <a:minorFont>
        <a:latin typeface="Intel Cle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defRPr sz="1100" dirty="0" err="1" smtClean="0">
            <a:solidFill>
              <a:srgbClr val="003C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3_Int_PPT Template_ClearPro_16x9">
  <a:themeElements>
    <a:clrScheme name="Intel Color Palette">
      <a:dk1>
        <a:sysClr val="windowText" lastClr="000000"/>
      </a:dk1>
      <a:lt1>
        <a:sysClr val="window" lastClr="FFFFFF"/>
      </a:lt1>
      <a:dk2>
        <a:srgbClr val="003C71"/>
      </a:dk2>
      <a:lt2>
        <a:srgbClr val="B1BABF"/>
      </a:lt2>
      <a:accent1>
        <a:srgbClr val="0071C5"/>
      </a:accent1>
      <a:accent2>
        <a:srgbClr val="00AEEF"/>
      </a:accent2>
      <a:accent3>
        <a:srgbClr val="F3D54E"/>
      </a:accent3>
      <a:accent4>
        <a:srgbClr val="FFA300"/>
      </a:accent4>
      <a:accent5>
        <a:srgbClr val="FC4C02"/>
      </a:accent5>
      <a:accent6>
        <a:srgbClr val="C3D600"/>
      </a:accent6>
      <a:hlink>
        <a:srgbClr val="0071C5"/>
      </a:hlink>
      <a:folHlink>
        <a:srgbClr val="00AEEF"/>
      </a:folHlink>
    </a:clrScheme>
    <a:fontScheme name="Intel Clear">
      <a:majorFont>
        <a:latin typeface="Intel Clear"/>
        <a:ea typeface=""/>
        <a:cs typeface=""/>
      </a:majorFont>
      <a:minorFont>
        <a:latin typeface="Intel Cle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defRPr sz="1100" dirty="0" err="1" smtClean="0">
            <a:solidFill>
              <a:srgbClr val="003C71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12294</TotalTime>
  <Words>4163</Words>
  <Application>Microsoft Macintosh PowerPoint</Application>
  <PresentationFormat>On-screen Show (16:9)</PresentationFormat>
  <Paragraphs>439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Assistant</vt:lpstr>
      <vt:lpstr>Calibri</vt:lpstr>
      <vt:lpstr>Intel Clear</vt:lpstr>
      <vt:lpstr>Intel Clear Pro</vt:lpstr>
      <vt:lpstr>Wingdings</vt:lpstr>
      <vt:lpstr>2_Int_PPT Template_ClearPro_16x9</vt:lpstr>
      <vt:lpstr>3_Int_PPT Template_ClearPro_16x9</vt:lpstr>
      <vt:lpstr>PowerPoint Presentation</vt:lpstr>
      <vt:lpstr>PowerPoint Presentation</vt:lpstr>
      <vt:lpstr>Learning Outcomes</vt:lpstr>
      <vt:lpstr>Model evaluation </vt:lpstr>
      <vt:lpstr>Self-Directed Learning Notebook: Model Outputs</vt:lpstr>
      <vt:lpstr>Key Takeaways</vt:lpstr>
      <vt:lpstr>Model Outputs</vt:lpstr>
      <vt:lpstr>Self-Directed Learning Notebook: Output Visualization and Validation</vt:lpstr>
      <vt:lpstr>Key Takeaways</vt:lpstr>
      <vt:lpstr>Output Visualization and Validation</vt:lpstr>
      <vt:lpstr>PowerPoint Presentation</vt:lpstr>
      <vt:lpstr>PowerPoint Presentation</vt:lpstr>
      <vt:lpstr>What are the different levels?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are the different levels?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Learning Outcomes</vt:lpstr>
      <vt:lpstr>PowerPoint Presentation</vt:lpstr>
      <vt:lpstr>PowerPoint Presentation</vt:lpstr>
      <vt:lpstr>PowerPoint Presentation</vt:lpstr>
      <vt:lpstr>THANK YOU See you again soon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Intel Presentation Template Overview</dc:title>
  <dc:creator>Jeff</dc:creator>
  <cp:keywords>CTPClassification=CTP_IC:VisualMarkings=</cp:keywords>
  <cp:lastModifiedBy>Zimmermann Christoph Dominik</cp:lastModifiedBy>
  <cp:revision>880</cp:revision>
  <cp:lastPrinted>2015-08-17T05:58:48Z</cp:lastPrinted>
  <dcterms:created xsi:type="dcterms:W3CDTF">2015-03-23T21:00:27Z</dcterms:created>
  <dcterms:modified xsi:type="dcterms:W3CDTF">2020-01-21T09:05:50Z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TPClassification">
    <vt:lpwstr>CTP_IC</vt:lpwstr>
  </property>
  <property fmtid="{D5CDD505-2E9C-101B-9397-08002B2CF9AE}" pid="3" name="CTP_BU">
    <vt:lpwstr>SALES AND MARKETING GROUP</vt:lpwstr>
  </property>
  <property fmtid="{D5CDD505-2E9C-101B-9397-08002B2CF9AE}" pid="4" name="CTP_TimeStamp">
    <vt:lpwstr>2017-10-09 09:01:42Z</vt:lpwstr>
  </property>
  <property fmtid="{D5CDD505-2E9C-101B-9397-08002B2CF9AE}" pid="5" name="NXPowerLiteLastOptimized">
    <vt:lpwstr>503003</vt:lpwstr>
  </property>
  <property fmtid="{D5CDD505-2E9C-101B-9397-08002B2CF9AE}" pid="6" name="NXPowerLiteSettings">
    <vt:lpwstr>C7000400038000</vt:lpwstr>
  </property>
  <property fmtid="{D5CDD505-2E9C-101B-9397-08002B2CF9AE}" pid="7" name="NXPowerLiteVersion">
    <vt:lpwstr>D7.1.11</vt:lpwstr>
  </property>
  <property fmtid="{D5CDD505-2E9C-101B-9397-08002B2CF9AE}" pid="8" name="TitusGUID">
    <vt:lpwstr>b22fca2d-c017-4faa-9a9c-7258a3482db5</vt:lpwstr>
  </property>
</Properties>
</file>