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5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5143500" type="screen16x9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9" roundtripDataSignature="AMtx7mit3LX41C9pj+q/atmuJCFcgP4o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61" d="100"/>
          <a:sy n="161" d="100"/>
        </p:scale>
        <p:origin x="240" y="200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0"/>
        <p:guide pos="287"/>
        <p:guide pos="2909"/>
        <p:guide pos="2811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customschemas.google.com/relationships/presentationmetadata" Target="meta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Dzień dobry!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Nazywam się _________ i będę waszym moderatorem podczas tej sesji.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Pytania wprowadzające po przedstawieniu się: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„Kto z was wie, co to jest komputerowe rozpoznawanie obrazów?”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„Ilu z was pisało już kod w języku Python?”</a:t>
            </a:r>
            <a:b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(Zwróć uwagę, czy ktoś nie spełnia wymagań wstępnych – może to oznaczać konieczność dostosowania tempa zajęć)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„Kto poda przykład zastosowania komputerowego rozpoznawania obrazów w prawdziwym życiu?”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„Jak myślicie, czym się będziemy dziś zajmować?”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uczestnikom, czego mogą oczekiwać od programu: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„Będziecie się tutaj uczyć samodzielnie, a także od siebie nawzajem”.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„Moim zadaniem jest tylko zaprezentować wam różne pojęcia i koncepcje.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Będziecie uczyć się nowych rzeczy SAMODZIELNIE lub od waszych przyjaciół, a po drodze dowiecie się czegoś nowego o sobie i o innych”.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Oczekuję od was 3 rzeczy: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Chęci do nauki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Umysł nastawiony na rozwój,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Chęci, by dać z siebie wszystko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Zaangażowanie,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Chęci do dzielenia się z innymi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Otwartość.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DLACZEGO UCZESTNICY BIORĄ UDZIAŁ W PROGRAMIE?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nauczyć się stosować komputerowe rozpoznawanie obrazów z korzyścią dla siebie i społeczeństwa</a:t>
            </a: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nauczyć się analizować problemy i projektować możliwe rozwiązania</a:t>
            </a: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dowiedzieć się więcej o sobie (mocne strony i zdolności) i kolegach/koleżankach.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1200"/>
          </a:p>
        </p:txBody>
      </p:sp>
      <p:sp>
        <p:nvSpPr>
          <p:cNvPr id="166" name="Google Shape;166;p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[Odtwórz film]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Wyobraźcie sobie!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Tworzenie muzyki za pomocą kawałka papieru, bez kabli, bez elektroniki</a:t>
            </a:r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macie pomysły, jak realizować cele zrównoważonego rozwoju z użyciem komputerowego rozpoznawania obrazów?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wykorzystać technologię, by na lepsze zmieniać świat dokoła nas?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Zapiszcie wasze pomysły pod zadaniem 5 na arkuszu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Przez następną godzinę będzie uczyć się samodzielnie.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Zrobicie kilka ćwiczeń na laptopach.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 koniec dostaniecie zadania do wykonania.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Być może po drodze będziecie mieli pytania.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Zapiszcie te pytania i omówimy je później.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Pomagajcie sobie wzajemnie.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Spróbujcie też znaleźć odpowiedzi na wasze pytania w Internecie.</a:t>
            </a:r>
          </a:p>
        </p:txBody>
      </p:sp>
      <p:sp>
        <p:nvSpPr>
          <p:cNvPr id="268" name="Google Shape;268;p1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Użyjcie wiersza poleceń Anaconda i otwórzcie notatnik Jupyter.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Pamiętajcie, by to zrobić we właściwym katalogu.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Gdy już otworzycie notatnik Jupyter, znajdźcie [Notatnik Jupyter - Uczestnicy] Moduł 19 - Doświadczenie [CV] (Podstawowe techniki komputerowego rozpoznawania obrazów) i otwórzcie ten notatnik.</a:t>
            </a:r>
          </a:p>
        </p:txBody>
      </p:sp>
      <p:sp>
        <p:nvSpPr>
          <p:cNvPr id="276" name="Google Shape;276;p1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Pracujcie na kodach i wykonajcie zadania w notatniku, który zawiera instrukcje postępowania.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[Opcjonalnie] Możesz zwrócić uwagę na kluczowe funkcje notatnika.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przechodzić w górę i w dół, użyjcie strzałek góra i dół na klawiaturze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wykonać kod w tym notatniku, wybierzcie blok kodu i naciśnijcie Shift+Enter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edytować blok kodu, naciśnijcie Enter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Kody w tym notatniku są kumulatywne.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(Zdefiniowane zmienne są dostępne aż do zamknięcia notatnika) Zacznijcie więc od góry i schodźcie w dół, aby uniknąć nieoczekiwanych wyników!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uzyskać dodatkową pomoc w korzystaniu z notatnika Jupyter, możecie kliknąć Pomoc &gt; Interfejs użytkownika w menu powyżej albo odwiedzić stronę https://jupyter-notebook.readthedocs.io/en/stable/ui_components.html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Przetestujcie swoje pomysły, bo to jest najszybszy sposób nauki!</a:t>
            </a: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Przed rozpoczęciem zróbcie kopię oryginalnego notatnika, aby zawsze mieć go pod ręką na wypadek, gdyby coś poszło nie tak.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Minęła połowa czasu.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wam idzie?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wam się podoba to ćwiczenie?</a:t>
            </a:r>
          </a:p>
        </p:txBody>
      </p:sp>
      <p:sp>
        <p:nvSpPr>
          <p:cNvPr id="293" name="Google Shape;293;p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Krótkie powtórka z samokształcenia (Notatnik Jupyter)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Sprawdźmy, jak sobie poradziliście z zadaniami!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[Przejdź przez zadania i zapytaj uczestników o różne podejścia]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Uwagi do zadań: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przypadku większości zadań istnieje więcej niż 1 możliwe podejście.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Jeśli niektórzy uczestnicy wykonają zadanie bardzo szybko, daj im trudniejsze zadanie.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Jeśli niektórzy uczestnicy nie potrafią wykonać wszystkich zadań, powiedz im, żeby się nie przejmowali i żeby próbowali dalej.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trakcie fazy projektu będzie czas na dzielenie się doświadczeniami i dalszy rozwój.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l-PL" dirty="1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 dziw się, jeśli uczestnicy zaproponują metody/techniki, o których nic nie wiesz, a które oni znaleźli w Internecie.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dirty="1" sz="1000"/>
              <a:t>Brawo dla wszystkich!</a:t>
            </a:r>
            <a:r>
              <a:rPr lang="pl-PL" dirty="1" sz="1000"/>
              <a:t> </a:t>
            </a:r>
            <a:r>
              <a:rPr lang="pl-PL" dirty="1" sz="1000"/>
              <a:t>Dowiedzieliśmy się dziś bardzo dużo o komputerowym rozpoznawaniu obrazów.</a:t>
            </a:r>
            <a:r>
              <a:rPr lang="pl-PL" dirty="1" sz="1000"/>
              <a:t> </a:t>
            </a:r>
            <a:r>
              <a:rPr lang="pl-PL" dirty="1" sz="1000"/>
              <a:t>Sprawdźmy teraz nowe umiejętności.</a:t>
            </a:r>
          </a:p>
        </p:txBody>
      </p:sp>
      <p:sp>
        <p:nvSpPr>
          <p:cNvPr id="334" name="Google Shape;334;p1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Zagrajmy w grę!</a:t>
            </a:r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Podzielimy się na 10 zespołów 4-osobowych.</a:t>
            </a:r>
            <a:r>
              <a:rPr lang="pl-PL" dirty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Przestawcie stoliki, aby każdy zespół usiadł razem.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[Jeśli niektórzy uczestnicy wykonywali poprzednie zadania bardzo szybko, rozdziel ich między różne zespoły, aby wyrównać szanse.]</a:t>
            </a:r>
          </a:p>
        </p:txBody>
      </p:sp>
      <p:sp>
        <p:nvSpPr>
          <p:cNvPr id="342" name="Google Shape;342;p2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Teraz każdy zespół utworzy prostą aplikację, która wyświetli komunikat „DOSTĘP OTWARTY”, gdy jeden z członków zespołu zdoła sprawić, że kamera/aplikacja rozpozna go/ją bez dotykania komputera</a:t>
            </a:r>
            <a:r>
              <a:rPr lang="pl-PL" dirty="1"/>
              <a:t> </a:t>
            </a:r>
          </a:p>
        </p:txBody>
      </p:sp>
      <p:sp>
        <p:nvSpPr>
          <p:cNvPr id="350" name="Google Shape;350;p2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Różne poziomy projektu: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1.</a:t>
            </a:r>
            <a:r>
              <a:rPr lang="pl-PL" dirty="1"/>
              <a:t>	</a:t>
            </a:r>
            <a:r>
              <a:rPr lang="pl-PL" dirty="1"/>
              <a:t>Poziom 1:</a:t>
            </a:r>
            <a:r>
              <a:rPr lang="pl-PL" dirty="1"/>
              <a:t> </a:t>
            </a:r>
            <a:r>
              <a:rPr lang="pl-PL" dirty="1"/>
              <a:t>Utworzyć prostą aplikację, która wyświetli komunikat „DOSTĘP OTWARTY”, gdy jeden z członków zespołu zdoła sprawić, że kamera/aplikacja rozpozna go/ją bez dotykania komputera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2.</a:t>
            </a:r>
            <a:r>
              <a:rPr lang="pl-PL" dirty="1"/>
              <a:t>	</a:t>
            </a:r>
            <a:r>
              <a:rPr lang="pl-PL" dirty="1"/>
              <a:t>Poziom 2:</a:t>
            </a:r>
            <a:r>
              <a:rPr lang="pl-PL" dirty="1"/>
              <a:t> </a:t>
            </a:r>
            <a:r>
              <a:rPr lang="pl-PL" dirty="1"/>
              <a:t>Oprócz komunikatu „Dostęp otwarty” aplikacja wyświetla informacje o zespole i jedną rzecz o zespole, której inni mają się dowiedzieć.</a:t>
            </a:r>
            <a:r>
              <a:rPr lang="pl-PL" dirty="1"/>
              <a:t> </a:t>
            </a:r>
            <a:r>
              <a:rPr lang="pl-PL" dirty="1"/>
              <a:t>Ma to wyglądać atrakcyjnie.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3.</a:t>
            </a:r>
            <a:r>
              <a:rPr lang="pl-PL" dirty="1"/>
              <a:t>	</a:t>
            </a:r>
            <a:r>
              <a:rPr lang="pl-PL" dirty="1"/>
              <a:t>Poziom 3:</a:t>
            </a:r>
            <a:r>
              <a:rPr lang="pl-PL" dirty="1"/>
              <a:t> </a:t>
            </a:r>
            <a:r>
              <a:rPr lang="pl-PL" dirty="1"/>
              <a:t>Czy możecie sprawić, że system nie pozwoli, by ktoś inny podszył się pod was i uzyskał dostęp?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4.</a:t>
            </a:r>
            <a:r>
              <a:rPr lang="pl-PL" dirty="1"/>
              <a:t>	</a:t>
            </a:r>
            <a:r>
              <a:rPr lang="pl-PL" dirty="1"/>
              <a:t>Poziom 4:</a:t>
            </a:r>
            <a:r>
              <a:rPr lang="pl-PL" dirty="1"/>
              <a:t> </a:t>
            </a:r>
            <a:r>
              <a:rPr lang="pl-PL" dirty="1"/>
              <a:t>Czy wasz system będzie działał również przy słabym oświetleniu?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Bardzo ważna zasada:</a:t>
            </a:r>
            <a:r>
              <a:rPr lang="pl-PL" dirty="1"/>
              <a:t> </a:t>
            </a:r>
            <a:r>
              <a:rPr lang="pl-PL" dirty="1"/>
              <a:t>Dostęp ma być uzyskany w ciągu 30 sekund.</a:t>
            </a:r>
            <a:r>
              <a:rPr lang="pl-PL" dirty="1"/>
              <a:t> </a:t>
            </a:r>
            <a:r>
              <a:rPr lang="pl-PL" dirty="1"/>
              <a:t>Kamera jest waszym kluczowym urządzeniem, na niej opiera się cały system.</a:t>
            </a:r>
            <a:r>
              <a:rPr lang="pl-PL" dirty="1"/>
              <a:t> </a:t>
            </a:r>
            <a:r>
              <a:rPr lang="pl-PL" dirty="1"/>
              <a:t>Nie wolno wam dotykać klawiatury/myszki, aby sprawić, że komputer was rozpozna.</a:t>
            </a:r>
            <a:r>
              <a:rPr lang="pl-PL" dirty="1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Różne poziomy projektu: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1.</a:t>
            </a:r>
            <a:r>
              <a:rPr lang="pl-PL" dirty="1"/>
              <a:t>	</a:t>
            </a:r>
            <a:r>
              <a:rPr lang="pl-PL" dirty="1"/>
              <a:t>Poziom 1:</a:t>
            </a:r>
            <a:r>
              <a:rPr lang="pl-PL" dirty="1"/>
              <a:t> </a:t>
            </a:r>
            <a:r>
              <a:rPr lang="pl-PL" dirty="1"/>
              <a:t>Utworzyć prostą aplikację, która wyświetli komunikat „DOSTĘP OTWARTY”, gdy jeden z członków zespołu zdoła sprawić, że kamera/aplikacja rozpozna go/ją bez dotykania komputera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2.</a:t>
            </a:r>
            <a:r>
              <a:rPr lang="pl-PL" dirty="1"/>
              <a:t>	</a:t>
            </a:r>
            <a:r>
              <a:rPr lang="pl-PL" dirty="1"/>
              <a:t>Poziom 2:</a:t>
            </a:r>
            <a:r>
              <a:rPr lang="pl-PL" dirty="1"/>
              <a:t> </a:t>
            </a:r>
            <a:r>
              <a:rPr lang="pl-PL" dirty="1"/>
              <a:t>Oprócz komunikatu „Dostęp otwarty” aplikacja wyświetla informacje o zespole i jedną rzecz o zespole, której inni mają się dowiedzieć.</a:t>
            </a:r>
            <a:r>
              <a:rPr lang="pl-PL" dirty="1"/>
              <a:t> </a:t>
            </a:r>
            <a:r>
              <a:rPr lang="pl-PL" dirty="1"/>
              <a:t>Ma to wyglądać atrakcyjnie.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3.</a:t>
            </a:r>
            <a:r>
              <a:rPr lang="pl-PL" dirty="1"/>
              <a:t>	</a:t>
            </a:r>
            <a:r>
              <a:rPr lang="pl-PL" dirty="1"/>
              <a:t>Poziom 3:</a:t>
            </a:r>
            <a:r>
              <a:rPr lang="pl-PL" dirty="1"/>
              <a:t> </a:t>
            </a:r>
            <a:r>
              <a:rPr lang="pl-PL" dirty="1"/>
              <a:t>Czy możecie sprawić, że system nie pozwoli, by ktoś inny podszył się pod was i uzyskał dostęp?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4.</a:t>
            </a:r>
            <a:r>
              <a:rPr lang="pl-PL" dirty="1"/>
              <a:t>	</a:t>
            </a:r>
            <a:r>
              <a:rPr lang="pl-PL" dirty="1"/>
              <a:t>Poziom 4:</a:t>
            </a:r>
            <a:r>
              <a:rPr lang="pl-PL" dirty="1"/>
              <a:t> </a:t>
            </a:r>
            <a:r>
              <a:rPr lang="pl-PL" dirty="1"/>
              <a:t>Czy wasz system będzie działał również przy słabym oświetleniu?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Bardzo ważna zasada:</a:t>
            </a:r>
            <a:r>
              <a:rPr lang="pl-PL" dirty="1"/>
              <a:t> </a:t>
            </a:r>
            <a:r>
              <a:rPr lang="pl-PL" dirty="1"/>
              <a:t>Dostęp ma być uzyskany w ciągu 30 sekund.</a:t>
            </a:r>
            <a:r>
              <a:rPr lang="pl-PL" dirty="1"/>
              <a:t> </a:t>
            </a:r>
            <a:r>
              <a:rPr lang="pl-PL" dirty="1"/>
              <a:t>Kamera jest waszym kluczowym urządzeniem, na niej opiera się cały system.</a:t>
            </a:r>
            <a:r>
              <a:rPr lang="pl-PL" dirty="1"/>
              <a:t> </a:t>
            </a:r>
            <a:r>
              <a:rPr lang="pl-PL" dirty="1"/>
              <a:t>Nie wolno wam dotykać klawiatury/myszki, aby sprawić, że komputer was rozpozna.</a:t>
            </a:r>
            <a:r>
              <a:rPr lang="pl-PL" dirty="1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Zastanówcie się nad tymi pytaniami w trakcie planowania i rozpoczynania waszych projektów!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Niech każdy zespół najpierw przygotuje strategię, nie próbujcie od razu budować rozwiązania.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74" name="Google Shape;374;p2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Minęła połowa czasu!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Podzielcie się tym, co udało wam się do tej pory zrobić!</a:t>
            </a:r>
          </a:p>
        </p:txBody>
      </p:sp>
      <p:sp>
        <p:nvSpPr>
          <p:cNvPr id="382" name="Google Shape;382;p2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Poproś uczestników, by zapisali na fiszce: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Poziom(y) realizacji zadania.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trzech zdaniach: największy sukces do tej pory i największa przeszkoda, jaką trzeba pokonać, aby system był sprawny i gotowy do prezentacji.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ktoś chce służyć poradą/pomocą?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inni mają podobne wyzwania?</a:t>
            </a:r>
          </a:p>
        </p:txBody>
      </p:sp>
      <p:sp>
        <p:nvSpPr>
          <p:cNvPr id="390" name="Google Shape;390;p2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Uczestnicy kontynuują pracę nad rozwiązaniami.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Biorąc pod uwagę przeszkody, o których wspomnieli, czy istnieją inne użyteczne techniki mogące rozwiązać problem?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są techniki, których nie znają, ale które mogą szybko znaleźć w Internecie?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muszą ograniczać się do tego, czego do tej pory się dowiedzieli.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zespół liczy kilku członków.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Każda osoba może zająć się konkretnym zadaniem lub pomagać innym.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Obserwuj, jak uczestnicy pracują.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dirty="1"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Zwróć uwagę, ilu przygotowało plany w arkuszu.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pracują efektywnie jako zespół?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dzielą się informacjami i odkryciami?</a:t>
            </a:r>
          </a:p>
        </p:txBody>
      </p:sp>
      <p:sp>
        <p:nvSpPr>
          <p:cNvPr id="398" name="Google Shape;398;p2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Przypomnij, na czym polega projekt.</a:t>
            </a:r>
          </a:p>
        </p:txBody>
      </p:sp>
      <p:sp>
        <p:nvSpPr>
          <p:cNvPr id="406" name="Google Shape;406;p2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Przypomnij poziomy projektu.</a:t>
            </a:r>
          </a:p>
        </p:txBody>
      </p:sp>
      <p:sp>
        <p:nvSpPr>
          <p:cNvPr id="414" name="Google Shape;414;p2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Poproś uczestników, aby przygotowali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TYLKO długopis/ołówek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Przeprowadź ćwiczenie rozgrzewające.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Macie za zadanie przedstawić się bez wypowiadania choćby jednego słowa.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Dostaniecie taśmę maskująca.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Możecie zrobić opaskę na nadgarstek, napisać na niej swoje imię i jedną rzecz o sobie, którą chcecie przekazać innym.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Nałóżcie opaski tak, aby widać było wasze imiona.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możecie nic mówić o sobie, ale możecie przeczytać imiona innych osób i przywitać się z nimi.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(Np. Cześć Janek, widzę, że lubisz spać z głową w dół.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bardzo ciekawe!)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3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Już najwyższy czas!</a:t>
            </a:r>
            <a:r>
              <a:rPr lang="pl-PL" dirty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zespół przygotowuje stanowisko, gdzie zaprezentuje działanie swojego systemu.</a:t>
            </a: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[Zwróć uwagę na cenne i ważne punkty, którymi warto podzielić się z wszystkimi.]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[Zwróć uwagę na proste sztuczki, które ułatwiają rozwiązanie pozornie skomplikowanych problemów.]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[Zwróć uwagę na to, jak kontrolowanie środowiska może uprościć proces opracowywania rozwiązań.]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/>
              <a:t>Oto, w jaki sposób się zorganizujemy.</a:t>
            </a:r>
          </a:p>
        </p:txBody>
      </p:sp>
      <p:sp>
        <p:nvSpPr>
          <p:cNvPr id="430" name="Google Shape;430;p3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3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Przypomnij poziomy wyzwania</a:t>
            </a:r>
          </a:p>
        </p:txBody>
      </p:sp>
      <p:sp>
        <p:nvSpPr>
          <p:cNvPr id="489" name="Google Shape;489;p3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Sekwencja prezentacji dla każdego zespołu: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Uruchomcie program na komputerze.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jego uruchomieniu nie wolno dotykać klawiatury/myszki aż do zakończenia prezentacji.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Stoper odlicza 30 sekund na uzyskanie dostępu do systemu i wyświetlenie informacji o zespole.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 punktów]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Osoby z innych zespołów będą mieć 3 minuty na próbę uzyskania dostępu.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Dostajecie punkty, jeśli nikt nie zdoła uzyskać dostępu w ciągu 3 minut.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 punktów]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Stoper odlicza 30 sekund, w ciągu których pokazujecie jeszcze raz, jak uzyskujecie dostęp.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 punktów]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Oświetlenie zostanie przyćmione i macie znów 30 sekund na uzyskanie dostępu.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 punktów]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97" name="Google Shape;497;p3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3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Gratuluję wszystkim zespołom!</a:t>
            </a:r>
          </a:p>
        </p:txBody>
      </p:sp>
      <p:sp>
        <p:nvSpPr>
          <p:cNvPr id="506" name="Google Shape;506;p3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3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Omówmy teraz poszczególne projekty: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Jakie przyjęliście podejście?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Jakie były wyzwania?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im sprostaliście?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Jakie są zalety waszego systemu?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Jakie są ograniczenia waszego systemu?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można go udoskonalić?</a:t>
            </a:r>
          </a:p>
        </p:txBody>
      </p:sp>
      <p:sp>
        <p:nvSpPr>
          <p:cNvPr id="514" name="Google Shape;514;p3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3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gdyby tak dodać potencjał sztucznej inteligencji do naszego alarmu włamaniowego?</a:t>
            </a:r>
          </a:p>
        </p:txBody>
      </p:sp>
      <p:sp>
        <p:nvSpPr>
          <p:cNvPr id="522" name="Google Shape;522;p3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3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Wyobraźcie sobie, że chcemy rozróżniać między tymi obiektami.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można to osiągnąć za pomocą podstawowych technik komputerowego rozpoznawania obrazów?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uda nam się to również w innych warunkach oświetlenia?</a:t>
            </a:r>
          </a:p>
        </p:txBody>
      </p:sp>
      <p:sp>
        <p:nvSpPr>
          <p:cNvPr id="530" name="Google Shape;530;p3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3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Wyobraźcie sobie, że chcemy nie tylko rozróżniać między tymi obiektami, ale również rozpoznawać, gdzie na obrazie znajduje się obiekt!</a:t>
            </a:r>
          </a:p>
        </p:txBody>
      </p:sp>
      <p:sp>
        <p:nvSpPr>
          <p:cNvPr id="541" name="Google Shape;541;p3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3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Zamiast rozróżniania obiektów za pomocą reguł (jak to robiliście w projektach) możemy nauczyć tego maszyną, dając jej dużo przykładów.</a:t>
            </a: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damy jej 1000 lub 10 000 zdjęć psów i kotów, czy maszyna będzie w stanie je rozpoznać?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Ćwiczenie 2:</a:t>
            </a:r>
            <a:r>
              <a:rPr lang="pl-PL" dirty="1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Komputerowe rozpoznawanie obrazów w naszej codzienności [30 min]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Dziękuję wam za przełamanie lodów!</a:t>
            </a: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Czy zauważyliście, że nawet gdy nie mówiliście ani słowa, inni poznali wasze imiona i czegoś się o was dowiedzieli?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Jak to było możliwe?</a:t>
            </a: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Wszystko dzięki temu, że potraficie: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Calibri"/>
              <a:buAutoNum type="arabicPeriod"/>
            </a:pP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widzieć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Calibri"/>
              <a:buAutoNum type="arabicPeriod"/>
            </a:pPr>
            <a:r>
              <a:rPr lang="pl-PL" dirty="1" sz="1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zrozumieć to, co widzicie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podobnie jest w komputerowym rozpoznawaniu obrazów: komputery są wyposażone w zdolność widzenia.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 czy potrafią też zrozumieć to, co widzą?</a:t>
            </a:r>
          </a:p>
        </p:txBody>
      </p:sp>
      <p:sp>
        <p:nvSpPr>
          <p:cNvPr id="189" name="Google Shape;189;p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4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następnej sesji będziemy używać sztucznej inteligencji do komputerowego rozpoznawania obrazów!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zadanie 3 się przedłuży, ostatnia dyskusja dotycząca ograniczeń może być przeniesiona do tej części.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Wprowadzenie do sposobów eliminacji ograniczeń za pomocą sztucznej inteligencji.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Podaj przykłady zastosowania AI do klasyfikacji i wykrywania obiektów.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uczestnicy chcą dowiedzieć się więcej, mogą zapisać się na warsztaty na poziomie Doświadczenie.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4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Zróbmy sobie małe podsumowanie.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Powiedzcie, czego się nauczyliście!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67" name="Google Shape;567;p4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41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4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4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4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4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Zapytaj też, jak uczestnicy chcieliby zastosować to, czego się nauczyli.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Zachęca to do wyznaczania sobie celów działania.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Przywołaj cele zrównoważonego rozwoju i możliwość poprawy jakości życia dzięki omówionym technologiom.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4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4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Przypomnijmy sobie cele edukacyjne, aby sprawdzić, czy wszystkie zostały zrealizowane.</a:t>
            </a:r>
          </a:p>
        </p:txBody>
      </p:sp>
      <p:sp>
        <p:nvSpPr>
          <p:cNvPr id="607" name="Google Shape;607;p4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4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Łącze do quizu: https://create.kahoot.it/share/quiz-module-19-experience-cv-basic-techniques-in-computer-vision/35e12cf0-6121-4e33-a948-c704d0002757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uczestnicy trafią na trudności, zapytaj, czy wiedzą, gdzie mogą znaleźć odpowiedzi.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Dziś, gdy Internet jest wszechobecny, wielu rzeczy nie trzeba zapamiętywać.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Ważniejsze jest to, żeby wiedzieć, gdzie można szybko znaleźć odpowiedzi i informacje.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Uczestnicy muszą też wiedzieć, jak zweryfikować, czy znalezione odpowiedzi są prawidłowe.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przykład, mogą to łatwo przetestować w notatnikach Jupyter.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4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47</a:t>
            </a:fld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Wszystkim należą się brawa za quiz!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Zakończmy nasze zajęcia refleksją.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Poproś uczestników, by zapisali swoje refleksje.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tym czasie przejdź się po sali, upewniając się, że wykonują zadanie, i odpowiedz na wszelkie pytania lub wątpliwości.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Następnie pozwól im na dyskusję w zespołach i zapisanie wybranych refleksji na kolorowych kartkach.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Poproś 2 zespoły o podzielenie się refleksjami.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Wybierz dwa dowolne zespoły, jeśli nie ma ochotników.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Podsumuj ogólne cele zajęć i osiągnięcia w zmaganiu z wyzwaniami.</a:t>
            </a:r>
            <a:r>
              <a:rPr lang="pl-PL" dirty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48</a:t>
            </a:fld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4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 pytania do refleksji.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Uwaga: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Niewiele mówiło się do tej pory o prywatności.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Można teraz powiedzieć uczestnikom, jak ważne jest, by kierowali się odpowiedzialnością społeczną, gdy korzystają z technologii.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przykład, rozwiązania komputerowego rozpoznawania obrazów nie są odpowiednie dla niektórych obszarów,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ludzie muszą być informowani, gdy podlegają monitoringowi.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4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 lista naszych celów edukacyjnych w tej sesji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5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50</a:t>
            </a:fld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5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>
                <a:solidFill>
                  <a:schemeClr val="dk1"/>
                </a:solidFill>
              </a:rPr>
              <a:t>Przygotuj: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>
                <a:solidFill>
                  <a:schemeClr val="dk1"/>
                </a:solidFill>
              </a:rPr>
              <a:t>Zrób:</a:t>
            </a:r>
            <a:r>
              <a:rPr lang="pl-PL" dirty="1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>
                <a:solidFill>
                  <a:schemeClr val="dk1"/>
                </a:solidFill>
              </a:rPr>
              <a:t>Powiedz:</a:t>
            </a:r>
            <a:r>
              <a:rPr lang="pl-PL" dirty="1">
                <a:solidFill>
                  <a:schemeClr val="dk1"/>
                </a:solidFill>
              </a:rPr>
              <a:t> </a:t>
            </a:r>
            <a:r>
              <a:rPr lang="pl-PL" dirty="1">
                <a:solidFill>
                  <a:schemeClr val="dk1"/>
                </a:solidFill>
              </a:rPr>
              <a:t>Dziękuję wam za uczestnictwo i do zobaczenia.</a:t>
            </a:r>
            <a:r>
              <a:rPr lang="pl-PL" dirty="1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Szybkie przypomnienie procesu: najpierw widzimy, a potem staramy się zrozumieć, co widzimy.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Komputery też to potrafią.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Zanim zagłębimy się w temat zastosowania sztucznej inteligencji w komputerowym rozpoznawaniu obrazów, zapoznajmy się z podstawami komputerowego rozpoznawania obrazów i ich przetwarzania.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[Przebieg tej lekcji zależy od uczestników.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Moderator zadaje pytania, na które uczestnicy odpowiadają.]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znacie jakieś zastosowania komputerowego rozpoznawania obrazów?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[Wyjaśnij, jak komputerowe rozpoznawanie obrazów umożliwiło niektóre z tych rozwiązań]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było pomocne?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są ograniczenia?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1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[Podpowiedz, jeśli uczestnicy nie odpowiadają]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Przykłady z prawdziwego życia: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Wykorzystanie kamer internetowych do tworzenia interfejsów użytkownika bez konieczności użycia klawiatury i myszki.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(obraz wykorzystany za zgodą Simple Little Developments)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Automatyczne oznaczenie na Facebooku</a:t>
            </a: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Wyszukiwarki obrazów</a:t>
            </a: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Auta samojezdne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SnapChat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Filtry na Instagramie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Kody QR</a:t>
            </a: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w handlu detalicznym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Biometria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Fotoradary -&gt; Czy one tylko rejestrują?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mogą też automatycznie rozpoznawać tablice rejestracyjne i generować automatyczne powiadomienia/mandaty?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wizyjny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jest ciekawy przykład.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monitoring wizyjny rozumie obraz, który rejestruje?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w większości przypadków służy jedynie do rejestracji i odtwarzania nagrań?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gdyby służby bezpieczeństwa mogły w czasie rzeczywistym wykrywać podejrzane przedmioty/osoby?</a:t>
            </a: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AutoNum type="arabicParenR"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nie tylko...</a:t>
            </a:r>
          </a:p>
        </p:txBody>
      </p:sp>
      <p:sp>
        <p:nvSpPr>
          <p:cNvPr id="227" name="Google Shape;227;p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"/>
              <a:buNone/>
            </a:pPr>
            <a:r>
              <a:rPr lang="pl-PL" dirty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macie pomysły na zastosowania lub aplikacje, które chcielibyście stworzyć?</a:t>
            </a:r>
          </a:p>
        </p:txBody>
      </p:sp>
      <p:sp>
        <p:nvSpPr>
          <p:cNvPr id="242" name="Google Shape;242;p9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with Linear Gradient" type="title">
  <p:cSld name="TITLE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444688" y="2479423"/>
            <a:ext cx="8212886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455614" y="3493008"/>
            <a:ext cx="6330212" cy="9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9" name="Google Shape;19;p53"/>
          <p:cNvGrpSpPr/>
          <p:nvPr/>
        </p:nvGrpSpPr>
        <p:grpSpPr>
          <a:xfrm>
            <a:off x="444687" y="318576"/>
            <a:ext cx="1268027" cy="899801"/>
            <a:chOff x="3665538" y="128587"/>
            <a:chExt cx="3635375" cy="2579688"/>
          </a:xfrm>
        </p:grpSpPr>
        <p:sp>
          <p:nvSpPr>
            <p:cNvPr id="20" name="Google Shape;20;p53"/>
            <p:cNvSpPr/>
            <p:nvPr/>
          </p:nvSpPr>
          <p:spPr>
            <a:xfrm>
              <a:off x="3665538" y="128587"/>
              <a:ext cx="3635375" cy="2579688"/>
            </a:xfrm>
            <a:custGeom>
              <a:avLst/>
              <a:gdLst/>
              <a:ahLst/>
              <a:cxnLst/>
              <a:rect l="l" t="t" r="r" b="b"/>
              <a:pathLst>
                <a:path w="2308" h="1637" extrusionOk="0">
                  <a:moveTo>
                    <a:pt x="1096" y="1430"/>
                  </a:moveTo>
                  <a:cubicBezTo>
                    <a:pt x="657" y="1471"/>
                    <a:pt x="200" y="1407"/>
                    <a:pt x="136" y="1064"/>
                  </a:cubicBezTo>
                  <a:cubicBezTo>
                    <a:pt x="105" y="895"/>
                    <a:pt x="182" y="716"/>
                    <a:pt x="284" y="604"/>
                  </a:cubicBezTo>
                  <a:cubicBezTo>
                    <a:pt x="284" y="545"/>
                    <a:pt x="284" y="545"/>
                    <a:pt x="284" y="545"/>
                  </a:cubicBezTo>
                  <a:cubicBezTo>
                    <a:pt x="100" y="706"/>
                    <a:pt x="0" y="910"/>
                    <a:pt x="57" y="1152"/>
                  </a:cubicBezTo>
                  <a:cubicBezTo>
                    <a:pt x="131" y="1461"/>
                    <a:pt x="523" y="1637"/>
                    <a:pt x="1123" y="1578"/>
                  </a:cubicBezTo>
                  <a:cubicBezTo>
                    <a:pt x="1360" y="1555"/>
                    <a:pt x="1670" y="1479"/>
                    <a:pt x="1886" y="1361"/>
                  </a:cubicBezTo>
                  <a:cubicBezTo>
                    <a:pt x="1886" y="1192"/>
                    <a:pt x="1886" y="1192"/>
                    <a:pt x="1886" y="1192"/>
                  </a:cubicBezTo>
                  <a:cubicBezTo>
                    <a:pt x="1690" y="1309"/>
                    <a:pt x="1366" y="1405"/>
                    <a:pt x="1096" y="1430"/>
                  </a:cubicBezTo>
                  <a:close/>
                  <a:moveTo>
                    <a:pt x="2253" y="541"/>
                  </a:moveTo>
                  <a:cubicBezTo>
                    <a:pt x="2148" y="32"/>
                    <a:pt x="1161" y="0"/>
                    <a:pt x="525" y="387"/>
                  </a:cubicBezTo>
                  <a:cubicBezTo>
                    <a:pt x="525" y="430"/>
                    <a:pt x="525" y="430"/>
                    <a:pt x="525" y="430"/>
                  </a:cubicBezTo>
                  <a:cubicBezTo>
                    <a:pt x="1161" y="104"/>
                    <a:pt x="2062" y="106"/>
                    <a:pt x="2144" y="574"/>
                  </a:cubicBezTo>
                  <a:cubicBezTo>
                    <a:pt x="2172" y="729"/>
                    <a:pt x="2084" y="890"/>
                    <a:pt x="1929" y="983"/>
                  </a:cubicBezTo>
                  <a:cubicBezTo>
                    <a:pt x="1929" y="1104"/>
                    <a:pt x="1929" y="1104"/>
                    <a:pt x="1929" y="1104"/>
                  </a:cubicBezTo>
                  <a:cubicBezTo>
                    <a:pt x="2116" y="1036"/>
                    <a:pt x="2308" y="813"/>
                    <a:pt x="2253" y="541"/>
                  </a:cubicBezTo>
                  <a:close/>
                  <a:moveTo>
                    <a:pt x="1850" y="1100"/>
                  </a:moveTo>
                  <a:cubicBezTo>
                    <a:pt x="1764" y="1091"/>
                    <a:pt x="1735" y="1039"/>
                    <a:pt x="1735" y="979"/>
                  </a:cubicBezTo>
                  <a:cubicBezTo>
                    <a:pt x="1735" y="467"/>
                    <a:pt x="1735" y="467"/>
                    <a:pt x="1735" y="467"/>
                  </a:cubicBezTo>
                  <a:cubicBezTo>
                    <a:pt x="1850" y="467"/>
                    <a:pt x="1850" y="467"/>
                    <a:pt x="1850" y="467"/>
                  </a:cubicBezTo>
                  <a:lnTo>
                    <a:pt x="1850" y="1100"/>
                  </a:lnTo>
                  <a:close/>
                  <a:moveTo>
                    <a:pt x="480" y="1109"/>
                  </a:moveTo>
                  <a:cubicBezTo>
                    <a:pt x="394" y="1101"/>
                    <a:pt x="365" y="1049"/>
                    <a:pt x="365" y="989"/>
                  </a:cubicBezTo>
                  <a:cubicBezTo>
                    <a:pt x="365" y="654"/>
                    <a:pt x="365" y="654"/>
                    <a:pt x="365" y="654"/>
                  </a:cubicBezTo>
                  <a:cubicBezTo>
                    <a:pt x="480" y="654"/>
                    <a:pt x="480" y="654"/>
                    <a:pt x="480" y="654"/>
                  </a:cubicBezTo>
                  <a:lnTo>
                    <a:pt x="480" y="1109"/>
                  </a:lnTo>
                  <a:close/>
                  <a:moveTo>
                    <a:pt x="480" y="482"/>
                  </a:moveTo>
                  <a:cubicBezTo>
                    <a:pt x="480" y="591"/>
                    <a:pt x="480" y="591"/>
                    <a:pt x="480" y="591"/>
                  </a:cubicBezTo>
                  <a:cubicBezTo>
                    <a:pt x="365" y="591"/>
                    <a:pt x="365" y="591"/>
                    <a:pt x="365" y="591"/>
                  </a:cubicBezTo>
                  <a:cubicBezTo>
                    <a:pt x="365" y="482"/>
                    <a:pt x="365" y="482"/>
                    <a:pt x="365" y="482"/>
                  </a:cubicBezTo>
                  <a:lnTo>
                    <a:pt x="480" y="482"/>
                  </a:lnTo>
                  <a:close/>
                  <a:moveTo>
                    <a:pt x="1169" y="1104"/>
                  </a:moveTo>
                  <a:cubicBezTo>
                    <a:pt x="1076" y="1104"/>
                    <a:pt x="1037" y="1039"/>
                    <a:pt x="1037" y="975"/>
                  </a:cubicBezTo>
                  <a:cubicBezTo>
                    <a:pt x="1037" y="531"/>
                    <a:pt x="1037" y="531"/>
                    <a:pt x="1037" y="531"/>
                  </a:cubicBezTo>
                  <a:cubicBezTo>
                    <a:pt x="1151" y="531"/>
                    <a:pt x="1151" y="531"/>
                    <a:pt x="1151" y="531"/>
                  </a:cubicBezTo>
                  <a:cubicBezTo>
                    <a:pt x="1151" y="654"/>
                    <a:pt x="1151" y="654"/>
                    <a:pt x="1151" y="654"/>
                  </a:cubicBezTo>
                  <a:cubicBezTo>
                    <a:pt x="1237" y="654"/>
                    <a:pt x="1237" y="654"/>
                    <a:pt x="1237" y="654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151" y="746"/>
                    <a:pt x="1151" y="746"/>
                    <a:pt x="1151" y="746"/>
                  </a:cubicBezTo>
                  <a:cubicBezTo>
                    <a:pt x="1151" y="968"/>
                    <a:pt x="1151" y="968"/>
                    <a:pt x="1151" y="968"/>
                  </a:cubicBezTo>
                  <a:cubicBezTo>
                    <a:pt x="1151" y="994"/>
                    <a:pt x="1163" y="1009"/>
                    <a:pt x="1190" y="1009"/>
                  </a:cubicBezTo>
                  <a:cubicBezTo>
                    <a:pt x="1237" y="1009"/>
                    <a:pt x="1237" y="1009"/>
                    <a:pt x="1237" y="1009"/>
                  </a:cubicBezTo>
                  <a:cubicBezTo>
                    <a:pt x="1237" y="1104"/>
                    <a:pt x="1237" y="1104"/>
                    <a:pt x="1237" y="1104"/>
                  </a:cubicBezTo>
                  <a:cubicBezTo>
                    <a:pt x="1169" y="1104"/>
                    <a:pt x="1169" y="1104"/>
                    <a:pt x="1169" y="1104"/>
                  </a:cubicBezTo>
                  <a:moveTo>
                    <a:pt x="1379" y="915"/>
                  </a:moveTo>
                  <a:cubicBezTo>
                    <a:pt x="1379" y="973"/>
                    <a:pt x="1416" y="1016"/>
                    <a:pt x="1480" y="1016"/>
                  </a:cubicBezTo>
                  <a:cubicBezTo>
                    <a:pt x="1531" y="1016"/>
                    <a:pt x="1556" y="1002"/>
                    <a:pt x="1585" y="973"/>
                  </a:cubicBezTo>
                  <a:cubicBezTo>
                    <a:pt x="1656" y="1040"/>
                    <a:pt x="1656" y="1040"/>
                    <a:pt x="1656" y="1040"/>
                  </a:cubicBezTo>
                  <a:cubicBezTo>
                    <a:pt x="1610" y="1085"/>
                    <a:pt x="1563" y="1112"/>
                    <a:pt x="1480" y="1112"/>
                  </a:cubicBezTo>
                  <a:cubicBezTo>
                    <a:pt x="1370" y="1112"/>
                    <a:pt x="1266" y="1052"/>
                    <a:pt x="1266" y="879"/>
                  </a:cubicBezTo>
                  <a:cubicBezTo>
                    <a:pt x="1266" y="730"/>
                    <a:pt x="1357" y="646"/>
                    <a:pt x="1477" y="646"/>
                  </a:cubicBezTo>
                  <a:cubicBezTo>
                    <a:pt x="1599" y="646"/>
                    <a:pt x="1669" y="744"/>
                    <a:pt x="1669" y="873"/>
                  </a:cubicBezTo>
                  <a:cubicBezTo>
                    <a:pt x="1669" y="915"/>
                    <a:pt x="1669" y="915"/>
                    <a:pt x="1669" y="915"/>
                  </a:cubicBezTo>
                  <a:cubicBezTo>
                    <a:pt x="1379" y="915"/>
                    <a:pt x="1379" y="915"/>
                    <a:pt x="1379" y="915"/>
                  </a:cubicBezTo>
                  <a:moveTo>
                    <a:pt x="1472" y="741"/>
                  </a:moveTo>
                  <a:cubicBezTo>
                    <a:pt x="1433" y="741"/>
                    <a:pt x="1403" y="761"/>
                    <a:pt x="1390" y="788"/>
                  </a:cubicBezTo>
                  <a:cubicBezTo>
                    <a:pt x="1383" y="804"/>
                    <a:pt x="1380" y="817"/>
                    <a:pt x="1379" y="837"/>
                  </a:cubicBezTo>
                  <a:cubicBezTo>
                    <a:pt x="1555" y="837"/>
                    <a:pt x="1555" y="837"/>
                    <a:pt x="1555" y="837"/>
                  </a:cubicBezTo>
                  <a:cubicBezTo>
                    <a:pt x="1553" y="788"/>
                    <a:pt x="1530" y="741"/>
                    <a:pt x="1472" y="741"/>
                  </a:cubicBezTo>
                  <a:close/>
                  <a:moveTo>
                    <a:pt x="696" y="746"/>
                  </a:moveTo>
                  <a:cubicBezTo>
                    <a:pt x="696" y="1105"/>
                    <a:pt x="696" y="1105"/>
                    <a:pt x="696" y="1105"/>
                  </a:cubicBezTo>
                  <a:cubicBezTo>
                    <a:pt x="581" y="1105"/>
                    <a:pt x="581" y="1105"/>
                    <a:pt x="581" y="1105"/>
                  </a:cubicBezTo>
                  <a:cubicBezTo>
                    <a:pt x="581" y="654"/>
                    <a:pt x="581" y="654"/>
                    <a:pt x="581" y="654"/>
                  </a:cubicBezTo>
                  <a:cubicBezTo>
                    <a:pt x="817" y="654"/>
                    <a:pt x="817" y="654"/>
                    <a:pt x="817" y="654"/>
                  </a:cubicBezTo>
                  <a:cubicBezTo>
                    <a:pt x="917" y="654"/>
                    <a:pt x="951" y="725"/>
                    <a:pt x="951" y="789"/>
                  </a:cubicBezTo>
                  <a:cubicBezTo>
                    <a:pt x="951" y="1105"/>
                    <a:pt x="951" y="1105"/>
                    <a:pt x="951" y="1105"/>
                  </a:cubicBezTo>
                  <a:cubicBezTo>
                    <a:pt x="837" y="1105"/>
                    <a:pt x="837" y="1105"/>
                    <a:pt x="837" y="1105"/>
                  </a:cubicBezTo>
                  <a:cubicBezTo>
                    <a:pt x="837" y="789"/>
                    <a:pt x="837" y="789"/>
                    <a:pt x="837" y="789"/>
                  </a:cubicBezTo>
                  <a:cubicBezTo>
                    <a:pt x="837" y="762"/>
                    <a:pt x="824" y="746"/>
                    <a:pt x="790" y="746"/>
                  </a:cubicBezTo>
                  <a:lnTo>
                    <a:pt x="696" y="7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3"/>
            <p:cNvSpPr/>
            <p:nvPr/>
          </p:nvSpPr>
          <p:spPr>
            <a:xfrm>
              <a:off x="6704013" y="865188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91"/>
                  </a:moveTo>
                  <a:cubicBezTo>
                    <a:pt x="20" y="91"/>
                    <a:pt x="0" y="71"/>
                    <a:pt x="0" y="46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1" y="0"/>
                    <a:pt x="91" y="20"/>
                    <a:pt x="91" y="46"/>
                  </a:cubicBezTo>
                  <a:cubicBezTo>
                    <a:pt x="91" y="71"/>
                    <a:pt x="71" y="91"/>
                    <a:pt x="45" y="91"/>
                  </a:cubicBezTo>
                  <a:close/>
                  <a:moveTo>
                    <a:pt x="45" y="7"/>
                  </a:moveTo>
                  <a:cubicBezTo>
                    <a:pt x="24" y="7"/>
                    <a:pt x="7" y="25"/>
                    <a:pt x="7" y="46"/>
                  </a:cubicBezTo>
                  <a:cubicBezTo>
                    <a:pt x="7" y="66"/>
                    <a:pt x="24" y="83"/>
                    <a:pt x="45" y="83"/>
                  </a:cubicBezTo>
                  <a:cubicBezTo>
                    <a:pt x="66" y="83"/>
                    <a:pt x="83" y="66"/>
                    <a:pt x="83" y="46"/>
                  </a:cubicBezTo>
                  <a:cubicBezTo>
                    <a:pt x="83" y="25"/>
                    <a:pt x="66" y="7"/>
                    <a:pt x="45" y="7"/>
                  </a:cubicBezTo>
                  <a:close/>
                  <a:moveTo>
                    <a:pt x="66" y="73"/>
                  </a:moveTo>
                  <a:cubicBezTo>
                    <a:pt x="57" y="73"/>
                    <a:pt x="57" y="73"/>
                    <a:pt x="57" y="73"/>
                  </a:cubicBezTo>
                  <a:cubicBezTo>
                    <a:pt x="56" y="73"/>
                    <a:pt x="56" y="72"/>
                    <a:pt x="55" y="7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2"/>
                    <a:pt x="42" y="51"/>
                    <a:pt x="42" y="51"/>
                  </a:cubicBezTo>
                  <a:cubicBezTo>
                    <a:pt x="42" y="51"/>
                    <a:pt x="40" y="51"/>
                    <a:pt x="39" y="51"/>
                  </a:cubicBezTo>
                  <a:cubicBezTo>
                    <a:pt x="38" y="51"/>
                    <a:pt x="37" y="51"/>
                    <a:pt x="37" y="5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2"/>
                    <a:pt x="36" y="73"/>
                    <a:pt x="35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3"/>
                    <a:pt x="25" y="72"/>
                    <a:pt x="25" y="7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8"/>
                    <a:pt x="26" y="17"/>
                    <a:pt x="29" y="17"/>
                  </a:cubicBezTo>
                  <a:cubicBezTo>
                    <a:pt x="31" y="16"/>
                    <a:pt x="39" y="16"/>
                    <a:pt x="43" y="16"/>
                  </a:cubicBezTo>
                  <a:cubicBezTo>
                    <a:pt x="57" y="16"/>
                    <a:pt x="65" y="20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43"/>
                    <a:pt x="61" y="47"/>
                    <a:pt x="55" y="49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70"/>
                    <a:pt x="67" y="71"/>
                    <a:pt x="67" y="71"/>
                  </a:cubicBezTo>
                  <a:cubicBezTo>
                    <a:pt x="67" y="72"/>
                    <a:pt x="67" y="73"/>
                    <a:pt x="66" y="73"/>
                  </a:cubicBezTo>
                  <a:close/>
                  <a:moveTo>
                    <a:pt x="54" y="34"/>
                  </a:moveTo>
                  <a:cubicBezTo>
                    <a:pt x="54" y="28"/>
                    <a:pt x="51" y="26"/>
                    <a:pt x="44" y="26"/>
                  </a:cubicBezTo>
                  <a:cubicBezTo>
                    <a:pt x="43" y="26"/>
                    <a:pt x="40" y="26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43" y="42"/>
                    <a:pt x="44" y="42"/>
                  </a:cubicBezTo>
                  <a:cubicBezTo>
                    <a:pt x="51" y="42"/>
                    <a:pt x="54" y="40"/>
                    <a:pt x="54" y="35"/>
                  </a:cubicBezTo>
                  <a:lnTo>
                    <a:pt x="54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2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72"/>
          <p:cNvSpPr txBox="1">
            <a:spLocks noGrp="1"/>
          </p:cNvSpPr>
          <p:nvPr>
            <p:ph type="body" idx="1"/>
          </p:nvPr>
        </p:nvSpPr>
        <p:spPr>
          <a:xfrm>
            <a:off x="455614" y="1203325"/>
            <a:ext cx="4006851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2"/>
          <p:cNvSpPr txBox="1">
            <a:spLocks noGrp="1"/>
          </p:cNvSpPr>
          <p:nvPr>
            <p:ph type="body" idx="2"/>
          </p:nvPr>
        </p:nvSpPr>
        <p:spPr>
          <a:xfrm>
            <a:off x="4678363" y="1203325"/>
            <a:ext cx="4005264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2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ection Break">
  <p:cSld name="White Section Brea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3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4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 Radial Gradient" type="blank">
  <p:cSld name="BLANK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5" descr="\\.psf\Home\Desktop\Int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7433" y="1875130"/>
            <a:ext cx="2108795" cy="138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ck Cover Radial Gradient">
  <p:cSld name="1_Back Cover Radial Gradient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6" descr="int_experience_hrz_wht_rgb_300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8779" y="1874822"/>
            <a:ext cx="3646443" cy="151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Section Break" type="secHead">
  <p:cSld name="SECTION_HEADER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SzPts val="1600"/>
              <a:buNone/>
              <a:defRPr sz="1600" b="0" i="0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with Linear Gradient" type="title">
  <p:cSld name="TITLE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7"/>
          <p:cNvSpPr txBox="1">
            <a:spLocks noGrp="1"/>
          </p:cNvSpPr>
          <p:nvPr>
            <p:ph type="ctrTitle"/>
          </p:nvPr>
        </p:nvSpPr>
        <p:spPr>
          <a:xfrm>
            <a:off x="444688" y="2479423"/>
            <a:ext cx="8212886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7"/>
          <p:cNvSpPr txBox="1">
            <a:spLocks noGrp="1"/>
          </p:cNvSpPr>
          <p:nvPr>
            <p:ph type="subTitle" idx="1"/>
          </p:nvPr>
        </p:nvSpPr>
        <p:spPr>
          <a:xfrm>
            <a:off x="455614" y="3493008"/>
            <a:ext cx="6330212" cy="9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77"/>
          <p:cNvGrpSpPr/>
          <p:nvPr/>
        </p:nvGrpSpPr>
        <p:grpSpPr>
          <a:xfrm>
            <a:off x="444687" y="318576"/>
            <a:ext cx="1268027" cy="899801"/>
            <a:chOff x="3665538" y="128587"/>
            <a:chExt cx="3635375" cy="2579688"/>
          </a:xfrm>
        </p:grpSpPr>
        <p:sp>
          <p:nvSpPr>
            <p:cNvPr id="85" name="Google Shape;85;p77"/>
            <p:cNvSpPr/>
            <p:nvPr/>
          </p:nvSpPr>
          <p:spPr>
            <a:xfrm>
              <a:off x="3665538" y="128587"/>
              <a:ext cx="3635375" cy="2579688"/>
            </a:xfrm>
            <a:custGeom>
              <a:avLst/>
              <a:gdLst/>
              <a:ahLst/>
              <a:cxnLst/>
              <a:rect l="l" t="t" r="r" b="b"/>
              <a:pathLst>
                <a:path w="2308" h="1637" extrusionOk="0">
                  <a:moveTo>
                    <a:pt x="1096" y="1430"/>
                  </a:moveTo>
                  <a:cubicBezTo>
                    <a:pt x="657" y="1471"/>
                    <a:pt x="200" y="1407"/>
                    <a:pt x="136" y="1064"/>
                  </a:cubicBezTo>
                  <a:cubicBezTo>
                    <a:pt x="105" y="895"/>
                    <a:pt x="182" y="716"/>
                    <a:pt x="284" y="604"/>
                  </a:cubicBezTo>
                  <a:cubicBezTo>
                    <a:pt x="284" y="545"/>
                    <a:pt x="284" y="545"/>
                    <a:pt x="284" y="545"/>
                  </a:cubicBezTo>
                  <a:cubicBezTo>
                    <a:pt x="100" y="706"/>
                    <a:pt x="0" y="910"/>
                    <a:pt x="57" y="1152"/>
                  </a:cubicBezTo>
                  <a:cubicBezTo>
                    <a:pt x="131" y="1461"/>
                    <a:pt x="523" y="1637"/>
                    <a:pt x="1123" y="1578"/>
                  </a:cubicBezTo>
                  <a:cubicBezTo>
                    <a:pt x="1360" y="1555"/>
                    <a:pt x="1670" y="1479"/>
                    <a:pt x="1886" y="1361"/>
                  </a:cubicBezTo>
                  <a:cubicBezTo>
                    <a:pt x="1886" y="1192"/>
                    <a:pt x="1886" y="1192"/>
                    <a:pt x="1886" y="1192"/>
                  </a:cubicBezTo>
                  <a:cubicBezTo>
                    <a:pt x="1690" y="1309"/>
                    <a:pt x="1366" y="1405"/>
                    <a:pt x="1096" y="1430"/>
                  </a:cubicBezTo>
                  <a:close/>
                  <a:moveTo>
                    <a:pt x="2253" y="541"/>
                  </a:moveTo>
                  <a:cubicBezTo>
                    <a:pt x="2148" y="32"/>
                    <a:pt x="1161" y="0"/>
                    <a:pt x="525" y="387"/>
                  </a:cubicBezTo>
                  <a:cubicBezTo>
                    <a:pt x="525" y="430"/>
                    <a:pt x="525" y="430"/>
                    <a:pt x="525" y="430"/>
                  </a:cubicBezTo>
                  <a:cubicBezTo>
                    <a:pt x="1161" y="104"/>
                    <a:pt x="2062" y="106"/>
                    <a:pt x="2144" y="574"/>
                  </a:cubicBezTo>
                  <a:cubicBezTo>
                    <a:pt x="2172" y="729"/>
                    <a:pt x="2084" y="890"/>
                    <a:pt x="1929" y="983"/>
                  </a:cubicBezTo>
                  <a:cubicBezTo>
                    <a:pt x="1929" y="1104"/>
                    <a:pt x="1929" y="1104"/>
                    <a:pt x="1929" y="1104"/>
                  </a:cubicBezTo>
                  <a:cubicBezTo>
                    <a:pt x="2116" y="1036"/>
                    <a:pt x="2308" y="813"/>
                    <a:pt x="2253" y="541"/>
                  </a:cubicBezTo>
                  <a:close/>
                  <a:moveTo>
                    <a:pt x="1850" y="1100"/>
                  </a:moveTo>
                  <a:cubicBezTo>
                    <a:pt x="1764" y="1091"/>
                    <a:pt x="1735" y="1039"/>
                    <a:pt x="1735" y="979"/>
                  </a:cubicBezTo>
                  <a:cubicBezTo>
                    <a:pt x="1735" y="467"/>
                    <a:pt x="1735" y="467"/>
                    <a:pt x="1735" y="467"/>
                  </a:cubicBezTo>
                  <a:cubicBezTo>
                    <a:pt x="1850" y="467"/>
                    <a:pt x="1850" y="467"/>
                    <a:pt x="1850" y="467"/>
                  </a:cubicBezTo>
                  <a:lnTo>
                    <a:pt x="1850" y="1100"/>
                  </a:lnTo>
                  <a:close/>
                  <a:moveTo>
                    <a:pt x="480" y="1109"/>
                  </a:moveTo>
                  <a:cubicBezTo>
                    <a:pt x="394" y="1101"/>
                    <a:pt x="365" y="1049"/>
                    <a:pt x="365" y="989"/>
                  </a:cubicBezTo>
                  <a:cubicBezTo>
                    <a:pt x="365" y="654"/>
                    <a:pt x="365" y="654"/>
                    <a:pt x="365" y="654"/>
                  </a:cubicBezTo>
                  <a:cubicBezTo>
                    <a:pt x="480" y="654"/>
                    <a:pt x="480" y="654"/>
                    <a:pt x="480" y="654"/>
                  </a:cubicBezTo>
                  <a:lnTo>
                    <a:pt x="480" y="1109"/>
                  </a:lnTo>
                  <a:close/>
                  <a:moveTo>
                    <a:pt x="480" y="482"/>
                  </a:moveTo>
                  <a:cubicBezTo>
                    <a:pt x="480" y="591"/>
                    <a:pt x="480" y="591"/>
                    <a:pt x="480" y="591"/>
                  </a:cubicBezTo>
                  <a:cubicBezTo>
                    <a:pt x="365" y="591"/>
                    <a:pt x="365" y="591"/>
                    <a:pt x="365" y="591"/>
                  </a:cubicBezTo>
                  <a:cubicBezTo>
                    <a:pt x="365" y="482"/>
                    <a:pt x="365" y="482"/>
                    <a:pt x="365" y="482"/>
                  </a:cubicBezTo>
                  <a:lnTo>
                    <a:pt x="480" y="482"/>
                  </a:lnTo>
                  <a:close/>
                  <a:moveTo>
                    <a:pt x="1169" y="1104"/>
                  </a:moveTo>
                  <a:cubicBezTo>
                    <a:pt x="1076" y="1104"/>
                    <a:pt x="1037" y="1039"/>
                    <a:pt x="1037" y="975"/>
                  </a:cubicBezTo>
                  <a:cubicBezTo>
                    <a:pt x="1037" y="531"/>
                    <a:pt x="1037" y="531"/>
                    <a:pt x="1037" y="531"/>
                  </a:cubicBezTo>
                  <a:cubicBezTo>
                    <a:pt x="1151" y="531"/>
                    <a:pt x="1151" y="531"/>
                    <a:pt x="1151" y="531"/>
                  </a:cubicBezTo>
                  <a:cubicBezTo>
                    <a:pt x="1151" y="654"/>
                    <a:pt x="1151" y="654"/>
                    <a:pt x="1151" y="654"/>
                  </a:cubicBezTo>
                  <a:cubicBezTo>
                    <a:pt x="1237" y="654"/>
                    <a:pt x="1237" y="654"/>
                    <a:pt x="1237" y="654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151" y="746"/>
                    <a:pt x="1151" y="746"/>
                    <a:pt x="1151" y="746"/>
                  </a:cubicBezTo>
                  <a:cubicBezTo>
                    <a:pt x="1151" y="968"/>
                    <a:pt x="1151" y="968"/>
                    <a:pt x="1151" y="968"/>
                  </a:cubicBezTo>
                  <a:cubicBezTo>
                    <a:pt x="1151" y="994"/>
                    <a:pt x="1163" y="1009"/>
                    <a:pt x="1190" y="1009"/>
                  </a:cubicBezTo>
                  <a:cubicBezTo>
                    <a:pt x="1237" y="1009"/>
                    <a:pt x="1237" y="1009"/>
                    <a:pt x="1237" y="1009"/>
                  </a:cubicBezTo>
                  <a:cubicBezTo>
                    <a:pt x="1237" y="1104"/>
                    <a:pt x="1237" y="1104"/>
                    <a:pt x="1237" y="1104"/>
                  </a:cubicBezTo>
                  <a:cubicBezTo>
                    <a:pt x="1169" y="1104"/>
                    <a:pt x="1169" y="1104"/>
                    <a:pt x="1169" y="1104"/>
                  </a:cubicBezTo>
                  <a:moveTo>
                    <a:pt x="1379" y="915"/>
                  </a:moveTo>
                  <a:cubicBezTo>
                    <a:pt x="1379" y="973"/>
                    <a:pt x="1416" y="1016"/>
                    <a:pt x="1480" y="1016"/>
                  </a:cubicBezTo>
                  <a:cubicBezTo>
                    <a:pt x="1531" y="1016"/>
                    <a:pt x="1556" y="1002"/>
                    <a:pt x="1585" y="973"/>
                  </a:cubicBezTo>
                  <a:cubicBezTo>
                    <a:pt x="1656" y="1040"/>
                    <a:pt x="1656" y="1040"/>
                    <a:pt x="1656" y="1040"/>
                  </a:cubicBezTo>
                  <a:cubicBezTo>
                    <a:pt x="1610" y="1085"/>
                    <a:pt x="1563" y="1112"/>
                    <a:pt x="1480" y="1112"/>
                  </a:cubicBezTo>
                  <a:cubicBezTo>
                    <a:pt x="1370" y="1112"/>
                    <a:pt x="1266" y="1052"/>
                    <a:pt x="1266" y="879"/>
                  </a:cubicBezTo>
                  <a:cubicBezTo>
                    <a:pt x="1266" y="730"/>
                    <a:pt x="1357" y="646"/>
                    <a:pt x="1477" y="646"/>
                  </a:cubicBezTo>
                  <a:cubicBezTo>
                    <a:pt x="1599" y="646"/>
                    <a:pt x="1669" y="744"/>
                    <a:pt x="1669" y="873"/>
                  </a:cubicBezTo>
                  <a:cubicBezTo>
                    <a:pt x="1669" y="915"/>
                    <a:pt x="1669" y="915"/>
                    <a:pt x="1669" y="915"/>
                  </a:cubicBezTo>
                  <a:cubicBezTo>
                    <a:pt x="1379" y="915"/>
                    <a:pt x="1379" y="915"/>
                    <a:pt x="1379" y="915"/>
                  </a:cubicBezTo>
                  <a:moveTo>
                    <a:pt x="1472" y="741"/>
                  </a:moveTo>
                  <a:cubicBezTo>
                    <a:pt x="1433" y="741"/>
                    <a:pt x="1403" y="761"/>
                    <a:pt x="1390" y="788"/>
                  </a:cubicBezTo>
                  <a:cubicBezTo>
                    <a:pt x="1383" y="804"/>
                    <a:pt x="1380" y="817"/>
                    <a:pt x="1379" y="837"/>
                  </a:cubicBezTo>
                  <a:cubicBezTo>
                    <a:pt x="1555" y="837"/>
                    <a:pt x="1555" y="837"/>
                    <a:pt x="1555" y="837"/>
                  </a:cubicBezTo>
                  <a:cubicBezTo>
                    <a:pt x="1553" y="788"/>
                    <a:pt x="1530" y="741"/>
                    <a:pt x="1472" y="741"/>
                  </a:cubicBezTo>
                  <a:close/>
                  <a:moveTo>
                    <a:pt x="696" y="746"/>
                  </a:moveTo>
                  <a:cubicBezTo>
                    <a:pt x="696" y="1105"/>
                    <a:pt x="696" y="1105"/>
                    <a:pt x="696" y="1105"/>
                  </a:cubicBezTo>
                  <a:cubicBezTo>
                    <a:pt x="581" y="1105"/>
                    <a:pt x="581" y="1105"/>
                    <a:pt x="581" y="1105"/>
                  </a:cubicBezTo>
                  <a:cubicBezTo>
                    <a:pt x="581" y="654"/>
                    <a:pt x="581" y="654"/>
                    <a:pt x="581" y="654"/>
                  </a:cubicBezTo>
                  <a:cubicBezTo>
                    <a:pt x="817" y="654"/>
                    <a:pt x="817" y="654"/>
                    <a:pt x="817" y="654"/>
                  </a:cubicBezTo>
                  <a:cubicBezTo>
                    <a:pt x="917" y="654"/>
                    <a:pt x="951" y="725"/>
                    <a:pt x="951" y="789"/>
                  </a:cubicBezTo>
                  <a:cubicBezTo>
                    <a:pt x="951" y="1105"/>
                    <a:pt x="951" y="1105"/>
                    <a:pt x="951" y="1105"/>
                  </a:cubicBezTo>
                  <a:cubicBezTo>
                    <a:pt x="837" y="1105"/>
                    <a:pt x="837" y="1105"/>
                    <a:pt x="837" y="1105"/>
                  </a:cubicBezTo>
                  <a:cubicBezTo>
                    <a:pt x="837" y="789"/>
                    <a:pt x="837" y="789"/>
                    <a:pt x="837" y="789"/>
                  </a:cubicBezTo>
                  <a:cubicBezTo>
                    <a:pt x="837" y="762"/>
                    <a:pt x="824" y="746"/>
                    <a:pt x="790" y="746"/>
                  </a:cubicBezTo>
                  <a:lnTo>
                    <a:pt x="696" y="7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7"/>
            <p:cNvSpPr/>
            <p:nvPr/>
          </p:nvSpPr>
          <p:spPr>
            <a:xfrm>
              <a:off x="6704013" y="865188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91"/>
                  </a:moveTo>
                  <a:cubicBezTo>
                    <a:pt x="20" y="91"/>
                    <a:pt x="0" y="71"/>
                    <a:pt x="0" y="46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1" y="0"/>
                    <a:pt x="91" y="20"/>
                    <a:pt x="91" y="46"/>
                  </a:cubicBezTo>
                  <a:cubicBezTo>
                    <a:pt x="91" y="71"/>
                    <a:pt x="71" y="91"/>
                    <a:pt x="45" y="91"/>
                  </a:cubicBezTo>
                  <a:close/>
                  <a:moveTo>
                    <a:pt x="45" y="7"/>
                  </a:moveTo>
                  <a:cubicBezTo>
                    <a:pt x="24" y="7"/>
                    <a:pt x="7" y="25"/>
                    <a:pt x="7" y="46"/>
                  </a:cubicBezTo>
                  <a:cubicBezTo>
                    <a:pt x="7" y="66"/>
                    <a:pt x="24" y="83"/>
                    <a:pt x="45" y="83"/>
                  </a:cubicBezTo>
                  <a:cubicBezTo>
                    <a:pt x="66" y="83"/>
                    <a:pt x="83" y="66"/>
                    <a:pt x="83" y="46"/>
                  </a:cubicBezTo>
                  <a:cubicBezTo>
                    <a:pt x="83" y="25"/>
                    <a:pt x="66" y="7"/>
                    <a:pt x="45" y="7"/>
                  </a:cubicBezTo>
                  <a:close/>
                  <a:moveTo>
                    <a:pt x="66" y="73"/>
                  </a:moveTo>
                  <a:cubicBezTo>
                    <a:pt x="57" y="73"/>
                    <a:pt x="57" y="73"/>
                    <a:pt x="57" y="73"/>
                  </a:cubicBezTo>
                  <a:cubicBezTo>
                    <a:pt x="56" y="73"/>
                    <a:pt x="56" y="72"/>
                    <a:pt x="55" y="7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2"/>
                    <a:pt x="42" y="51"/>
                    <a:pt x="42" y="51"/>
                  </a:cubicBezTo>
                  <a:cubicBezTo>
                    <a:pt x="42" y="51"/>
                    <a:pt x="40" y="51"/>
                    <a:pt x="39" y="51"/>
                  </a:cubicBezTo>
                  <a:cubicBezTo>
                    <a:pt x="38" y="51"/>
                    <a:pt x="37" y="51"/>
                    <a:pt x="37" y="5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2"/>
                    <a:pt x="36" y="73"/>
                    <a:pt x="35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3"/>
                    <a:pt x="25" y="72"/>
                    <a:pt x="25" y="7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8"/>
                    <a:pt x="26" y="17"/>
                    <a:pt x="29" y="17"/>
                  </a:cubicBezTo>
                  <a:cubicBezTo>
                    <a:pt x="31" y="16"/>
                    <a:pt x="39" y="16"/>
                    <a:pt x="43" y="16"/>
                  </a:cubicBezTo>
                  <a:cubicBezTo>
                    <a:pt x="57" y="16"/>
                    <a:pt x="65" y="20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43"/>
                    <a:pt x="61" y="47"/>
                    <a:pt x="55" y="49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70"/>
                    <a:pt x="67" y="71"/>
                    <a:pt x="67" y="71"/>
                  </a:cubicBezTo>
                  <a:cubicBezTo>
                    <a:pt x="67" y="72"/>
                    <a:pt x="67" y="73"/>
                    <a:pt x="66" y="73"/>
                  </a:cubicBezTo>
                  <a:close/>
                  <a:moveTo>
                    <a:pt x="54" y="34"/>
                  </a:moveTo>
                  <a:cubicBezTo>
                    <a:pt x="54" y="28"/>
                    <a:pt x="51" y="26"/>
                    <a:pt x="44" y="26"/>
                  </a:cubicBezTo>
                  <a:cubicBezTo>
                    <a:pt x="43" y="26"/>
                    <a:pt x="40" y="26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43" y="42"/>
                    <a:pt x="44" y="42"/>
                  </a:cubicBezTo>
                  <a:cubicBezTo>
                    <a:pt x="51" y="42"/>
                    <a:pt x="54" y="40"/>
                    <a:pt x="54" y="35"/>
                  </a:cubicBezTo>
                  <a:lnTo>
                    <a:pt x="54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Linear Gradient">
  <p:cSld name="Title Slide with Linear Gradient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8"/>
          <p:cNvSpPr txBox="1">
            <a:spLocks noGrp="1"/>
          </p:cNvSpPr>
          <p:nvPr>
            <p:ph type="ctrTitle"/>
          </p:nvPr>
        </p:nvSpPr>
        <p:spPr>
          <a:xfrm>
            <a:off x="444688" y="2479423"/>
            <a:ext cx="8212886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8"/>
          <p:cNvSpPr txBox="1">
            <a:spLocks noGrp="1"/>
          </p:cNvSpPr>
          <p:nvPr>
            <p:ph type="subTitle" idx="1"/>
          </p:nvPr>
        </p:nvSpPr>
        <p:spPr>
          <a:xfrm>
            <a:off x="455614" y="3493008"/>
            <a:ext cx="6330212" cy="9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0" name="Google Shape;90;p78" descr="int_experience_hrz_wht_rgb_150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94" y="389229"/>
            <a:ext cx="2121766" cy="8872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8"/>
          <p:cNvSpPr txBox="1"/>
          <p:nvPr/>
        </p:nvSpPr>
        <p:spPr>
          <a:xfrm>
            <a:off x="205160" y="4907173"/>
            <a:ext cx="2301912" cy="1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Confidential  |  Internal Use Only  </a:t>
            </a:r>
            <a:r>
              <a:rPr lang="en-US" sz="71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(DO NOT SHARE)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9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79"/>
          <p:cNvSpPr/>
          <p:nvPr/>
        </p:nvSpPr>
        <p:spPr>
          <a:xfrm>
            <a:off x="0" y="12245"/>
            <a:ext cx="9144000" cy="93795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005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9"/>
          <p:cNvSpPr txBox="1">
            <a:spLocks noGrp="1"/>
          </p:cNvSpPr>
          <p:nvPr>
            <p:ph type="title"/>
          </p:nvPr>
        </p:nvSpPr>
        <p:spPr>
          <a:xfrm>
            <a:off x="269421" y="85296"/>
            <a:ext cx="7886700" cy="79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0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80"/>
          <p:cNvSpPr txBox="1">
            <a:spLocks noGrp="1"/>
          </p:cNvSpPr>
          <p:nvPr>
            <p:ph type="title"/>
          </p:nvPr>
        </p:nvSpPr>
        <p:spPr>
          <a:xfrm>
            <a:off x="270034" y="169307"/>
            <a:ext cx="8603933" cy="92702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0"/>
          <p:cNvSpPr/>
          <p:nvPr/>
        </p:nvSpPr>
        <p:spPr>
          <a:xfrm>
            <a:off x="8982551" y="266461"/>
            <a:ext cx="160022" cy="732713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0"/>
          <p:cNvSpPr/>
          <p:nvPr/>
        </p:nvSpPr>
        <p:spPr>
          <a:xfrm>
            <a:off x="1427" y="266461"/>
            <a:ext cx="160022" cy="732713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1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81"/>
          <p:cNvSpPr txBox="1">
            <a:spLocks noGrp="1"/>
          </p:cNvSpPr>
          <p:nvPr>
            <p:ph type="title"/>
          </p:nvPr>
        </p:nvSpPr>
        <p:spPr>
          <a:xfrm>
            <a:off x="270034" y="284560"/>
            <a:ext cx="8603933" cy="7727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1"/>
          <p:cNvSpPr/>
          <p:nvPr/>
        </p:nvSpPr>
        <p:spPr>
          <a:xfrm>
            <a:off x="154544" y="159544"/>
            <a:ext cx="8834914" cy="4445114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Text">
  <p:cSld name="Title and Bulleted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2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82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2"/>
          <p:cNvSpPr txBox="1">
            <a:spLocks noGrp="1"/>
          </p:cNvSpPr>
          <p:nvPr>
            <p:ph type="body" idx="1"/>
          </p:nvPr>
        </p:nvSpPr>
        <p:spPr>
          <a:xfrm>
            <a:off x="455614" y="1203326"/>
            <a:ext cx="8228012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>
                <a:solidFill>
                  <a:srgbClr val="0071C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Image">
  <p:cSld name="Two Content with 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3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83"/>
          <p:cNvSpPr txBox="1">
            <a:spLocks noGrp="1"/>
          </p:cNvSpPr>
          <p:nvPr>
            <p:ph type="body" idx="1"/>
          </p:nvPr>
        </p:nvSpPr>
        <p:spPr>
          <a:xfrm>
            <a:off x="455614" y="1203325"/>
            <a:ext cx="4006851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3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3"/>
          <p:cNvSpPr>
            <a:spLocks noGrp="1"/>
          </p:cNvSpPr>
          <p:nvPr>
            <p:ph type="pic" idx="2"/>
          </p:nvPr>
        </p:nvSpPr>
        <p:spPr>
          <a:xfrm>
            <a:off x="4830764" y="943430"/>
            <a:ext cx="3181123" cy="1670950"/>
          </a:xfrm>
          <a:prstGeom prst="rect">
            <a:avLst/>
          </a:prstGeom>
          <a:solidFill>
            <a:srgbClr val="CFD5D8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83"/>
          <p:cNvSpPr>
            <a:spLocks noGrp="1"/>
          </p:cNvSpPr>
          <p:nvPr>
            <p:ph type="pic" idx="3"/>
          </p:nvPr>
        </p:nvSpPr>
        <p:spPr>
          <a:xfrm>
            <a:off x="4830764" y="2843898"/>
            <a:ext cx="3181123" cy="1670950"/>
          </a:xfrm>
          <a:prstGeom prst="rect">
            <a:avLst/>
          </a:prstGeom>
          <a:solidFill>
            <a:srgbClr val="CFD5D8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4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84"/>
          <p:cNvSpPr txBox="1">
            <a:spLocks noGrp="1"/>
          </p:cNvSpPr>
          <p:nvPr>
            <p:ph type="body" idx="1"/>
          </p:nvPr>
        </p:nvSpPr>
        <p:spPr>
          <a:xfrm>
            <a:off x="455614" y="1203325"/>
            <a:ext cx="4006851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84"/>
          <p:cNvSpPr txBox="1">
            <a:spLocks noGrp="1"/>
          </p:cNvSpPr>
          <p:nvPr>
            <p:ph type="body" idx="2"/>
          </p:nvPr>
        </p:nvSpPr>
        <p:spPr>
          <a:xfrm>
            <a:off x="4678363" y="1203325"/>
            <a:ext cx="4005264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84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ection Break">
  <p:cSld name="White Section Brea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5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85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6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86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7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 Radial Gradient" type="blank">
  <p:cSld name="BLANK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88" descr="\\.psf\Home\Desktop\Int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7433" y="1875130"/>
            <a:ext cx="2108795" cy="138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ck Cover Radial Gradient">
  <p:cSld name="1_Back Cover Radial Gradient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9" descr="int_experience_hrz_wht_rgb_300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8779" y="1874822"/>
            <a:ext cx="3646443" cy="151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9"/>
          <p:cNvSpPr txBox="1"/>
          <p:nvPr/>
        </p:nvSpPr>
        <p:spPr>
          <a:xfrm>
            <a:off x="205160" y="4907173"/>
            <a:ext cx="2301912" cy="1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Confidential  |  Internal Use Only  </a:t>
            </a:r>
            <a:r>
              <a:rPr lang="en-US" sz="71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(DO NOT SHARE)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 Radial Gradient" type="blank">
  <p:cSld name="BLANK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0" descr="\\.psf\Home\Desktop\Int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7432" y="1875130"/>
            <a:ext cx="2108795" cy="138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Section Break" type="secHead">
  <p:cSld name="SECTION_HEADER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SzPts val="1600"/>
              <a:buNone/>
              <a:defRPr sz="1600" b="0" i="0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Text">
  <p:cSld name="Title and Bullete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1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61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1"/>
          <p:cNvSpPr txBox="1"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>
                <a:solidFill>
                  <a:srgbClr val="0071C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Attribute">
  <p:cSld name="Quote with Attribut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2"/>
          <p:cNvSpPr txBox="1">
            <a:spLocks noGrp="1"/>
          </p:cNvSpPr>
          <p:nvPr>
            <p:ph type="body" idx="1"/>
          </p:nvPr>
        </p:nvSpPr>
        <p:spPr>
          <a:xfrm>
            <a:off x="455613" y="1203325"/>
            <a:ext cx="8228013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2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62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ection Break">
  <p:cSld name="White Section Brea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3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3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63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Section Break" type="secHead">
  <p:cSld name="SECTION_HEADER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4"/>
          <p:cNvSpPr txBox="1">
            <a:spLocks noGrp="1"/>
          </p:cNvSpPr>
          <p:nvPr>
            <p:ph type="title"/>
          </p:nvPr>
        </p:nvSpPr>
        <p:spPr>
          <a:xfrm>
            <a:off x="455613" y="21080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4"/>
          <p:cNvSpPr txBox="1">
            <a:spLocks noGrp="1"/>
          </p:cNvSpPr>
          <p:nvPr>
            <p:ph type="body" idx="1"/>
          </p:nvPr>
        </p:nvSpPr>
        <p:spPr>
          <a:xfrm>
            <a:off x="455613" y="324115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SzPts val="1600"/>
              <a:buNone/>
              <a:defRPr sz="1600" b="0" i="0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5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65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ck Cover Radial Gradient">
  <p:cSld name="1_Back Cover Radial Gradient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6" descr="int_experience_hrz_wht_rgb_300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8779" y="1874822"/>
            <a:ext cx="3646443" cy="151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8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58"/>
          <p:cNvSpPr/>
          <p:nvPr/>
        </p:nvSpPr>
        <p:spPr>
          <a:xfrm>
            <a:off x="0" y="12245"/>
            <a:ext cx="9144000" cy="93795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005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8"/>
          <p:cNvSpPr txBox="1">
            <a:spLocks noGrp="1"/>
          </p:cNvSpPr>
          <p:nvPr>
            <p:ph type="title"/>
          </p:nvPr>
        </p:nvSpPr>
        <p:spPr>
          <a:xfrm>
            <a:off x="269421" y="85296"/>
            <a:ext cx="7886700" cy="79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Linear Gradient">
  <p:cSld name="Title Slide with Linear Gradient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60001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ctrTitle"/>
          </p:nvPr>
        </p:nvSpPr>
        <p:spPr>
          <a:xfrm>
            <a:off x="444688" y="2479423"/>
            <a:ext cx="8212886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subTitle" idx="1"/>
          </p:nvPr>
        </p:nvSpPr>
        <p:spPr>
          <a:xfrm>
            <a:off x="455614" y="3493008"/>
            <a:ext cx="6330212" cy="9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5" name="Google Shape;35;p67" descr="int_experience_hrz_wht_rgb_150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94" y="389229"/>
            <a:ext cx="2121766" cy="88728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7"/>
          <p:cNvSpPr txBox="1"/>
          <p:nvPr/>
        </p:nvSpPr>
        <p:spPr>
          <a:xfrm>
            <a:off x="205160" y="4907173"/>
            <a:ext cx="2301912" cy="1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Confidential  |  Internal Use Only  </a:t>
            </a:r>
            <a:r>
              <a:rPr lang="en-US" sz="71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(DO NOT SHARE)</a:t>
            </a:r>
            <a:endParaRPr sz="713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8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270034" y="169307"/>
            <a:ext cx="8603933" cy="92702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/>
          <p:nvPr/>
        </p:nvSpPr>
        <p:spPr>
          <a:xfrm>
            <a:off x="8982551" y="266461"/>
            <a:ext cx="160022" cy="732713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8"/>
          <p:cNvSpPr/>
          <p:nvPr/>
        </p:nvSpPr>
        <p:spPr>
          <a:xfrm>
            <a:off x="1427" y="266461"/>
            <a:ext cx="160022" cy="732713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9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9"/>
          <p:cNvSpPr txBox="1">
            <a:spLocks noGrp="1"/>
          </p:cNvSpPr>
          <p:nvPr>
            <p:ph type="title"/>
          </p:nvPr>
        </p:nvSpPr>
        <p:spPr>
          <a:xfrm>
            <a:off x="270034" y="284560"/>
            <a:ext cx="8603933" cy="7727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9"/>
          <p:cNvSpPr/>
          <p:nvPr/>
        </p:nvSpPr>
        <p:spPr>
          <a:xfrm>
            <a:off x="154544" y="159544"/>
            <a:ext cx="8834914" cy="4445114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Text">
  <p:cSld name="Title and Bullete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0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0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0"/>
          <p:cNvSpPr txBox="1">
            <a:spLocks noGrp="1"/>
          </p:cNvSpPr>
          <p:nvPr>
            <p:ph type="body" idx="1"/>
          </p:nvPr>
        </p:nvSpPr>
        <p:spPr>
          <a:xfrm>
            <a:off x="455614" y="1203326"/>
            <a:ext cx="8228012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>
                <a:solidFill>
                  <a:srgbClr val="0071C5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Image">
  <p:cSld name="Two Content with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1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1"/>
          <p:cNvSpPr txBox="1">
            <a:spLocks noGrp="1"/>
          </p:cNvSpPr>
          <p:nvPr>
            <p:ph type="body" idx="1"/>
          </p:nvPr>
        </p:nvSpPr>
        <p:spPr>
          <a:xfrm>
            <a:off x="455614" y="1203325"/>
            <a:ext cx="4006851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marL="914400" lvl="1" indent="-3302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1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1"/>
          <p:cNvSpPr>
            <a:spLocks noGrp="1"/>
          </p:cNvSpPr>
          <p:nvPr>
            <p:ph type="pic" idx="2"/>
          </p:nvPr>
        </p:nvSpPr>
        <p:spPr>
          <a:xfrm>
            <a:off x="4830764" y="943430"/>
            <a:ext cx="3181123" cy="1670950"/>
          </a:xfrm>
          <a:prstGeom prst="rect">
            <a:avLst/>
          </a:prstGeom>
          <a:solidFill>
            <a:srgbClr val="CFD5D8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1"/>
          <p:cNvSpPr>
            <a:spLocks noGrp="1"/>
          </p:cNvSpPr>
          <p:nvPr>
            <p:ph type="pic" idx="3"/>
          </p:nvPr>
        </p:nvSpPr>
        <p:spPr>
          <a:xfrm>
            <a:off x="4830764" y="2843898"/>
            <a:ext cx="3181123" cy="1670950"/>
          </a:xfrm>
          <a:prstGeom prst="rect">
            <a:avLst/>
          </a:prstGeom>
          <a:solidFill>
            <a:srgbClr val="CFD5D8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>
            <a:gsLst>
              <a:gs pos="0">
                <a:schemeClr val="dk2"/>
              </a:gs>
              <a:gs pos="32000">
                <a:schemeClr val="dk2"/>
              </a:gs>
              <a:gs pos="78000">
                <a:srgbClr val="0071C5"/>
              </a:gs>
              <a:gs pos="95000">
                <a:srgbClr val="009FDF"/>
              </a:gs>
              <a:gs pos="100000">
                <a:srgbClr val="009FDF"/>
              </a:gs>
            </a:gsLst>
            <a:lin ang="1986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52" descr="\\.psf\Home\Desktop\Intel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39916" y="4830590"/>
            <a:ext cx="364336" cy="240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52"/>
          <p:cNvCxnSpPr/>
          <p:nvPr/>
        </p:nvCxnSpPr>
        <p:spPr>
          <a:xfrm>
            <a:off x="8718552" y="4824510"/>
            <a:ext cx="2381" cy="23774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52"/>
          <p:cNvSpPr txBox="1"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body" idx="1"/>
          </p:nvPr>
        </p:nvSpPr>
        <p:spPr>
          <a:xfrm>
            <a:off x="455614" y="1203326"/>
            <a:ext cx="8228012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4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>
            <a:gsLst>
              <a:gs pos="0">
                <a:schemeClr val="dk2"/>
              </a:gs>
              <a:gs pos="32000">
                <a:schemeClr val="dk2"/>
              </a:gs>
              <a:gs pos="78000">
                <a:srgbClr val="0071C5"/>
              </a:gs>
              <a:gs pos="95000">
                <a:srgbClr val="009FDF"/>
              </a:gs>
              <a:gs pos="100000">
                <a:srgbClr val="009FDF"/>
              </a:gs>
            </a:gsLst>
            <a:lin ang="1986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54" descr="\\.psf\Home\Desktop\Intel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39916" y="4830590"/>
            <a:ext cx="364336" cy="240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54"/>
          <p:cNvCxnSpPr/>
          <p:nvPr/>
        </p:nvCxnSpPr>
        <p:spPr>
          <a:xfrm>
            <a:off x="8718552" y="4824510"/>
            <a:ext cx="2381" cy="23774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>
            <a:off x="455614" y="1203326"/>
            <a:ext cx="8228012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9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>
            <a:gsLst>
              <a:gs pos="0">
                <a:schemeClr val="dk2"/>
              </a:gs>
              <a:gs pos="32000">
                <a:schemeClr val="dk2"/>
              </a:gs>
              <a:gs pos="78000">
                <a:srgbClr val="0071C5"/>
              </a:gs>
              <a:gs pos="95000">
                <a:srgbClr val="009FDF"/>
              </a:gs>
              <a:gs pos="100000">
                <a:srgbClr val="009FDF"/>
              </a:gs>
            </a:gsLst>
            <a:lin ang="1986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9" descr="\\.psf\Home\Desktop\Intel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9915" y="4830589"/>
            <a:ext cx="364336" cy="240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59"/>
          <p:cNvCxnSpPr/>
          <p:nvPr/>
        </p:nvCxnSpPr>
        <p:spPr>
          <a:xfrm>
            <a:off x="8718551" y="4824510"/>
            <a:ext cx="2381" cy="23774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59"/>
          <p:cNvSpPr txBox="1"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59"/>
          <p:cNvSpPr txBox="1"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59"/>
          <p:cNvSpPr txBox="1">
            <a:spLocks noGrp="1"/>
          </p:cNvSpPr>
          <p:nvPr>
            <p:ph type="sldNum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hyperlink" Target="http://www.youtube.com/watch?v=xyfSUOfFI_E" TargetMode="Externa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6.jpg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5.xml" /></Relationships>
</file>

<file path=ppt/slides/_rels/slide20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3.xml" /></Relationships>
</file>

<file path=ppt/slides/_rels/slide31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3.xml" /></Relationships>
</file>

<file path=ppt/slides/_rels/slide3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3.xml" /></Relationships>
</file>

<file path=ppt/slides/_rels/slide3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3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40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3.xml" /></Relationships>
</file>

<file path=ppt/slides/_rels/slide41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3.xml" /></Relationships>
</file>

<file path=ppt/slides/_rels/slide4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3.xml" /></Relationships>
</file>

<file path=ppt/slides/_rels/slide4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3.xml" /></Relationships>
</file>

<file path=ppt/slides/_rels/slide4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3.xml" /></Relationships>
</file>

<file path=ppt/slides/_rels/slide4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3.xml" /></Relationships>
</file>

<file path=ppt/slides/_rels/slide4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2.xml" /></Relationships>
</file>

<file path=ppt/slides/_rels/slide47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3.xml" /></Relationships>
</file>

<file path=ppt/slides/_rels/slide48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15.xml" /></Relationships>
</file>

<file path=ppt/slides/_rels/slide4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50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3.xml" /></Relationships>
</file>

<file path=ppt/slides/_rels/slide51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29.xml" /></Relationships>
</file>

<file path=ppt/slides/_rels/slide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/>
        </p:nvSpPr>
        <p:spPr>
          <a:xfrm>
            <a:off x="591422" y="2827656"/>
            <a:ext cx="77421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100" b="1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rPr>
              <a:t>Inspirowanie gotowości na AI u młodzieży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F3D54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100" b="1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rPr>
              <a:t>Moduł 19 - Doświadczenie [CV]</a:t>
            </a:r>
            <a:r>
              <a:rPr lang="pl-PL" dirty="1" sz="2100" b="1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100" b="1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rPr>
              <a:t>(Podstawowe techniki komputerowego rozpoznawania obrazów]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DE90F-DD74-CB4F-9742-5CBE6936CF8D}"/>
              </a:ext>
            </a:extLst>
          </p:cNvPr>
          <p:cNvSpPr txBox="1"/>
          <p:nvPr/>
        </p:nvSpPr>
        <p:spPr>
          <a:xfrm>
            <a:off x="381291" y="2004301"/>
            <a:ext cx="84769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</a:pPr>
            <a:r>
              <a:rPr lang="pl-PL" dirty="1" sz="6500" b="1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PROGRAM INTEL® AI DLA MŁODZIEŻY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2EA66-7090-AA46-8EAF-0B6F46C9F614}"/>
              </a:ext>
            </a:extLst>
          </p:cNvPr>
          <p:cNvSpPr/>
          <p:nvPr/>
        </p:nvSpPr>
        <p:spPr>
          <a:xfrm>
            <a:off x="235974" y="4734822"/>
            <a:ext cx="869171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l-PL" dirty="1" sz="700">
                <a:solidFill>
                  <a:schemeClr val="bg1"/>
                </a:solidFill>
              </a:rPr>
              <a:t>Program Intel® AI dla młodzieży został opracowany przez firmę Intel Corporation.</a:t>
            </a:r>
            <a:r>
              <a:rPr lang="pl-PL" dirty="1" sz="700">
                <a:solidFill>
                  <a:schemeClr val="bg1"/>
                </a:solidFill>
              </a:rPr>
              <a:t>  </a:t>
            </a:r>
            <a:r>
              <a:rPr lang="pl-PL" dirty="1" sz="700">
                <a:solidFill>
                  <a:schemeClr val="bg1"/>
                </a:solidFill>
              </a:rPr>
              <a:t>Copyright © 2019 Intel Corporation.</a:t>
            </a:r>
            <a:r>
              <a:rPr lang="pl-PL" dirty="1" sz="700">
                <a:solidFill>
                  <a:schemeClr val="bg1"/>
                </a:solidFill>
              </a:rPr>
              <a:t> </a:t>
            </a:r>
            <a:r>
              <a:rPr lang="pl-PL" dirty="1" sz="700">
                <a:solidFill>
                  <a:schemeClr val="bg1"/>
                </a:solidFill>
              </a:rPr>
              <a:t>Wszelkie prawa zastrzeżone.</a:t>
            </a:r>
            <a:r>
              <a:rPr lang="pl-PL" dirty="1" sz="700">
                <a:solidFill>
                  <a:schemeClr val="bg1"/>
                </a:solidFill>
              </a:rPr>
              <a:t> </a:t>
            </a:r>
            <a:r>
              <a:rPr lang="pl-PL" dirty="1" sz="700">
                <a:solidFill>
                  <a:schemeClr val="bg1"/>
                </a:solidFill>
              </a:rPr>
              <a:t>Intel oraz logo Intel są znakami towarowymi firmy Intel Corporation lub jej podmiotów zależnych w Stanach Zjednoczonych i/lub innych krajach.</a:t>
            </a:r>
            <a:r>
              <a:rPr lang="pl-PL" dirty="1" sz="700">
                <a:solidFill>
                  <a:schemeClr val="bg1"/>
                </a:solidFill>
              </a:rPr>
              <a:t> </a:t>
            </a:r>
            <a:r>
              <a:rPr lang="pl-PL" dirty="1" sz="700">
                <a:solidFill>
                  <a:schemeClr val="bg1"/>
                </a:solidFill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10</a:t>
            </a:fld>
          </a:p>
        </p:txBody>
      </p:sp>
      <p:sp>
        <p:nvSpPr>
          <p:cNvPr id="253" name="Google Shape;253;p10"/>
          <p:cNvSpPr txBox="1">
            <a:spLocks noGrp="1"/>
          </p:cNvSpPr>
          <p:nvPr>
            <p:ph type="title"/>
          </p:nvPr>
        </p:nvSpPr>
        <p:spPr>
          <a:xfrm>
            <a:off x="269421" y="28146"/>
            <a:ext cx="7886700" cy="79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pl-PL" dirty="1" sz="3000" b="1"/>
              <a:t>Wyobraźcie sobie, że możecie tworzyć muzykę, mając tylko kawałek papieru!</a:t>
            </a:r>
            <a:br>
              <a:rPr lang="pl-PL" dirty="1" sz="3000" b="1"/>
            </a:br>
            <a:r>
              <a:rPr lang="pl-PL" dirty="1" sz="3000" b="1"/>
              <a:t>(bez kabli i urządzeń elektronicznych)</a:t>
            </a:r>
          </a:p>
        </p:txBody>
      </p:sp>
      <p:pic>
        <p:nvPicPr>
          <p:cNvPr id="254" name="Google Shape;254;p10" descr="It is just a normal piece of paper. There are no wires attached. There is no wireless radiation, no infrared radiation, no emissions. &#10;But it can generate simple musical tunes!&#10;&#10;You do not need to worry that a child may break the piano or spill water on it. If it gets torn up, you may need to draw another one on a fresh piece of paper though. &#10;&#10;It is a real world example of a simple fun experiment applying concepts of computer vision." title="A Piano made of Paper that Generates Music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140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</a:p>
        </p:txBody>
      </p:sp>
      <p:sp>
        <p:nvSpPr>
          <p:cNvPr id="261" name="Google Shape;261;p11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472440" y="1844934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Czy komputerowe rozpoznawanie obrazów może pomóc w realizacji celów zrównoważonego rozwoju?</a:t>
            </a:r>
          </a:p>
        </p:txBody>
      </p:sp>
      <p:sp>
        <p:nvSpPr>
          <p:cNvPr id="263" name="Google Shape;263;p11"/>
          <p:cNvSpPr/>
          <p:nvPr/>
        </p:nvSpPr>
        <p:spPr>
          <a:xfrm>
            <a:off x="393222" y="2920295"/>
            <a:ext cx="83575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Jak?</a:t>
            </a: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161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/>
              <a:t>Jak sprawić, żeby komputery </a:t>
            </a:r>
            <a:r>
              <a:rPr lang="pl-PL" dirty="1" sz="6000" b="1">
                <a:solidFill>
                  <a:schemeClr val="accent3"/>
                </a:solidFill>
              </a:rPr>
              <a:t>widziały</a:t>
            </a:r>
            <a:r>
              <a:rPr lang="pl-PL" dirty="1" sz="6000" b="1"/>
              <a:t>?</a:t>
            </a:r>
            <a:r>
              <a:rPr lang="pl-PL" dirty="1" sz="6000" b="1"/>
              <a:t> </a:t>
            </a:r>
            <a:br>
              <a:rPr lang="pl-PL" dirty="1" sz="6000" b="1"/>
            </a:br>
            <a:r>
              <a:rPr lang="pl-PL" dirty="1" sz="6000" b="1"/>
              <a:t>I żeby </a:t>
            </a:r>
            <a:r>
              <a:rPr lang="pl-PL" dirty="1" sz="6000" b="1">
                <a:solidFill>
                  <a:schemeClr val="accent3"/>
                </a:solidFill>
              </a:rPr>
              <a:t>rozumiały </a:t>
            </a:r>
            <a:r>
              <a:rPr lang="pl-PL" dirty="1" sz="6000" b="1"/>
              <a:t>to, co widzą?</a:t>
            </a:r>
          </a:p>
        </p:txBody>
      </p:sp>
      <p:sp>
        <p:nvSpPr>
          <p:cNvPr id="271" name="Google Shape;271;p12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</a:p>
        </p:txBody>
      </p:sp>
      <p:sp>
        <p:nvSpPr>
          <p:cNvPr id="272" name="Google Shape;272;p12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Samokształcenie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</a:p>
        </p:txBody>
      </p:sp>
      <p:sp>
        <p:nvSpPr>
          <p:cNvPr id="280" name="Google Shape;280;p13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</a:p>
        </p:txBody>
      </p:sp>
      <p:sp>
        <p:nvSpPr>
          <p:cNvPr id="287" name="Google Shape;287;p14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Jak posługiwać się notatnikiem Jupyter?</a:t>
            </a:r>
          </a:p>
        </p:txBody>
      </p:sp>
      <p:sp>
        <p:nvSpPr>
          <p:cNvPr id="289" name="Google Shape;289;p14"/>
          <p:cNvSpPr/>
          <p:nvPr/>
        </p:nvSpPr>
        <p:spPr>
          <a:xfrm>
            <a:off x="472440" y="907465"/>
            <a:ext cx="8069580" cy="422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Aby przechodzić w górę i w dół, użyjcie strzałek </a:t>
            </a: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góra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dół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na klawiaturze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Aby wykonać kod w tym notatniku, wybierzcie blok kodu i naciśnijcie </a:t>
            </a: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Shift+Enter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Aby edytować blok kodu, naciśnijcie </a:t>
            </a: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Przed rozpoczęciem zróbcie kopię waszego notatnika Jupyter.</a:t>
            </a:r>
            <a:r>
              <a:rPr lang="pl-PL" dirty="1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Będziecie zawsze mieć go pod ręką na wypadek, gdyby coś później poszło nie tak.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937260" y="2108062"/>
            <a:ext cx="726186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/>
              <a:t>Jeśli macie trudności, </a:t>
            </a:r>
            <a:br>
              <a:rPr lang="pl-PL" dirty="1" sz="6000" b="1"/>
            </a:br>
            <a:r>
              <a:rPr lang="pl-PL" dirty="1" sz="6000" b="1"/>
              <a:t>wróćcie do ćwiczeń.</a:t>
            </a:r>
            <a:br>
              <a:rPr lang="pl-PL" dirty="1" sz="8000" b="1"/>
            </a:br>
            <a:r>
              <a:rPr lang="pl-PL" dirty="1" sz="3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Jeśli mimo prób wciąż macie kłopot, poszukajcie pomocy/poproście o pomoc.</a:t>
            </a:r>
          </a:p>
        </p:txBody>
      </p:sp>
      <p:sp>
        <p:nvSpPr>
          <p:cNvPr id="296" name="Google Shape;296;p15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15</a:t>
            </a:fld>
          </a:p>
        </p:txBody>
      </p:sp>
      <p:sp>
        <p:nvSpPr>
          <p:cNvPr id="297" name="Google Shape;297;p15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Do zapamiętania</a:t>
            </a:r>
          </a:p>
        </p:txBody>
      </p:sp>
      <p:sp>
        <p:nvSpPr>
          <p:cNvPr id="304" name="Google Shape;304;p16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</a:p>
        </p:txBody>
      </p:sp>
      <p:sp>
        <p:nvSpPr>
          <p:cNvPr id="305" name="Google Shape;305;p16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17</a:t>
            </a:fld>
          </a:p>
        </p:txBody>
      </p:sp>
      <p:sp>
        <p:nvSpPr>
          <p:cNvPr id="312" name="Google Shape;312;p17"/>
          <p:cNvSpPr txBox="1"/>
          <p:nvPr/>
        </p:nvSpPr>
        <p:spPr>
          <a:xfrm>
            <a:off x="683568" y="2139702"/>
            <a:ext cx="20882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Obrazy ze zdjęć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Obrazy z kamery internetowej</a:t>
            </a:r>
          </a:p>
        </p:txBody>
      </p:sp>
      <p:sp>
        <p:nvSpPr>
          <p:cNvPr id="313" name="Google Shape;313;p17"/>
          <p:cNvSpPr txBox="1"/>
          <p:nvPr/>
        </p:nvSpPr>
        <p:spPr>
          <a:xfrm>
            <a:off x="3563888" y="2139702"/>
            <a:ext cx="504056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Podstawowe techniki przetwarzania obrazów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Przestrzenie barw</a:t>
            </a:r>
          </a:p>
          <a:p>
            <a:pPr marL="3429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Progowanie, maskowanie i obszar zainteresowania</a:t>
            </a:r>
          </a:p>
          <a:p>
            <a:pPr marL="3429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Transformacje geometryczne</a:t>
            </a: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Zmiana rozmiaru i przycinanie</a:t>
            </a:r>
          </a:p>
          <a:p>
            <a:pPr marL="3429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Wykrywanie konturu</a:t>
            </a:r>
          </a:p>
          <a:p>
            <a:pPr marL="3429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l-PL" dirty="1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Rysowanie linii i wprowadzenie tekstu</a:t>
            </a:r>
          </a:p>
        </p:txBody>
      </p:sp>
      <p:sp>
        <p:nvSpPr>
          <p:cNvPr id="314" name="Google Shape;314;p17"/>
          <p:cNvSpPr/>
          <p:nvPr/>
        </p:nvSpPr>
        <p:spPr>
          <a:xfrm>
            <a:off x="474758" y="412649"/>
            <a:ext cx="2156442" cy="1293865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474758" y="412649"/>
            <a:ext cx="2156442" cy="129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Zobaczyć</a:t>
            </a:r>
          </a:p>
        </p:txBody>
      </p:sp>
      <p:sp>
        <p:nvSpPr>
          <p:cNvPr id="316" name="Google Shape;316;p17"/>
          <p:cNvSpPr/>
          <p:nvPr/>
        </p:nvSpPr>
        <p:spPr>
          <a:xfrm>
            <a:off x="3493778" y="412649"/>
            <a:ext cx="2156442" cy="1293865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3493778" y="412649"/>
            <a:ext cx="2156442" cy="129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(przetwarzanie obrazów)</a:t>
            </a:r>
          </a:p>
        </p:txBody>
      </p:sp>
      <p:sp>
        <p:nvSpPr>
          <p:cNvPr id="318" name="Google Shape;318;p17"/>
          <p:cNvSpPr/>
          <p:nvPr/>
        </p:nvSpPr>
        <p:spPr>
          <a:xfrm>
            <a:off x="6512798" y="412649"/>
            <a:ext cx="2156442" cy="1293865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6512798" y="412649"/>
            <a:ext cx="2156442" cy="129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Zrozumieć</a:t>
            </a:r>
          </a:p>
        </p:txBody>
      </p:sp>
      <p:sp>
        <p:nvSpPr>
          <p:cNvPr id="320" name="Google Shape;320;p17"/>
          <p:cNvSpPr txBox="1"/>
          <p:nvPr/>
        </p:nvSpPr>
        <p:spPr>
          <a:xfrm>
            <a:off x="0" y="4227934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dirty="1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lista technik nie jest wyczerpująca, to tylko które wprowadzenie.</a:t>
            </a:r>
            <a:r>
              <a:rPr lang="pl-PL" dirty="1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Uczcie się dalej, gdy już te warsztaty się skończą!</a:t>
            </a:r>
          </a:p>
        </p:txBody>
      </p:sp>
      <p:sp>
        <p:nvSpPr>
          <p:cNvPr id="321" name="Google Shape;321;p17"/>
          <p:cNvSpPr/>
          <p:nvPr/>
        </p:nvSpPr>
        <p:spPr>
          <a:xfrm>
            <a:off x="2847975" y="819150"/>
            <a:ext cx="4381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5865093" y="816692"/>
            <a:ext cx="4381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Jak wam poszły zadania?</a:t>
            </a:r>
          </a:p>
        </p:txBody>
      </p:sp>
      <p:sp>
        <p:nvSpPr>
          <p:cNvPr id="329" name="Google Shape;329;p18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</a:p>
        </p:txBody>
      </p:sp>
      <p:sp>
        <p:nvSpPr>
          <p:cNvPr id="330" name="Google Shape;330;p18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Projekt (Część 1 z 2)</a:t>
            </a:r>
          </a:p>
        </p:txBody>
      </p:sp>
      <p:sp>
        <p:nvSpPr>
          <p:cNvPr id="337" name="Google Shape;337;p19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</a:p>
        </p:txBody>
      </p:sp>
      <p:sp>
        <p:nvSpPr>
          <p:cNvPr id="338" name="Google Shape;338;p19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937260" y="2108062"/>
            <a:ext cx="726186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Przełamanie lodów</a:t>
            </a:r>
            <a:br>
              <a:rPr lang="pl-PL" dirty="1" sz="8000" b="1"/>
            </a:br>
            <a:r>
              <a:rPr lang="pl-PL" dirty="1" sz="3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Czy potraficie się przedstawić, nie mówiąc ani słowa?</a:t>
            </a:r>
          </a:p>
        </p:txBody>
      </p:sp>
      <p:sp>
        <p:nvSpPr>
          <p:cNvPr id="176" name="Google Shape;176;p2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</a:p>
        </p:txBody>
      </p:sp>
      <p:sp>
        <p:nvSpPr>
          <p:cNvPr id="177" name="Google Shape;177;p2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411480" y="2108062"/>
            <a:ext cx="833628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Czy przerwa się udała?</a:t>
            </a:r>
            <a:br>
              <a:rPr lang="pl-PL" dirty="1" sz="8000" b="1"/>
            </a:br>
            <a:r>
              <a:rPr lang="pl-PL" dirty="1" sz="3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Podzielcie się na zespoły 4-osobowe, czas na wyzwanie!</a:t>
            </a:r>
            <a:br>
              <a:rPr lang="pl-PL" dirty="1" sz="3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45" name="Google Shape;345;p20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</a:p>
        </p:txBody>
      </p:sp>
      <p:sp>
        <p:nvSpPr>
          <p:cNvPr id="346" name="Google Shape;346;p20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21</a:t>
            </a:fld>
          </a:p>
        </p:txBody>
      </p:sp>
      <p:sp>
        <p:nvSpPr>
          <p:cNvPr id="353" name="Google Shape;353;p21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Projekt</a:t>
            </a:r>
          </a:p>
        </p:txBody>
      </p:sp>
      <p:sp>
        <p:nvSpPr>
          <p:cNvPr id="354" name="Google Shape;354;p21"/>
          <p:cNvSpPr/>
          <p:nvPr/>
        </p:nvSpPr>
        <p:spPr>
          <a:xfrm>
            <a:off x="361949" y="979169"/>
            <a:ext cx="77438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Utworzyć prostą aplikację, która wyświetli komunikat „DOSTĘP OTWARTY”, gdy jeden z członków zespołu zdoła sprawić, że kamera/aplikacja rozpozna go/ją bez dotykania komputera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22</a:t>
            </a:fld>
          </a:p>
        </p:txBody>
      </p:sp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Jakie są różne poziomy?</a:t>
            </a:r>
          </a:p>
        </p:txBody>
      </p:sp>
      <p:sp>
        <p:nvSpPr>
          <p:cNvPr id="362" name="Google Shape;362;p22"/>
          <p:cNvSpPr/>
          <p:nvPr/>
        </p:nvSpPr>
        <p:spPr>
          <a:xfrm>
            <a:off x="371474" y="1176278"/>
            <a:ext cx="789622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1:</a:t>
            </a: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Utworzyć prostą aplikację, która wyświetli komunikat „DOSTĘP OTWARTY”, gdy jeden z członków zespołu zdoła sprawić, że kamera/aplikacja rozpozna go/ją bez dotykania komputera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2:</a:t>
            </a:r>
            <a:r>
              <a:rPr lang="pl-PL" dirty="1"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Oprócz komunikatu „Dostęp otwarty” aplikacja wyświetla informacje o zespole i jedną rzecz o zespole, której inni mają się dowiedzieć.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 to wyglądać atrakcyjnie.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23</a:t>
            </a:fld>
          </a:p>
        </p:txBody>
      </p:sp>
      <p:sp>
        <p:nvSpPr>
          <p:cNvPr id="369" name="Google Shape;369;p23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Jakie są różne poziomy?</a:t>
            </a:r>
          </a:p>
        </p:txBody>
      </p:sp>
      <p:sp>
        <p:nvSpPr>
          <p:cNvPr id="370" name="Google Shape;370;p23"/>
          <p:cNvSpPr/>
          <p:nvPr/>
        </p:nvSpPr>
        <p:spPr>
          <a:xfrm>
            <a:off x="371475" y="1133178"/>
            <a:ext cx="8134350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3: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możecie sprawić, że system nie pozwoli, by ktoś inny podszył się pod was i uzyskał dostęp?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4: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wasz system będzie działał również przy słabym oświetleniu?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Uwaga: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Dostęp ma być uzyskany w ciągu 30 sekund.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Kamera jest waszym kluczowym urządzeniem, na niej opiera się cały system.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Nie wolno wam dotykać klawiatury/myszki, aby sprawić, że komputer was rozpozna.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24</a:t>
            </a:fld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Przygotujcie plan i strategię, zanim zaczniecie kodować</a:t>
            </a:r>
          </a:p>
        </p:txBody>
      </p:sp>
      <p:sp>
        <p:nvSpPr>
          <p:cNvPr id="378" name="Google Shape;378;p24"/>
          <p:cNvSpPr/>
          <p:nvPr/>
        </p:nvSpPr>
        <p:spPr>
          <a:xfrm>
            <a:off x="447674" y="1047393"/>
            <a:ext cx="8467725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Jak możemy sprawić, że komputer będzie nas rozpoznawał i umożliwiał nam dostęp?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Czy możemy w podobny sposób utrudnić dostęp innym osobom?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Jakie właściwości lub techniki możemy wykorzystać?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Barwy?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Kształty?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Położenie na ekranie?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Synchronizację i sekwencję działań?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Więcej opcji?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Jak możemy zapewnić, że system będzie działał również w warunkach słabego oświetlenia?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Jakie dane zespołu chcemy pokazać?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Jaka jest jedna rzecz, którą inni mają o nas wiedzieć?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Minęła połowa czasu!</a:t>
            </a:r>
          </a:p>
        </p:txBody>
      </p:sp>
      <p:sp>
        <p:nvSpPr>
          <p:cNvPr id="385" name="Google Shape;385;p25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</a:p>
        </p:txBody>
      </p:sp>
      <p:sp>
        <p:nvSpPr>
          <p:cNvPr id="386" name="Google Shape;386;p25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26</a:t>
            </a:fld>
          </a:p>
        </p:txBody>
      </p:sp>
      <p:sp>
        <p:nvSpPr>
          <p:cNvPr id="393" name="Google Shape;393;p26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Każdy zespół poinformuje o swoich postępach.</a:t>
            </a:r>
          </a:p>
        </p:txBody>
      </p:sp>
      <p:sp>
        <p:nvSpPr>
          <p:cNvPr id="394" name="Google Shape;394;p26"/>
          <p:cNvSpPr/>
          <p:nvPr/>
        </p:nvSpPr>
        <p:spPr>
          <a:xfrm>
            <a:off x="447674" y="1047393"/>
            <a:ext cx="846772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- Poziom(y) realizacji zadania.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- W trzech zdaniach: największy sukces do tej pory i największa przeszkoda, jaką trzeba pokonać, aby system był sprawny i gotowy do prezentacji.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- Czy ktoś chce służyć poradą/pomocą?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Czy inni mają podobne wyzwania?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Projekt (Część 2 z 2)</a:t>
            </a:r>
          </a:p>
        </p:txBody>
      </p:sp>
      <p:sp>
        <p:nvSpPr>
          <p:cNvPr id="401" name="Google Shape;401;p27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</a:p>
        </p:txBody>
      </p:sp>
      <p:sp>
        <p:nvSpPr>
          <p:cNvPr id="402" name="Google Shape;402;p27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28</a:t>
            </a:fld>
          </a:p>
        </p:txBody>
      </p:sp>
      <p:sp>
        <p:nvSpPr>
          <p:cNvPr id="409" name="Google Shape;409;p28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Projekt</a:t>
            </a:r>
          </a:p>
        </p:txBody>
      </p:sp>
      <p:sp>
        <p:nvSpPr>
          <p:cNvPr id="410" name="Google Shape;410;p28"/>
          <p:cNvSpPr/>
          <p:nvPr/>
        </p:nvSpPr>
        <p:spPr>
          <a:xfrm>
            <a:off x="447674" y="1047393"/>
            <a:ext cx="84677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>
                <a:solidFill>
                  <a:schemeClr val="accent1"/>
                </a:solidFill>
                <a:latin typeface="Assistant"/>
                <a:ea typeface="Assistant"/>
                <a:cs typeface="Assistant"/>
                <a:sym typeface="Assistant"/>
              </a:rPr>
              <a:t>Utworzyć prostą aplikację, która wyświetli komunikat „DOSTĘP OTWARTY”, gdy jeden z członków zespołu zdoła sprawić, że kamera/aplikacja rozpozna go/ją bez dotykania komputera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29</a:t>
            </a:fld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Jakie są różne poziomy?</a:t>
            </a:r>
          </a:p>
        </p:txBody>
      </p:sp>
      <p:sp>
        <p:nvSpPr>
          <p:cNvPr id="418" name="Google Shape;418;p29"/>
          <p:cNvSpPr/>
          <p:nvPr/>
        </p:nvSpPr>
        <p:spPr>
          <a:xfrm>
            <a:off x="447672" y="809268"/>
            <a:ext cx="8620128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1: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Utworzyć prostą aplikację, która wyświetli komunikat „DOSTĘP OTWARTY”, gdy jeden z członków zespołu zdoła sprawić, że kamera/aplikacja rozpozna go/ją bez dotykania komputera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2: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Oprócz komunikatu „Dostęp otwarty” aplikacja wyświetla informacje o zespole i jedną rzecz o zespole, której inni mają się dowiedzieć.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 to wyglądać atrakcyjnie.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3: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możecie sprawić, że system nie pozwoli, by ktoś inny podszył się pod was i uzyskał dostęp?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4: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wasz system będzie działał również przy słabym oświetleniu?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Uwaga: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Dostęp ma być uzyskany w ciągu 30 sekund.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Kamera jest waszym kluczowym urządzeniem, na niej opiera się cały system.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Nie wolno wam dotykać klawiatury/myszki, aby sprawić, że komputer was rozpozna.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</a:p>
        </p:txBody>
      </p:sp>
      <p:sp>
        <p:nvSpPr>
          <p:cNvPr id="184" name="Google Shape;184;p3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  <p:sp>
        <p:nvSpPr>
          <p:cNvPr id="185" name="Google Shape;185;p3"/>
          <p:cNvSpPr/>
          <p:nvPr/>
        </p:nvSpPr>
        <p:spPr>
          <a:xfrm>
            <a:off x="784860" y="1006525"/>
            <a:ext cx="763333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Napiszcie </a:t>
            </a:r>
            <a:r>
              <a:rPr lang="pl-PL" dirty="1" b="1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swoje imię</a:t>
            </a:r>
            <a:r>
              <a:rPr lang="pl-PL" dirty="1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pl-PL" dirty="1" b="1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jedną rzecz o sobie, którą chcecie przekazać </a:t>
            </a:r>
            <a:r>
              <a:rPr lang="pl-PL" dirty="1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innym.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Nie możecie nic mówić o sobie, ale możecie przeczytać imiona innych osób i przywitać się z nimi!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Prezentacja projektu</a:t>
            </a:r>
          </a:p>
        </p:txBody>
      </p:sp>
      <p:sp>
        <p:nvSpPr>
          <p:cNvPr id="425" name="Google Shape;425;p30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</a:p>
        </p:txBody>
      </p:sp>
      <p:sp>
        <p:nvSpPr>
          <p:cNvPr id="426" name="Google Shape;426;p30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31</a:t>
            </a:fld>
          </a:p>
        </p:txBody>
      </p:sp>
      <p:sp>
        <p:nvSpPr>
          <p:cNvPr id="433" name="Google Shape;433;p31"/>
          <p:cNvSpPr/>
          <p:nvPr/>
        </p:nvSpPr>
        <p:spPr>
          <a:xfrm>
            <a:off x="0" y="0"/>
            <a:ext cx="9144000" cy="47319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1619672" y="1491630"/>
            <a:ext cx="4392488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dirty="1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Możliwe rozplanowanie sali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dirty="1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 x 4 stoliki na zespół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dirty="1"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Zespoły mogą zdecydować, gdzie mają być skierowane kamery, bo być może chcą „kontrolować otoczenie”.</a:t>
            </a:r>
          </a:p>
        </p:txBody>
      </p:sp>
      <p:sp>
        <p:nvSpPr>
          <p:cNvPr id="435" name="Google Shape;435;p31"/>
          <p:cNvSpPr/>
          <p:nvPr/>
        </p:nvSpPr>
        <p:spPr>
          <a:xfrm>
            <a:off x="467544" y="1131590"/>
            <a:ext cx="144016" cy="230425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5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31"/>
          <p:cNvGrpSpPr/>
          <p:nvPr/>
        </p:nvGrpSpPr>
        <p:grpSpPr>
          <a:xfrm>
            <a:off x="1691680" y="461362"/>
            <a:ext cx="792088" cy="670228"/>
            <a:chOff x="1691680" y="987574"/>
            <a:chExt cx="1872208" cy="1584176"/>
          </a:xfrm>
        </p:grpSpPr>
        <p:sp>
          <p:nvSpPr>
            <p:cNvPr id="437" name="Google Shape;437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31"/>
          <p:cNvGrpSpPr/>
          <p:nvPr/>
        </p:nvGrpSpPr>
        <p:grpSpPr>
          <a:xfrm>
            <a:off x="2987824" y="461362"/>
            <a:ext cx="792088" cy="670228"/>
            <a:chOff x="1691680" y="987574"/>
            <a:chExt cx="1872208" cy="1584176"/>
          </a:xfrm>
        </p:grpSpPr>
        <p:sp>
          <p:nvSpPr>
            <p:cNvPr id="442" name="Google Shape;442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31"/>
          <p:cNvGrpSpPr/>
          <p:nvPr/>
        </p:nvGrpSpPr>
        <p:grpSpPr>
          <a:xfrm>
            <a:off x="4283968" y="461362"/>
            <a:ext cx="792088" cy="670228"/>
            <a:chOff x="1691680" y="987574"/>
            <a:chExt cx="1872208" cy="1584176"/>
          </a:xfrm>
        </p:grpSpPr>
        <p:sp>
          <p:nvSpPr>
            <p:cNvPr id="447" name="Google Shape;447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1"/>
          <p:cNvGrpSpPr/>
          <p:nvPr/>
        </p:nvGrpSpPr>
        <p:grpSpPr>
          <a:xfrm>
            <a:off x="5580112" y="461362"/>
            <a:ext cx="792088" cy="670228"/>
            <a:chOff x="1691680" y="987574"/>
            <a:chExt cx="1872208" cy="1584176"/>
          </a:xfrm>
        </p:grpSpPr>
        <p:sp>
          <p:nvSpPr>
            <p:cNvPr id="452" name="Google Shape;452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31"/>
          <p:cNvGrpSpPr/>
          <p:nvPr/>
        </p:nvGrpSpPr>
        <p:grpSpPr>
          <a:xfrm>
            <a:off x="6588224" y="1563638"/>
            <a:ext cx="792088" cy="670228"/>
            <a:chOff x="1691680" y="987574"/>
            <a:chExt cx="1872208" cy="1584176"/>
          </a:xfrm>
        </p:grpSpPr>
        <p:sp>
          <p:nvSpPr>
            <p:cNvPr id="457" name="Google Shape;457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31"/>
          <p:cNvGrpSpPr/>
          <p:nvPr/>
        </p:nvGrpSpPr>
        <p:grpSpPr>
          <a:xfrm>
            <a:off x="1691680" y="3507854"/>
            <a:ext cx="792088" cy="670228"/>
            <a:chOff x="1691680" y="987574"/>
            <a:chExt cx="1872208" cy="1584176"/>
          </a:xfrm>
        </p:grpSpPr>
        <p:sp>
          <p:nvSpPr>
            <p:cNvPr id="462" name="Google Shape;462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1"/>
          <p:cNvGrpSpPr/>
          <p:nvPr/>
        </p:nvGrpSpPr>
        <p:grpSpPr>
          <a:xfrm>
            <a:off x="2987824" y="3507854"/>
            <a:ext cx="792088" cy="670228"/>
            <a:chOff x="1691680" y="987574"/>
            <a:chExt cx="1872208" cy="1584176"/>
          </a:xfrm>
        </p:grpSpPr>
        <p:sp>
          <p:nvSpPr>
            <p:cNvPr id="467" name="Google Shape;467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1"/>
          <p:cNvGrpSpPr/>
          <p:nvPr/>
        </p:nvGrpSpPr>
        <p:grpSpPr>
          <a:xfrm>
            <a:off x="4283968" y="3507854"/>
            <a:ext cx="792088" cy="670228"/>
            <a:chOff x="1691680" y="987574"/>
            <a:chExt cx="1872208" cy="1584176"/>
          </a:xfrm>
        </p:grpSpPr>
        <p:sp>
          <p:nvSpPr>
            <p:cNvPr id="472" name="Google Shape;472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31"/>
          <p:cNvGrpSpPr/>
          <p:nvPr/>
        </p:nvGrpSpPr>
        <p:grpSpPr>
          <a:xfrm>
            <a:off x="5580112" y="3507854"/>
            <a:ext cx="792088" cy="670228"/>
            <a:chOff x="1691680" y="987574"/>
            <a:chExt cx="1872208" cy="1584176"/>
          </a:xfrm>
        </p:grpSpPr>
        <p:sp>
          <p:nvSpPr>
            <p:cNvPr id="477" name="Google Shape;477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31"/>
          <p:cNvGrpSpPr/>
          <p:nvPr/>
        </p:nvGrpSpPr>
        <p:grpSpPr>
          <a:xfrm>
            <a:off x="6588224" y="2643758"/>
            <a:ext cx="792088" cy="670228"/>
            <a:chOff x="1691680" y="987574"/>
            <a:chExt cx="1872208" cy="1584176"/>
          </a:xfrm>
        </p:grpSpPr>
        <p:sp>
          <p:nvSpPr>
            <p:cNvPr id="482" name="Google Shape;482;p31"/>
            <p:cNvSpPr/>
            <p:nvPr/>
          </p:nvSpPr>
          <p:spPr>
            <a:xfrm>
              <a:off x="1691680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627784" y="987574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91680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2627784" y="1779662"/>
              <a:ext cx="936104" cy="792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2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32</a:t>
            </a:fld>
          </a:p>
        </p:txBody>
      </p:sp>
      <p:sp>
        <p:nvSpPr>
          <p:cNvPr id="492" name="Google Shape;492;p32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Jakie są różne poziomy?</a:t>
            </a:r>
          </a:p>
        </p:txBody>
      </p:sp>
      <p:sp>
        <p:nvSpPr>
          <p:cNvPr id="493" name="Google Shape;493;p32"/>
          <p:cNvSpPr/>
          <p:nvPr/>
        </p:nvSpPr>
        <p:spPr>
          <a:xfrm>
            <a:off x="447672" y="809268"/>
            <a:ext cx="8620128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1: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Utworzyć prostą aplikację, która wyświetli komunikat „DOSTĘP OTWARTY”, gdy jeden z członków zespołu zdoła sprawić, że kamera/aplikacja rozpozna go/ją bez dotykania komputera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2: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Oprócz komunikatu „Dostęp otwarty” aplikacja wyświetla informacje o zespole i jedną rzecz o zespole, której inni mają się dowiedzieć.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 to wyglądać atrakcyjnie.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3: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możecie sprawić, że system nie pozwoli, by ktoś inny podszył się pod was i uzyskał dostęp?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Poziom 4:</a:t>
            </a:r>
            <a:r>
              <a:rPr lang="pl-PL" dirty="1" b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wasz system będzie działał również przy słabym oświetleniu?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Uwaga: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Dostęp ma być uzyskany w ciągu 30 sekund.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Kamera jest waszym kluczowym urządzeniem, na niej opiera się cały system.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Nie wolno wam dotykać klawiatury/myszki, aby sprawić, że komputer was rozpozna.</a:t>
            </a:r>
            <a:r>
              <a:rPr lang="pl-PL" dirty="1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</a:p>
        </p:txBody>
      </p:sp>
      <p:sp>
        <p:nvSpPr>
          <p:cNvPr id="500" name="Google Shape;500;p33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  <p:sp>
        <p:nvSpPr>
          <p:cNvPr id="501" name="Google Shape;501;p33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Sekwencja prezentacji dla każdego zespołu</a:t>
            </a:r>
          </a:p>
        </p:txBody>
      </p:sp>
      <p:sp>
        <p:nvSpPr>
          <p:cNvPr id="502" name="Google Shape;502;p33"/>
          <p:cNvSpPr/>
          <p:nvPr/>
        </p:nvSpPr>
        <p:spPr>
          <a:xfrm>
            <a:off x="472439" y="804595"/>
            <a:ext cx="8471535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Uruchomcie program na komputerze.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 jego uruchomieniu nie wolno dotykać klawiatury/myszki aż do zakończenia prezentacji.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Stoper odlicza </a:t>
            </a:r>
            <a:r>
              <a:rPr lang="pl-PL" dirty="1" u="sng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 sekund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na uzyskanie dostępu do systemu i wyświetlenie informacji o zespole.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[10 punktów]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Osoby z innych zespołów będą mieć </a:t>
            </a:r>
            <a:r>
              <a:rPr lang="pl-PL" dirty="1" u="sng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150 sekund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(2,5 minuty) na próbę uzyskania dostępu.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Dostajecie punkty, jeśli nikt nie zdoła uzyskać dostępu w ciągu 3 minut.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[10 punktów]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Stoper odlicza </a:t>
            </a:r>
            <a:r>
              <a:rPr lang="pl-PL" dirty="1" u="sng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 sekund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w ciągu których pokazujecie jeszcze raz, jak uzyskujecie dostęp.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[10 punktów]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Oświetlenie zostanie przyćmione i macie znów </a:t>
            </a:r>
            <a:r>
              <a:rPr lang="pl-PL" dirty="1" u="sng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 sekund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na uzyskanie dostępu.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[10 punktów]</a:t>
            </a:r>
            <a:b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pl-PL" dirty="1" sz="6000" b="1">
                <a:solidFill>
                  <a:schemeClr val="accent3"/>
                </a:solidFill>
              </a:rPr>
              <a:t>Gratuluję wszystkim zespołom!</a:t>
            </a:r>
            <a:br>
              <a:rPr lang="pl-PL" dirty="1" sz="6000" b="1"/>
            </a:br>
            <a:r>
              <a:rPr lang="pl-PL" dirty="1" sz="6000" b="1"/>
              <a:t>Brawo dla was!</a:t>
            </a:r>
          </a:p>
        </p:txBody>
      </p:sp>
      <p:sp>
        <p:nvSpPr>
          <p:cNvPr id="509" name="Google Shape;509;p34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</a:p>
        </p:txBody>
      </p:sp>
      <p:sp>
        <p:nvSpPr>
          <p:cNvPr id="510" name="Google Shape;510;p34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5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>
                <a:solidFill>
                  <a:schemeClr val="lt1"/>
                </a:solidFill>
              </a:rPr>
              <a:t>Jakie są ograniczenia różnych systemów?</a:t>
            </a:r>
            <a:br>
              <a:rPr lang="pl-PL" dirty="1" sz="6000" b="1">
                <a:solidFill>
                  <a:schemeClr val="lt1"/>
                </a:solidFill>
              </a:rPr>
            </a:br>
            <a:r>
              <a:rPr lang="pl-PL" dirty="1" sz="3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Jak można go udoskonalić?</a:t>
            </a:r>
          </a:p>
        </p:txBody>
      </p:sp>
      <p:sp>
        <p:nvSpPr>
          <p:cNvPr id="517" name="Google Shape;517;p35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</a:p>
        </p:txBody>
      </p:sp>
      <p:sp>
        <p:nvSpPr>
          <p:cNvPr id="518" name="Google Shape;518;p35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>
                <a:solidFill>
                  <a:schemeClr val="lt1"/>
                </a:solidFill>
              </a:rPr>
              <a:t>A gdyby tak</a:t>
            </a:r>
            <a:br>
              <a:rPr lang="pl-PL" dirty="1" sz="6000" b="1">
                <a:solidFill>
                  <a:schemeClr val="lt1"/>
                </a:solidFill>
              </a:rPr>
            </a:br>
            <a:r>
              <a:rPr lang="pl-PL" dirty="1" sz="3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dodać potencjał sztucznej inteligencji?</a:t>
            </a:r>
          </a:p>
        </p:txBody>
      </p:sp>
      <p:sp>
        <p:nvSpPr>
          <p:cNvPr id="525" name="Google Shape;525;p36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</a:p>
        </p:txBody>
      </p:sp>
      <p:sp>
        <p:nvSpPr>
          <p:cNvPr id="526" name="Google Shape;526;p36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37</a:t>
            </a:fld>
          </a:p>
        </p:txBody>
      </p:sp>
      <p:sp>
        <p:nvSpPr>
          <p:cNvPr id="533" name="Google Shape;533;p37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Systematyka</a:t>
            </a:r>
          </a:p>
        </p:txBody>
      </p:sp>
      <p:pic>
        <p:nvPicPr>
          <p:cNvPr id="534" name="Google Shape;5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83" y="174939"/>
            <a:ext cx="2716937" cy="20349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5" name="Google Shape;5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8807" y="176720"/>
            <a:ext cx="2706700" cy="20381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6" name="Google Shape;5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8882" y="2544635"/>
            <a:ext cx="2716937" cy="20452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37" name="Google Shape;53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0147" y="2552736"/>
            <a:ext cx="2739638" cy="20499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Wykrywanie obiektów</a:t>
            </a:r>
          </a:p>
        </p:txBody>
      </p:sp>
      <p:sp>
        <p:nvSpPr>
          <p:cNvPr id="544" name="Google Shape;544;p38"/>
          <p:cNvSpPr/>
          <p:nvPr/>
        </p:nvSpPr>
        <p:spPr>
          <a:xfrm>
            <a:off x="0" y="0"/>
            <a:ext cx="9144000" cy="47319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38"/>
          <p:cNvPicPr preferRelativeResize="0"/>
          <p:nvPr/>
        </p:nvPicPr>
        <p:blipFill rotWithShape="1">
          <a:blip r:embed="rId3">
            <a:alphaModFix/>
          </a:blip>
          <a:srcRect t="14004" b="10754"/>
          <a:stretch/>
        </p:blipFill>
        <p:spPr>
          <a:xfrm>
            <a:off x="1266825" y="895588"/>
            <a:ext cx="7003821" cy="364018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8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38</a:t>
            </a:fld>
          </a:p>
        </p:txBody>
      </p:sp>
      <p:sp>
        <p:nvSpPr>
          <p:cNvPr id="547" name="Google Shape;547;p38"/>
          <p:cNvSpPr txBox="1"/>
          <p:nvPr/>
        </p:nvSpPr>
        <p:spPr>
          <a:xfrm>
            <a:off x="539635" y="2707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Wykrywanie obiektów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l-PL" dirty="1" sz="4000" b="1">
                <a:solidFill>
                  <a:schemeClr val="lt1"/>
                </a:solidFill>
              </a:rPr>
              <a:t>Czy zamiast programowania </a:t>
            </a:r>
            <a:r>
              <a:rPr lang="pl-PL" dirty="1" sz="4000" b="1">
                <a:solidFill>
                  <a:schemeClr val="accent3"/>
                </a:solidFill>
              </a:rPr>
              <a:t>reguł</a:t>
            </a:r>
            <a:br>
              <a:rPr lang="pl-PL" dirty="1" sz="4000" b="1">
                <a:solidFill>
                  <a:schemeClr val="lt1"/>
                </a:solidFill>
              </a:rPr>
            </a:br>
            <a:r>
              <a:rPr lang="pl-PL" dirty="1" sz="4000" b="1">
                <a:solidFill>
                  <a:schemeClr val="lt1"/>
                </a:solidFill>
              </a:rPr>
              <a:t>możemy </a:t>
            </a:r>
            <a:r>
              <a:rPr lang="pl-PL" dirty="1" sz="4000" b="1">
                <a:solidFill>
                  <a:schemeClr val="accent3"/>
                </a:solidFill>
              </a:rPr>
              <a:t>uczyć poprzez doświadczenie / przykłady</a:t>
            </a:r>
            <a:r>
              <a:rPr lang="pl-PL" dirty="1" sz="4000" b="1">
                <a:solidFill>
                  <a:schemeClr val="lt1"/>
                </a:solidFill>
              </a:rPr>
              <a:t>?</a:t>
            </a:r>
          </a:p>
        </p:txBody>
      </p:sp>
      <p:sp>
        <p:nvSpPr>
          <p:cNvPr id="554" name="Google Shape;554;p39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</a:p>
        </p:txBody>
      </p:sp>
      <p:sp>
        <p:nvSpPr>
          <p:cNvPr id="555" name="Google Shape;555;p39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/>
              <a:t>Komputerowe rozpoznawanie obrazów w naszej codzienności</a:t>
            </a:r>
          </a:p>
        </p:txBody>
      </p:sp>
      <p:sp>
        <p:nvSpPr>
          <p:cNvPr id="192" name="Google Shape;192;p4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</a:p>
        </p:txBody>
      </p:sp>
      <p:sp>
        <p:nvSpPr>
          <p:cNvPr id="193" name="Google Shape;193;p4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>
            <a:spLocks noGrp="1"/>
          </p:cNvSpPr>
          <p:nvPr>
            <p:ph type="title"/>
          </p:nvPr>
        </p:nvSpPr>
        <p:spPr>
          <a:xfrm>
            <a:off x="828675" y="2108062"/>
            <a:ext cx="75819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l-PL" dirty="1" sz="4000" b="1">
                <a:solidFill>
                  <a:schemeClr val="lt1"/>
                </a:solidFill>
              </a:rPr>
              <a:t>Chcecie dowiedzieć się więcej?</a:t>
            </a:r>
            <a:br>
              <a:rPr lang="pl-PL" dirty="1" sz="4000" b="1">
                <a:solidFill>
                  <a:schemeClr val="lt1"/>
                </a:solidFill>
              </a:rPr>
            </a:br>
            <a:r>
              <a:rPr lang="pl-PL" dirty="1" sz="4000" b="1">
                <a:solidFill>
                  <a:schemeClr val="lt1"/>
                </a:solidFill>
              </a:rPr>
              <a:t>Na kolejnej sesji zajmiemy się wykorzystaniem sztucznej inteligencji do komputerowego rozpoznawania obrazów!</a:t>
            </a:r>
          </a:p>
        </p:txBody>
      </p:sp>
      <p:sp>
        <p:nvSpPr>
          <p:cNvPr id="562" name="Google Shape;562;p40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</a:p>
        </p:txBody>
      </p:sp>
      <p:sp>
        <p:nvSpPr>
          <p:cNvPr id="563" name="Google Shape;563;p40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1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Powtórka</a:t>
            </a:r>
          </a:p>
        </p:txBody>
      </p:sp>
      <p:sp>
        <p:nvSpPr>
          <p:cNvPr id="570" name="Google Shape;570;p41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41</a:t>
            </a:fld>
          </a:p>
        </p:txBody>
      </p:sp>
      <p:sp>
        <p:nvSpPr>
          <p:cNvPr id="571" name="Google Shape;571;p41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2"/>
          <p:cNvSpPr txBox="1">
            <a:spLocks noGrp="1"/>
          </p:cNvSpPr>
          <p:nvPr>
            <p:ph type="title"/>
          </p:nvPr>
        </p:nvSpPr>
        <p:spPr>
          <a:xfrm>
            <a:off x="828675" y="2108062"/>
            <a:ext cx="75819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l-PL" dirty="1" sz="4000" b="1">
                <a:solidFill>
                  <a:schemeClr val="lt1"/>
                </a:solidFill>
              </a:rPr>
              <a:t>Wskażcie jedną technikę przetwarzania obrazów,</a:t>
            </a:r>
            <a:br>
              <a:rPr lang="pl-PL" dirty="1" sz="4000" b="1">
                <a:solidFill>
                  <a:schemeClr val="lt1"/>
                </a:solidFill>
              </a:rPr>
            </a:br>
            <a:r>
              <a:rPr lang="pl-PL" dirty="1" sz="4000" b="1">
                <a:solidFill>
                  <a:schemeClr val="lt1"/>
                </a:solidFill>
              </a:rPr>
              <a:t> której się dziś nauczyliście!</a:t>
            </a:r>
          </a:p>
        </p:txBody>
      </p:sp>
      <p:sp>
        <p:nvSpPr>
          <p:cNvPr id="578" name="Google Shape;578;p42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</a:p>
        </p:txBody>
      </p:sp>
      <p:sp>
        <p:nvSpPr>
          <p:cNvPr id="579" name="Google Shape;579;p42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3"/>
          <p:cNvSpPr txBox="1">
            <a:spLocks noGrp="1"/>
          </p:cNvSpPr>
          <p:nvPr>
            <p:ph type="title"/>
          </p:nvPr>
        </p:nvSpPr>
        <p:spPr>
          <a:xfrm>
            <a:off x="828675" y="2108062"/>
            <a:ext cx="75819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l-PL" dirty="1" sz="4000" b="1">
                <a:solidFill>
                  <a:schemeClr val="lt1"/>
                </a:solidFill>
              </a:rPr>
              <a:t>Czy potraficie konwertować obrazy na skalę szarości bez Photoshopa?</a:t>
            </a:r>
          </a:p>
        </p:txBody>
      </p:sp>
      <p:sp>
        <p:nvSpPr>
          <p:cNvPr id="586" name="Google Shape;586;p43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</a:p>
        </p:txBody>
      </p:sp>
      <p:sp>
        <p:nvSpPr>
          <p:cNvPr id="587" name="Google Shape;587;p43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>
            <a:spLocks noGrp="1"/>
          </p:cNvSpPr>
          <p:nvPr>
            <p:ph type="title"/>
          </p:nvPr>
        </p:nvSpPr>
        <p:spPr>
          <a:xfrm>
            <a:off x="828675" y="2108062"/>
            <a:ext cx="75819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l-PL" dirty="1" sz="4000" b="1">
                <a:solidFill>
                  <a:schemeClr val="lt1"/>
                </a:solidFill>
              </a:rPr>
              <a:t>Co osobiście wydaje wam się</a:t>
            </a:r>
            <a:br>
              <a:rPr lang="pl-PL" dirty="1" sz="4000" b="1">
                <a:solidFill>
                  <a:schemeClr val="lt1"/>
                </a:solidFill>
              </a:rPr>
            </a:br>
            <a:r>
              <a:rPr lang="pl-PL" dirty="1" sz="4000" b="1">
                <a:solidFill>
                  <a:schemeClr val="lt1"/>
                </a:solidFill>
              </a:rPr>
              <a:t> szczególnie użyteczne?</a:t>
            </a:r>
          </a:p>
        </p:txBody>
      </p:sp>
      <p:sp>
        <p:nvSpPr>
          <p:cNvPr id="594" name="Google Shape;594;p44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</a:p>
        </p:txBody>
      </p:sp>
      <p:sp>
        <p:nvSpPr>
          <p:cNvPr id="595" name="Google Shape;595;p44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5"/>
          <p:cNvSpPr txBox="1">
            <a:spLocks noGrp="1"/>
          </p:cNvSpPr>
          <p:nvPr>
            <p:ph type="title"/>
          </p:nvPr>
        </p:nvSpPr>
        <p:spPr>
          <a:xfrm>
            <a:off x="828675" y="2108062"/>
            <a:ext cx="75819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pl-PL" dirty="1" sz="4000" b="1">
                <a:solidFill>
                  <a:schemeClr val="lt1"/>
                </a:solidFill>
              </a:rPr>
              <a:t>Wskażcie jedną rzecz, którą chcielibyście zrobić/zbudować na podstawie tego, czego dziś się nauczyliście</a:t>
            </a:r>
          </a:p>
        </p:txBody>
      </p:sp>
      <p:sp>
        <p:nvSpPr>
          <p:cNvPr id="602" name="Google Shape;602;p45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</a:p>
        </p:txBody>
      </p:sp>
      <p:sp>
        <p:nvSpPr>
          <p:cNvPr id="603" name="Google Shape;603;p45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6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46</a:t>
            </a:fld>
          </a:p>
        </p:txBody>
      </p:sp>
      <p:sp>
        <p:nvSpPr>
          <p:cNvPr id="610" name="Google Shape;610;p46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Przypomnienie celów edukacyjnych</a:t>
            </a:r>
            <a:br>
              <a:rPr lang="pl-PL" dirty="1" sz="2400" b="1"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611" name="Google Shape;611;p46"/>
          <p:cNvSpPr/>
          <p:nvPr/>
        </p:nvSpPr>
        <p:spPr>
          <a:xfrm>
            <a:off x="405763" y="816638"/>
            <a:ext cx="8442962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 zakończeniu tych warsztatów będziecie potrafili: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Opisać, jak komputer może postrzegać obrazy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Wymienić przynajmniej 3 zastosowania komputerowego rozpoznawania obrazów w realnym świecie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Wymienić przynajmniej  podstawowe techniki przetwarzania obrazów za pomocą OpenCV i Python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Zastosować kombinację podstawowych technik do rozwiązania zadania dotyczącego rozpoznawania obrazów (np. wykrywanie momentu, gdy ktoś wraca do domu)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Utworzyć prostą aplikację, która wyświetli komunikat „DOSTĘP OTWARTY”, gdy jeden z członków zespołu zdoła sprawić, że kamera/aplikacja rozpozna go/ją bez dotykania komputera</a:t>
            </a: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Wskazać ograniczenia aplikacji i zaproponować możliwe usprawnienia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Wymienić korzyści wykorzystania sztucznej inteligencji w połączeniu z komputerowym rozpoznawaniem obrazów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Opisać, jak można zastosować komputerowe rozpoznawanie obrazów w realizacji celów zrównoważonego rozwoju</a:t>
            </a:r>
            <a:b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Quiz</a:t>
            </a:r>
          </a:p>
        </p:txBody>
      </p:sp>
      <p:sp>
        <p:nvSpPr>
          <p:cNvPr id="618" name="Google Shape;618;p47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47</a:t>
            </a:fld>
          </a:p>
        </p:txBody>
      </p:sp>
      <p:sp>
        <p:nvSpPr>
          <p:cNvPr id="619" name="Google Shape;619;p47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8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Refleksje</a:t>
            </a:r>
          </a:p>
        </p:txBody>
      </p:sp>
      <p:sp>
        <p:nvSpPr>
          <p:cNvPr id="626" name="Google Shape;626;p48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48</a:t>
            </a:fld>
          </a:p>
        </p:txBody>
      </p:sp>
      <p:sp>
        <p:nvSpPr>
          <p:cNvPr id="627" name="Google Shape;627;p48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9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</a:p>
        </p:txBody>
      </p:sp>
      <p:sp>
        <p:nvSpPr>
          <p:cNvPr id="634" name="Google Shape;634;p49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  <p:sp>
        <p:nvSpPr>
          <p:cNvPr id="635" name="Google Shape;635;p49"/>
          <p:cNvSpPr txBox="1">
            <a:spLocks noGrp="1"/>
          </p:cNvSpPr>
          <p:nvPr>
            <p:ph type="title"/>
          </p:nvPr>
        </p:nvSpPr>
        <p:spPr>
          <a:xfrm>
            <a:off x="472440" y="1844934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Pytania do refleksji</a:t>
            </a:r>
          </a:p>
        </p:txBody>
      </p:sp>
      <p:sp>
        <p:nvSpPr>
          <p:cNvPr id="636" name="Google Shape;636;p49"/>
          <p:cNvSpPr/>
          <p:nvPr/>
        </p:nvSpPr>
        <p:spPr>
          <a:xfrm>
            <a:off x="393224" y="2377370"/>
            <a:ext cx="835755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Jak mogę zastosować zdobytą dziś wiedzę poza zajęciami?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None/>
            </a:pP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istnieje ważny cel społeczny, w którego realizacji chcę pomóc?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None/>
            </a:pP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 co muszę uważać, tworząc zastosowania komputerowego rozpoznawania obrazów?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Czy należy wziąć pod uwagę kwestie prywatności i bezpieczeństwa?</a:t>
            </a:r>
          </a:p>
        </p:txBody>
      </p:sp>
      <p:pic>
        <p:nvPicPr>
          <p:cNvPr id="637" name="Google Shape;63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161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</a:p>
        </p:txBody>
      </p:sp>
      <p:sp>
        <p:nvSpPr>
          <p:cNvPr id="200" name="Google Shape;200;p5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Cele edukacyjne</a:t>
            </a:r>
          </a:p>
        </p:txBody>
      </p:sp>
      <p:sp>
        <p:nvSpPr>
          <p:cNvPr id="202" name="Google Shape;202;p5"/>
          <p:cNvSpPr/>
          <p:nvPr/>
        </p:nvSpPr>
        <p:spPr>
          <a:xfrm>
            <a:off x="457190" y="700051"/>
            <a:ext cx="82296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 zakończeniu tych warsztatów będziecie potrafili: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Opisać, jak komputer może postrzegać obrazy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Wymienić przynajmniej 3 zastosowania komputerowego rozpoznawania obrazów w realnym świecie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Wymienić przynajmniej  podstawowe techniki przetwarzania obrazów za pomocą OpenCV i Python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Zastosować kombinację podstawowych technik do rozwiązania zadania dotyczącego rozpoznawania obrazów (np. wykrywanie momentu, gdy ktoś wraca do domu)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Utworzyć prostą aplikację, która wyświetli komunikat „DOSTĘP OTWARTY”, gdy jeden z członków zespołu zdoła sprawić, że kamera/aplikacja rozpozna go/ją bez dotykania komputera</a:t>
            </a: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Wskazać ograniczenia aplikacji i zaproponować możliwe usprawnienia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Wymienić korzyści wykorzystania sztucznej inteligencji w połączeniu z komputerowym rozpoznawaniem obrazów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sistant"/>
              <a:buAutoNum type="arabicPeriod"/>
            </a:pPr>
            <a:r>
              <a:rPr lang="pl-PL" dirty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Opisać, jak można zastosować komputerowe rozpoznawanie obrazów w realizacji celów zrównoważonego rozwoju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0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pl-PL" dirty="1" sz="8000" b="1"/>
              <a:t>Do zobaczenia wkrótce!</a:t>
            </a:r>
          </a:p>
        </p:txBody>
      </p:sp>
      <p:sp>
        <p:nvSpPr>
          <p:cNvPr id="644" name="Google Shape;644;p50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50</a:t>
            </a:fld>
          </a:p>
        </p:txBody>
      </p:sp>
      <p:sp>
        <p:nvSpPr>
          <p:cNvPr id="645" name="Google Shape;645;p50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6</a:t>
            </a:fld>
          </a:p>
        </p:txBody>
      </p: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pl-PL" dirty="1" sz="2400" b="1">
                <a:latin typeface="Arial"/>
                <a:ea typeface="Arial"/>
                <a:cs typeface="Arial"/>
                <a:sym typeface="Arial"/>
              </a:rPr>
              <a:t>Cele edukacyjne</a:t>
            </a:r>
          </a:p>
        </p:txBody>
      </p:sp>
      <p:grpSp>
        <p:nvGrpSpPr>
          <p:cNvPr id="210" name="Google Shape;210;p6"/>
          <p:cNvGrpSpPr/>
          <p:nvPr/>
        </p:nvGrpSpPr>
        <p:grpSpPr>
          <a:xfrm>
            <a:off x="469147" y="1818292"/>
            <a:ext cx="8205704" cy="2051426"/>
            <a:chOff x="1603" y="1006286"/>
            <a:chExt cx="8205704" cy="2051426"/>
          </a:xfrm>
        </p:grpSpPr>
        <p:sp>
          <p:nvSpPr>
            <p:cNvPr id="211" name="Google Shape;211;p6"/>
            <p:cNvSpPr/>
            <p:nvPr/>
          </p:nvSpPr>
          <p:spPr>
            <a:xfrm>
              <a:off x="1603" y="1006286"/>
              <a:ext cx="3419043" cy="20514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603" y="1006286"/>
              <a:ext cx="3419043" cy="205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dirty="1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r>
                <a:rPr lang="pl-PL" dirty="1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l-PL" dirty="1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Zobaczyć</a:t>
              </a: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788264" y="1006286"/>
              <a:ext cx="3419043" cy="205142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4788264" y="1006286"/>
              <a:ext cx="3419043" cy="205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dirty="1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r>
                <a:rPr lang="pl-PL" dirty="1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l-PL" dirty="1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Zrozumieć</a:t>
              </a:r>
            </a:p>
          </p:txBody>
        </p:sp>
      </p:grpSp>
      <p:sp>
        <p:nvSpPr>
          <p:cNvPr id="215" name="Google Shape;215;p6"/>
          <p:cNvSpPr/>
          <p:nvPr/>
        </p:nvSpPr>
        <p:spPr>
          <a:xfrm>
            <a:off x="4122420" y="2409665"/>
            <a:ext cx="899160" cy="868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/>
              <a:t>Czy znacie jakieś zastosowania komputerowego rozpoznawania obrazów?</a:t>
            </a:r>
          </a:p>
        </p:txBody>
      </p:sp>
      <p:sp>
        <p:nvSpPr>
          <p:cNvPr id="222" name="Google Shape;222;p7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</a:p>
        </p:txBody>
      </p:sp>
      <p:sp>
        <p:nvSpPr>
          <p:cNvPr id="223" name="Google Shape;223;p7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>
            <a:spLocks noGrp="1"/>
          </p:cNvSpPr>
          <p:nvPr>
            <p:ph type="sldNum" idx="12"/>
          </p:nvPr>
        </p:nvSpPr>
        <p:spPr>
          <a:xfrm>
            <a:off x="6872352" y="482796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</a:p>
        </p:txBody>
      </p:sp>
      <p:sp>
        <p:nvSpPr>
          <p:cNvPr id="230" name="Google Shape;230;p8"/>
          <p:cNvSpPr/>
          <p:nvPr/>
        </p:nvSpPr>
        <p:spPr>
          <a:xfrm>
            <a:off x="0" y="19050"/>
            <a:ext cx="9144000" cy="47319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8"/>
          <p:cNvPicPr preferRelativeResize="0"/>
          <p:nvPr/>
        </p:nvPicPr>
        <p:blipFill rotWithShape="1">
          <a:blip r:embed="rId3">
            <a:alphaModFix/>
          </a:blip>
          <a:srcRect l="1206"/>
          <a:stretch/>
        </p:blipFill>
        <p:spPr>
          <a:xfrm>
            <a:off x="0" y="2812426"/>
            <a:ext cx="2987823" cy="193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1870720"/>
            <a:ext cx="4392488" cy="288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911" y="19050"/>
            <a:ext cx="3259559" cy="185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2706" y="2899370"/>
            <a:ext cx="1371222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7">
            <a:alphaModFix/>
          </a:blip>
          <a:srcRect b="5356"/>
          <a:stretch/>
        </p:blipFill>
        <p:spPr>
          <a:xfrm>
            <a:off x="5920967" y="934616"/>
            <a:ext cx="3223033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8">
            <a:alphaModFix/>
          </a:blip>
          <a:srcRect l="11139" r="10099"/>
          <a:stretch/>
        </p:blipFill>
        <p:spPr>
          <a:xfrm>
            <a:off x="5580112" y="19050"/>
            <a:ext cx="3563888" cy="185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9">
            <a:alphaModFix/>
          </a:blip>
          <a:srcRect l="424"/>
          <a:stretch/>
        </p:blipFill>
        <p:spPr>
          <a:xfrm>
            <a:off x="0" y="19049"/>
            <a:ext cx="3923928" cy="293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08104" y="1942728"/>
            <a:ext cx="1008112" cy="100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>
            <a:spLocks noGrp="1"/>
          </p:cNvSpPr>
          <p:nvPr>
            <p:ph type="title"/>
          </p:nvPr>
        </p:nvSpPr>
        <p:spPr>
          <a:xfrm>
            <a:off x="19050" y="2108062"/>
            <a:ext cx="912495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dirty="1" sz="6000" b="1"/>
              <a:t>Czy macie pomysły na zastosowania lub aplikacje, które chcielibyście stworzyć?</a:t>
            </a:r>
          </a:p>
        </p:txBody>
      </p:sp>
      <p:sp>
        <p:nvSpPr>
          <p:cNvPr id="245" name="Google Shape;245;p9"/>
          <p:cNvSpPr txBox="1">
            <a:spLocks noGrp="1"/>
          </p:cNvSpPr>
          <p:nvPr>
            <p:ph type="sldNum" idx="4294967295"/>
          </p:nvPr>
        </p:nvSpPr>
        <p:spPr>
          <a:xfrm>
            <a:off x="7010400" y="482441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</a:p>
        </p:txBody>
      </p:sp>
      <p:sp>
        <p:nvSpPr>
          <p:cNvPr id="246" name="Google Shape;246;p9"/>
          <p:cNvSpPr/>
          <p:nvPr/>
        </p:nvSpPr>
        <p:spPr>
          <a:xfrm>
            <a:off x="0" y="4858482"/>
            <a:ext cx="81057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2019 Intel Corporation.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Wszelkie prawa zastrzeżone.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 oraz logo Intel są znakami towarowymi firmy Intel Corporation w Stanach Zjednoczonych i innych krajach.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1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*Inne nazwy i marki mogą stanowić własność innych podmiotów.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Int_PPT Template_ClearPro_16x9">
  <a:themeElements>
    <a:clrScheme name="Intel Color Palette">
      <a:dk1>
        <a:srgbClr val="000000"/>
      </a:dk1>
      <a:lt1>
        <a:srgbClr val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nt_PPT Template_ClearPro_16x9">
  <a:themeElements>
    <a:clrScheme name="Intel Color Palette">
      <a:dk1>
        <a:srgbClr val="000000"/>
      </a:dk1>
      <a:lt1>
        <a:srgbClr val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_PPT Template_ClearPro_16x9">
  <a:themeElements>
    <a:clrScheme name="Intel Color Palette">
      <a:dk1>
        <a:srgbClr val="000000"/>
      </a:dk1>
      <a:lt1>
        <a:srgbClr val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6304</Words>
  <Application>Microsoft Macintosh PowerPoint</Application>
  <PresentationFormat>On-screen Show (16:9)</PresentationFormat>
  <Paragraphs>473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Assistant</vt:lpstr>
      <vt:lpstr>Calibri</vt:lpstr>
      <vt:lpstr>Consolas</vt:lpstr>
      <vt:lpstr>Intel Clear Pro</vt:lpstr>
      <vt:lpstr>Noto Sans Symbols</vt:lpstr>
      <vt:lpstr>2_Int_PPT Template_ClearPro_16x9</vt:lpstr>
      <vt:lpstr>3_Int_PPT Template_ClearPro_16x9</vt:lpstr>
      <vt:lpstr>1_Int_PPT Template_ClearPro_16x9</vt:lpstr>
      <vt:lpstr>PowerPoint Presentation</vt:lpstr>
      <vt:lpstr>Ice Breaker Can you introduce yourself  without saying a word?</vt:lpstr>
      <vt:lpstr>PowerPoint Presentation</vt:lpstr>
      <vt:lpstr>Computer Vision in our Daily Lives</vt:lpstr>
      <vt:lpstr>Learning Objectives</vt:lpstr>
      <vt:lpstr>Learning Objectives</vt:lpstr>
      <vt:lpstr>Can you share some applications of  Computer Vision that you know of?</vt:lpstr>
      <vt:lpstr>PowerPoint Presentation</vt:lpstr>
      <vt:lpstr>Do you have ideas of applications that  you would like to create?</vt:lpstr>
      <vt:lpstr>Imagine, can you create music with just a piece of paper? (with no wires and no electronics attached)</vt:lpstr>
      <vt:lpstr>Can computer vision be applied to achieve various Sustainable Development Goals?</vt:lpstr>
      <vt:lpstr>How do we get computers to See?  And to Make Sense of what they See?</vt:lpstr>
      <vt:lpstr>Self-Directed Learning</vt:lpstr>
      <vt:lpstr>How to use the Jupyter Notebook?</vt:lpstr>
      <vt:lpstr>If you get stuck,  revisit the exercises. If you are still stuck after trying, look/search/ask for help.</vt:lpstr>
      <vt:lpstr>Key Takeaways</vt:lpstr>
      <vt:lpstr>PowerPoint Presentation</vt:lpstr>
      <vt:lpstr>How did you find the tasks?</vt:lpstr>
      <vt:lpstr>project (Part 1 of 2)</vt:lpstr>
      <vt:lpstr>Had a refreshing break? It’s time get into teams of 4 for a challenge! </vt:lpstr>
      <vt:lpstr>The Project</vt:lpstr>
      <vt:lpstr>What Are The Different Levels?</vt:lpstr>
      <vt:lpstr>What Are The Different Levels?</vt:lpstr>
      <vt:lpstr>Do Plan And Strategize Before Starting To Code</vt:lpstr>
      <vt:lpstr>Half-Time!</vt:lpstr>
      <vt:lpstr>Each Team Will Share Their Progress.</vt:lpstr>
      <vt:lpstr>project (Part 2 of 2)</vt:lpstr>
      <vt:lpstr>The Project</vt:lpstr>
      <vt:lpstr>What Are The Different Levels?</vt:lpstr>
      <vt:lpstr>Project Showcase</vt:lpstr>
      <vt:lpstr>PowerPoint Presentation</vt:lpstr>
      <vt:lpstr>What Are The Different Levels?</vt:lpstr>
      <vt:lpstr>Presentation Sequence For Each Team</vt:lpstr>
      <vt:lpstr>Congratulations to all teams  for your efforts!</vt:lpstr>
      <vt:lpstr>What are the limitations of the  different systems? How would you improve it?</vt:lpstr>
      <vt:lpstr>What-If  We added the power of Artificial Intelligence?</vt:lpstr>
      <vt:lpstr>Classification</vt:lpstr>
      <vt:lpstr>Object Detection</vt:lpstr>
      <vt:lpstr>Instead of programming Rules, How about Learning by Experience / Examples ?</vt:lpstr>
      <vt:lpstr>Interested to learn more? We’ll move on from traditional CV to AI-powered CV next session!</vt:lpstr>
      <vt:lpstr>recap</vt:lpstr>
      <vt:lpstr>Share one Image Processing Technique  that you have learnt today?</vt:lpstr>
      <vt:lpstr>Can you convert an image to  greyscale without Photoshop?</vt:lpstr>
      <vt:lpstr>Share one thing that you have learnt today that you personally find useful?</vt:lpstr>
      <vt:lpstr>Share one thing that you would like to do/build  with what you have learnt today?</vt:lpstr>
      <vt:lpstr>Recap Learning Objectives </vt:lpstr>
      <vt:lpstr>quiz</vt:lpstr>
      <vt:lpstr>Reflections</vt:lpstr>
      <vt:lpstr>Reflection Questions</vt:lpstr>
      <vt:lpstr>See you again soon!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Zimmermann Christoph Dominik</cp:lastModifiedBy>
  <cp:revision>2</cp:revision>
  <dcterms:created xsi:type="dcterms:W3CDTF">2015-03-23T21:00:27Z</dcterms:created>
  <dcterms:modified xsi:type="dcterms:W3CDTF">2020-01-21T09:07:02Z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TPClassification">
    <vt:lpwstr>CTP_IC</vt:lpwstr>
  </property>
  <property fmtid="{D5CDD505-2E9C-101B-9397-08002B2CF9AE}" pid="3" name="CTP_BU">
    <vt:lpwstr>SALES AND MARKETING GROUP</vt:lpwstr>
  </property>
  <property fmtid="{D5CDD505-2E9C-101B-9397-08002B2CF9AE}" pid="4" name="CTP_TimeStamp">
    <vt:lpwstr>2017-10-09 09:01:42Z</vt:lpwstr>
  </property>
  <property fmtid="{D5CDD505-2E9C-101B-9397-08002B2CF9AE}" pid="5" name="NXPowerLiteLastOptimized">
    <vt:lpwstr>503003</vt:lpwstr>
  </property>
  <property fmtid="{D5CDD505-2E9C-101B-9397-08002B2CF9AE}" pid="6" name="NXPowerLiteSettings">
    <vt:lpwstr>C7000400038000</vt:lpwstr>
  </property>
  <property fmtid="{D5CDD505-2E9C-101B-9397-08002B2CF9AE}" pid="7" name="NXPowerLiteVersion">
    <vt:lpwstr>D7.1.11</vt:lpwstr>
  </property>
  <property fmtid="{D5CDD505-2E9C-101B-9397-08002B2CF9AE}" pid="8" name="TitusGUID">
    <vt:lpwstr>b22fca2d-c017-4faa-9a9c-7258a3482db5</vt:lpwstr>
  </property>
</Properties>
</file>