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3" r:id="rId2"/>
    <p:sldMasterId id="2147483678" r:id="rId3"/>
  </p:sldMasterIdLst>
  <p:notesMasterIdLst>
    <p:notesMasterId r:id="rId6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Lst>
  <p:sldSz cx="9144000" cy="5143500" type="screen16x9"/>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81">
          <p15:clr>
            <a:srgbClr val="A4A3A4"/>
          </p15:clr>
        </p15:guide>
        <p15:guide id="2" orient="horz" pos="3004">
          <p15:clr>
            <a:srgbClr val="A4A3A4"/>
          </p15:clr>
        </p15:guide>
        <p15:guide id="3" orient="horz" pos="422">
          <p15:clr>
            <a:srgbClr val="A4A3A4"/>
          </p15:clr>
        </p15:guide>
        <p15:guide id="4" orient="horz" pos="824">
          <p15:clr>
            <a:srgbClr val="A4A3A4"/>
          </p15:clr>
        </p15:guide>
        <p15:guide id="5" orient="horz" pos="2916">
          <p15:clr>
            <a:srgbClr val="A4A3A4"/>
          </p15:clr>
        </p15:guide>
        <p15:guide id="6" orient="horz" pos="1643">
          <p15:clr>
            <a:srgbClr val="A4A3A4"/>
          </p15:clr>
        </p15:guide>
        <p15:guide id="7" pos="5470">
          <p15:clr>
            <a:srgbClr val="A4A3A4"/>
          </p15:clr>
        </p15:guide>
        <p15:guide id="8" pos="287">
          <p15:clr>
            <a:srgbClr val="A4A3A4"/>
          </p15:clr>
        </p15:guide>
        <p15:guide id="9" pos="2909">
          <p15:clr>
            <a:srgbClr val="A4A3A4"/>
          </p15:clr>
        </p15:guide>
        <p15:guide id="10" pos="2811">
          <p15:clr>
            <a:srgbClr val="A4A3A4"/>
          </p15:clr>
        </p15:guide>
        <p15:guide id="11" pos="28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4">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9" roundtripDataSignature="AMtx7mj3gUe2gNuCGdkq67nCVSW9T7oy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CAD827-7942-4F9B-AB56-D9B9A9F46F69}">
  <a:tblStyle styleId="{BECAD827-7942-4F9B-AB56-D9B9A9F46F69}" styleName="Table_0">
    <a:wholeTbl>
      <a:tcTxStyle b="off" i="off">
        <a:font>
          <a:latin typeface="Intel Clear"/>
          <a:ea typeface="Intel Clear"/>
          <a:cs typeface="Intel Clear"/>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a:tcStyle>
        <a:tcBdr/>
        <a:fill>
          <a:solidFill>
            <a:srgbClr val="CAD4EA"/>
          </a:solidFill>
        </a:fill>
      </a:tcStyle>
    </a:band1H>
    <a:band2H>
      <a:tcTxStyle/>
      <a:tcStyle>
        <a:tcBdr/>
      </a:tcStyle>
    </a:band2H>
    <a:band1V>
      <a:tcTxStyle/>
      <a:tcStyle>
        <a:tcBdr/>
        <a:fill>
          <a:solidFill>
            <a:srgbClr val="CAD4EA"/>
          </a:solidFill>
        </a:fill>
      </a:tcStyle>
    </a:band1V>
    <a:band2V>
      <a:tcTxStyle/>
      <a:tcStyle>
        <a:tcBdr/>
      </a:tcStyle>
    </a:band2V>
    <a:lastCol>
      <a:tcTxStyle b="on" i="off">
        <a:font>
          <a:latin typeface="Intel Clear"/>
          <a:ea typeface="Intel Clear"/>
          <a:cs typeface="Intel Clear"/>
        </a:font>
        <a:schemeClr val="lt1"/>
      </a:tcTxStyle>
      <a:tcStyle>
        <a:tcBdr/>
        <a:fill>
          <a:solidFill>
            <a:schemeClr val="accent1"/>
          </a:solidFill>
        </a:fill>
      </a:tcStyle>
    </a:lastCol>
    <a:firstCol>
      <a:tcTxStyle b="on" i="off">
        <a:font>
          <a:latin typeface="Intel Clear"/>
          <a:ea typeface="Intel Clear"/>
          <a:cs typeface="Intel Clear"/>
        </a:font>
        <a:schemeClr val="lt1"/>
      </a:tcTxStyle>
      <a:tcStyle>
        <a:tcBdr/>
        <a:fill>
          <a:solidFill>
            <a:schemeClr val="accent1"/>
          </a:solidFill>
        </a:fill>
      </a:tcStyle>
    </a:firstCol>
    <a:lastRow>
      <a:tcTxStyle b="on" i="off">
        <a:font>
          <a:latin typeface="Intel Clear"/>
          <a:ea typeface="Intel Clear"/>
          <a:cs typeface="Intel Clear"/>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ntel Clear"/>
          <a:ea typeface="Intel Clear"/>
          <a:cs typeface="Intel Clear"/>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p:cViewPr varScale="1">
        <p:scale>
          <a:sx n="161" d="100"/>
          <a:sy n="161" d="100"/>
        </p:scale>
        <p:origin x="240" y="200"/>
      </p:cViewPr>
      <p:guideLst>
        <p:guide orient="horz" pos="1581"/>
        <p:guide orient="horz" pos="3004"/>
        <p:guide orient="horz" pos="422"/>
        <p:guide orient="horz" pos="824"/>
        <p:guide orient="horz" pos="2916"/>
        <p:guide orient="horz" pos="1643"/>
        <p:guide pos="5470"/>
        <p:guide pos="287"/>
        <p:guide pos="2909"/>
        <p:guide pos="2811"/>
        <p:guide pos="285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customschemas.google.com/relationships/presentationmetadata" Target="meta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696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5838" y="0"/>
            <a:ext cx="2949787" cy="49696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0646"/>
            <a:ext cx="2949787" cy="49696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3" Type="http://schemas.openxmlformats.org/officeDocument/2006/relationships/hyperlink" Target="https://create.kahoot.it/share/quiz-module-20-experience-cv-from-traditional-computer-vision-to-ai/5960a944-d776-4804-9754-f184a742f388" TargetMode="External" /><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sz="1200">
                <a:solidFill>
                  <a:schemeClr val="dk1"/>
                </a:solidFill>
                <a:latin typeface="Calibri"/>
                <a:ea typeface="Calibri"/>
                <a:cs typeface="Calibri"/>
                <a:sym typeface="Calibri"/>
              </a:rPr>
              <a:t>Dzień dobry!</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Nazywam się _________ i będę waszym moderatorem podczas tej sesji.</a:t>
            </a:r>
            <a:r>
              <a:rPr lang="pl-PL" dirty="1" sz="12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200" u="none" strike="noStrike">
                <a:solidFill>
                  <a:schemeClr val="dk1"/>
                </a:solidFill>
                <a:latin typeface="Calibri"/>
                <a:ea typeface="Calibri"/>
                <a:cs typeface="Calibri"/>
                <a:sym typeface="Calibri"/>
              </a:rPr>
              <a:t>Pytania wprowadzające po przedstawieniu się:</a:t>
            </a:r>
            <a:r>
              <a:rPr lang="pl-PL" dirty="1" sz="1200" u="none" strike="noStrike">
                <a:solidFill>
                  <a:schemeClr val="dk1"/>
                </a:solidFill>
                <a:latin typeface="Calibri"/>
                <a:ea typeface="Calibri"/>
                <a:cs typeface="Calibri"/>
                <a:sym typeface="Calibri"/>
              </a:rPr>
              <a:t> </a:t>
            </a:r>
          </a:p>
          <a:p>
            <a:pPr marL="0" lvl="0" indent="0" algn="l" rtl="0">
              <a:spcBef>
                <a:spcPts val="0"/>
              </a:spcBef>
              <a:spcAft>
                <a:spcPts val="0"/>
              </a:spcAft>
              <a:buNone/>
            </a:pPr>
            <a:r>
              <a:rPr lang="pl-PL" dirty="1" sz="1200" u="none" strike="noStrike">
                <a:solidFill>
                  <a:schemeClr val="dk1"/>
                </a:solidFill>
                <a:latin typeface="Calibri"/>
                <a:ea typeface="Calibri"/>
                <a:cs typeface="Calibri"/>
                <a:sym typeface="Calibri"/>
              </a:rPr>
              <a:t>	</a:t>
            </a:r>
            <a:r>
              <a:rPr lang="pl-PL" dirty="1" sz="1200" u="none" strike="noStrike">
                <a:solidFill>
                  <a:schemeClr val="dk1"/>
                </a:solidFill>
                <a:latin typeface="Calibri"/>
                <a:ea typeface="Calibri"/>
                <a:cs typeface="Calibri"/>
                <a:sym typeface="Calibri"/>
              </a:rPr>
              <a:t>„Kto poda przykład zastosowania komputerowego rozpoznawania obrazów w prawdziwym życiu?”</a:t>
            </a:r>
          </a:p>
          <a:p>
            <a:pPr marL="457200" lvl="1" indent="0" algn="l" rtl="0">
              <a:spcBef>
                <a:spcPts val="0"/>
              </a:spcBef>
              <a:spcAft>
                <a:spcPts val="0"/>
              </a:spcAft>
              <a:buNone/>
            </a:pPr>
            <a:r>
              <a:rPr lang="pl-PL" dirty="1" sz="1200" u="none" strike="noStrike">
                <a:solidFill>
                  <a:schemeClr val="dk1"/>
                </a:solidFill>
                <a:latin typeface="Calibri"/>
                <a:ea typeface="Calibri"/>
                <a:cs typeface="Calibri"/>
                <a:sym typeface="Calibri"/>
              </a:rPr>
              <a:t>„Jak myślicie, czym się będziemy dziś zajmować?”</a:t>
            </a:r>
          </a:p>
          <a:p>
            <a:pPr marL="0" lvl="0" indent="0" algn="l" rtl="0">
              <a:spcBef>
                <a:spcPts val="0"/>
              </a:spcBef>
              <a:spcAft>
                <a:spcPts val="0"/>
              </a:spcAft>
              <a:buNone/>
            </a:pPr>
            <a:r>
              <a:rPr lang="pl-PL" dirty="1" sz="1200" u="none" strike="noStrike">
                <a:solidFill>
                  <a:schemeClr val="dk1"/>
                </a:solidFill>
                <a:latin typeface="Calibri"/>
                <a:ea typeface="Calibri"/>
                <a:cs typeface="Calibri"/>
                <a:sym typeface="Calibri"/>
              </a:rPr>
              <a:t>Powiedz uczestnikom, czego mogą oczekiwać od programu:</a:t>
            </a:r>
          </a:p>
          <a:p>
            <a:pPr marL="457200" lvl="1" indent="0" algn="l" rtl="0">
              <a:spcBef>
                <a:spcPts val="0"/>
              </a:spcBef>
              <a:spcAft>
                <a:spcPts val="0"/>
              </a:spcAft>
              <a:buNone/>
            </a:pPr>
            <a:r>
              <a:rPr lang="pl-PL" dirty="1" sz="1200" u="none" strike="noStrike">
                <a:solidFill>
                  <a:schemeClr val="dk1"/>
                </a:solidFill>
                <a:latin typeface="Calibri"/>
                <a:ea typeface="Calibri"/>
                <a:cs typeface="Calibri"/>
                <a:sym typeface="Calibri"/>
              </a:rPr>
              <a:t>„Będziecie się tutaj uczyć samodzielnie, a także od siebie nawzajem”.</a:t>
            </a:r>
            <a:r>
              <a:rPr lang="pl-PL" dirty="1" sz="1200" u="none" strike="noStrike">
                <a:solidFill>
                  <a:schemeClr val="dk1"/>
                </a:solidFill>
                <a:latin typeface="Calibri"/>
                <a:ea typeface="Calibri"/>
                <a:cs typeface="Calibri"/>
                <a:sym typeface="Calibri"/>
              </a:rPr>
              <a:t> </a:t>
            </a:r>
          </a:p>
          <a:p>
            <a:pPr marL="457200" lvl="1" indent="0" algn="l" rtl="0">
              <a:spcBef>
                <a:spcPts val="0"/>
              </a:spcBef>
              <a:spcAft>
                <a:spcPts val="0"/>
              </a:spcAft>
              <a:buNone/>
            </a:pPr>
            <a:r>
              <a:rPr lang="pl-PL" dirty="1" sz="1200" u="none" strike="noStrike">
                <a:solidFill>
                  <a:schemeClr val="dk1"/>
                </a:solidFill>
                <a:latin typeface="Calibri"/>
                <a:ea typeface="Calibri"/>
                <a:cs typeface="Calibri"/>
                <a:sym typeface="Calibri"/>
              </a:rPr>
              <a:t>„Moim zadaniem jest tylko zaprezentować wam różne pojęcia i koncepcje.</a:t>
            </a:r>
            <a:r>
              <a:rPr lang="pl-PL" dirty="1" sz="1200" u="none" strike="noStrike">
                <a:solidFill>
                  <a:schemeClr val="dk1"/>
                </a:solidFill>
                <a:latin typeface="Calibri"/>
                <a:ea typeface="Calibri"/>
                <a:cs typeface="Calibri"/>
                <a:sym typeface="Calibri"/>
              </a:rPr>
              <a:t> </a:t>
            </a:r>
            <a:r>
              <a:rPr lang="pl-PL" dirty="1" sz="1200" u="none" strike="noStrike">
                <a:solidFill>
                  <a:schemeClr val="dk1"/>
                </a:solidFill>
                <a:latin typeface="Calibri"/>
                <a:ea typeface="Calibri"/>
                <a:cs typeface="Calibri"/>
                <a:sym typeface="Calibri"/>
              </a:rPr>
              <a:t>Będziecie uczyć się nowych rzeczy SAMODZIELNIE lub od waszych przyjaciół, a po drodze dowiecie się czegoś nowego o sobie i o innych”.</a:t>
            </a:r>
          </a:p>
          <a:p>
            <a:pPr marL="457200" lvl="1" indent="0" algn="l" rtl="0">
              <a:spcBef>
                <a:spcPts val="0"/>
              </a:spcBef>
              <a:spcAft>
                <a:spcPts val="0"/>
              </a:spcAft>
              <a:buNone/>
            </a:pPr>
            <a:r>
              <a:rPr lang="pl-PL" dirty="1" sz="1200" u="none" strike="noStrike">
                <a:solidFill>
                  <a:schemeClr val="dk1"/>
                </a:solidFill>
                <a:latin typeface="Calibri"/>
                <a:ea typeface="Calibri"/>
                <a:cs typeface="Calibri"/>
                <a:sym typeface="Calibri"/>
              </a:rPr>
              <a:t>Oczekuję od was 3 rzeczy:</a:t>
            </a:r>
            <a:r>
              <a:rPr lang="pl-PL" dirty="1" sz="1200" u="none" strike="noStrike">
                <a:solidFill>
                  <a:schemeClr val="dk1"/>
                </a:solidFill>
                <a:latin typeface="Calibri"/>
                <a:ea typeface="Calibri"/>
                <a:cs typeface="Calibri"/>
                <a:sym typeface="Calibri"/>
              </a:rPr>
              <a:t> </a:t>
            </a:r>
          </a:p>
          <a:p>
            <a:pPr marL="914400" lvl="2" indent="0" algn="l" rtl="0">
              <a:spcBef>
                <a:spcPts val="0"/>
              </a:spcBef>
              <a:spcAft>
                <a:spcPts val="0"/>
              </a:spcAft>
              <a:buNone/>
            </a:pPr>
            <a:r>
              <a:rPr lang="pl-PL" dirty="1" b="1" sz="1200" u="none" strike="noStrike">
                <a:solidFill>
                  <a:schemeClr val="dk1"/>
                </a:solidFill>
                <a:latin typeface="Calibri"/>
                <a:ea typeface="Calibri"/>
                <a:cs typeface="Calibri"/>
                <a:sym typeface="Calibri"/>
              </a:rPr>
              <a:t>Chęci do nauki</a:t>
            </a:r>
            <a:r>
              <a:rPr lang="pl-PL" dirty="1" sz="1200" u="none" strike="noStrike">
                <a:solidFill>
                  <a:schemeClr val="dk1"/>
                </a:solidFill>
                <a:latin typeface="Calibri"/>
                <a:ea typeface="Calibri"/>
                <a:cs typeface="Calibri"/>
                <a:sym typeface="Calibri"/>
              </a:rPr>
              <a:t> - Umysł nastawiony na rozwój,</a:t>
            </a:r>
            <a:r>
              <a:rPr lang="pl-PL" dirty="1" sz="1200" u="none" strike="noStrike">
                <a:solidFill>
                  <a:schemeClr val="dk1"/>
                </a:solidFill>
                <a:latin typeface="Calibri"/>
                <a:ea typeface="Calibri"/>
                <a:cs typeface="Calibri"/>
                <a:sym typeface="Calibri"/>
              </a:rPr>
              <a:t> </a:t>
            </a:r>
          </a:p>
          <a:p>
            <a:pPr marL="914400" lvl="2" indent="0" algn="l" rtl="0">
              <a:spcBef>
                <a:spcPts val="0"/>
              </a:spcBef>
              <a:spcAft>
                <a:spcPts val="0"/>
              </a:spcAft>
              <a:buNone/>
            </a:pPr>
            <a:r>
              <a:rPr lang="pl-PL" dirty="1" b="1" sz="1200" u="none" strike="noStrike">
                <a:solidFill>
                  <a:schemeClr val="dk1"/>
                </a:solidFill>
                <a:latin typeface="Calibri"/>
                <a:ea typeface="Calibri"/>
                <a:cs typeface="Calibri"/>
                <a:sym typeface="Calibri"/>
              </a:rPr>
              <a:t>Chęci, by dać z siebie wszystko</a:t>
            </a:r>
            <a:r>
              <a:rPr lang="pl-PL" dirty="1" sz="1200" u="none" strike="noStrike">
                <a:solidFill>
                  <a:schemeClr val="dk1"/>
                </a:solidFill>
                <a:latin typeface="Calibri"/>
                <a:ea typeface="Calibri"/>
                <a:cs typeface="Calibri"/>
                <a:sym typeface="Calibri"/>
              </a:rPr>
              <a:t> - Zaangażowanie,</a:t>
            </a:r>
            <a:r>
              <a:rPr lang="pl-PL" dirty="1" sz="1200" u="none" strike="noStrike">
                <a:solidFill>
                  <a:schemeClr val="dk1"/>
                </a:solidFill>
                <a:latin typeface="Calibri"/>
                <a:ea typeface="Calibri"/>
                <a:cs typeface="Calibri"/>
                <a:sym typeface="Calibri"/>
              </a:rPr>
              <a:t> </a:t>
            </a:r>
          </a:p>
          <a:p>
            <a:pPr marL="914400" lvl="2" indent="0" algn="l" rtl="0">
              <a:spcBef>
                <a:spcPts val="0"/>
              </a:spcBef>
              <a:spcAft>
                <a:spcPts val="0"/>
              </a:spcAft>
              <a:buNone/>
            </a:pPr>
            <a:r>
              <a:rPr lang="pl-PL" dirty="1" b="1" sz="1200" u="none" strike="noStrike">
                <a:solidFill>
                  <a:schemeClr val="dk1"/>
                </a:solidFill>
                <a:latin typeface="Calibri"/>
                <a:ea typeface="Calibri"/>
                <a:cs typeface="Calibri"/>
                <a:sym typeface="Calibri"/>
              </a:rPr>
              <a:t>Chęci do dzielenia się z innymi</a:t>
            </a:r>
            <a:r>
              <a:rPr lang="pl-PL" dirty="1" sz="1200" u="none" strike="noStrike">
                <a:solidFill>
                  <a:schemeClr val="dk1"/>
                </a:solidFill>
                <a:latin typeface="Calibri"/>
                <a:ea typeface="Calibri"/>
                <a:cs typeface="Calibri"/>
                <a:sym typeface="Calibri"/>
              </a:rPr>
              <a:t> - Otwartość.</a:t>
            </a:r>
          </a:p>
          <a:p>
            <a:pPr marL="457200" lvl="1" indent="0" algn="l" rtl="0">
              <a:spcBef>
                <a:spcPts val="0"/>
              </a:spcBef>
              <a:spcAft>
                <a:spcPts val="0"/>
              </a:spcAft>
              <a:buNone/>
            </a:pPr>
            <a:r>
              <a:rPr lang="pl-PL" dirty="1" sz="1200" u="none" strike="noStrike">
                <a:solidFill>
                  <a:schemeClr val="dk1"/>
                </a:solidFill>
                <a:latin typeface="Calibri"/>
                <a:ea typeface="Calibri"/>
                <a:cs typeface="Calibri"/>
                <a:sym typeface="Calibri"/>
              </a:rPr>
              <a:t>DLACZEGO UCZESTNICY BIORĄ UDZIAŁ W PROGRAMIE?</a:t>
            </a:r>
            <a:r>
              <a:rPr lang="pl-PL" dirty="1" sz="1200" u="none" strike="noStrike">
                <a:solidFill>
                  <a:schemeClr val="dk1"/>
                </a:solidFill>
                <a:latin typeface="Calibri"/>
                <a:ea typeface="Calibri"/>
                <a:cs typeface="Calibri"/>
                <a:sym typeface="Calibri"/>
              </a:rPr>
              <a:t> </a:t>
            </a:r>
            <a:r>
              <a:rPr lang="pl-PL" dirty="1" sz="1200" u="none" strike="noStrike">
                <a:solidFill>
                  <a:schemeClr val="dk1"/>
                </a:solidFill>
                <a:latin typeface="Calibri"/>
                <a:ea typeface="Calibri"/>
                <a:cs typeface="Calibri"/>
                <a:sym typeface="Calibri"/>
              </a:rPr>
              <a:t>:</a:t>
            </a:r>
            <a:r>
              <a:rPr lang="pl-PL" dirty="1" sz="1200" u="none" strike="noStrike">
                <a:solidFill>
                  <a:schemeClr val="dk1"/>
                </a:solidFill>
                <a:latin typeface="Calibri"/>
                <a:ea typeface="Calibri"/>
                <a:cs typeface="Calibri"/>
                <a:sym typeface="Calibri"/>
              </a:rPr>
              <a:t> </a:t>
            </a:r>
          </a:p>
          <a:p>
            <a:pPr marL="914400" lvl="2" indent="0" algn="l" rtl="0">
              <a:spcBef>
                <a:spcPts val="0"/>
              </a:spcBef>
              <a:spcAft>
                <a:spcPts val="0"/>
              </a:spcAft>
              <a:buNone/>
            </a:pPr>
            <a:r>
              <a:rPr lang="pl-PL" dirty="1" sz="1200" u="none" strike="noStrike">
                <a:solidFill>
                  <a:schemeClr val="dk1"/>
                </a:solidFill>
                <a:latin typeface="Calibri"/>
                <a:ea typeface="Calibri"/>
                <a:cs typeface="Calibri"/>
                <a:sym typeface="Calibri"/>
              </a:rPr>
              <a:t>Aby nauczyć się stosować komputerowe rozpoznawanie obrazów z korzyścią dla siebie i społeczeństwa</a:t>
            </a:r>
          </a:p>
          <a:p>
            <a:pPr marL="914400" lvl="2" indent="0" algn="l" rtl="0">
              <a:spcBef>
                <a:spcPts val="0"/>
              </a:spcBef>
              <a:spcAft>
                <a:spcPts val="0"/>
              </a:spcAft>
              <a:buNone/>
            </a:pPr>
            <a:r>
              <a:rPr lang="pl-PL" dirty="1" sz="1200" u="none" strike="noStrike">
                <a:solidFill>
                  <a:schemeClr val="dk1"/>
                </a:solidFill>
                <a:latin typeface="Calibri"/>
                <a:ea typeface="Calibri"/>
                <a:cs typeface="Calibri"/>
                <a:sym typeface="Calibri"/>
              </a:rPr>
              <a:t>Aby nauczyć się analizować problemy i projektować możliwe rozwiązania</a:t>
            </a:r>
          </a:p>
          <a:p>
            <a:pPr marL="1371600" lvl="3" indent="0" algn="l" rtl="0">
              <a:spcBef>
                <a:spcPts val="0"/>
              </a:spcBef>
              <a:spcAft>
                <a:spcPts val="0"/>
              </a:spcAft>
              <a:buNone/>
            </a:pPr>
            <a:r>
              <a:rPr lang="pl-PL" dirty="1" sz="1200" u="none" strike="noStrike">
                <a:solidFill>
                  <a:schemeClr val="dk1"/>
                </a:solidFill>
                <a:latin typeface="Calibri"/>
                <a:ea typeface="Calibri"/>
                <a:cs typeface="Calibri"/>
                <a:sym typeface="Calibri"/>
              </a:rPr>
              <a:t>Aby dowiedzieć się więcej o sobie (mocne strony i zdolności) i kolegach/koleżankach.</a:t>
            </a:r>
          </a:p>
        </p:txBody>
      </p:sp>
      <p:sp>
        <p:nvSpPr>
          <p:cNvPr id="166" name="Google Shape;166;p1: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Możemy też nauczyć komputer, jak wykrywać część obrazu, w której znajduje się obiekt.</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W poprzednim przykładzie klasyfikowaliśmy cały obraz jako czerwony lub zielony.</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W praktycznych zastosowaniach możemy też zidentyfikować lokalizację obiektu w obrębie obrazu.</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Na przykład, pies po lewej znajduje się blisko środka obrazu.</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Ten proces wykrywania, gdzie znajduje się obiekt, nazywany lokalizacją.</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Jakie są możliwe zastosowania lokalizacji?</a:t>
            </a:r>
            <a:r>
              <a:rPr lang="pl-PL" dirty="1" sz="1200">
                <a:solidFill>
                  <a:schemeClr val="dk1"/>
                </a:solidFill>
                <a:latin typeface="Calibri"/>
                <a:ea typeface="Calibri"/>
                <a:cs typeface="Calibri"/>
                <a:sym typeface="Calibri"/>
              </a:rPr>
              <a:t> </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Na przykład, niektóre smartfony lokalizują twarze na obrazie i używają tej informacji, aby automatycznie dostosować ostrość i aby wszystkie twarze były wyraźnie widoczne.</a:t>
            </a:r>
            <a:r>
              <a:rPr lang="pl-PL" dirty="1" sz="1200">
                <a:solidFill>
                  <a:schemeClr val="dk1"/>
                </a:solidFill>
                <a:latin typeface="Calibri"/>
                <a:ea typeface="Calibri"/>
                <a:cs typeface="Calibri"/>
                <a:sym typeface="Calibri"/>
              </a:rPr>
              <a:t> </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Inne możliwe zastosowanie to auta samojezdne.</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Jeśli samochód wykrywa przeszkodę, powinien móc ustalić, czy przeszkoda jest po lewej bądź po prawej stronie, aby odpowiednio obliczyć skręt.</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Na przykład, jeśli przeszkoda jest po prawej stronie obrazu/widoku, wówczas należy skręcić w lewo.</a:t>
            </a:r>
          </a:p>
          <a:p>
            <a:pPr marL="0" lvl="0" indent="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Pamiętacie wyzwanie z modułu Pozyskiwanie?</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Jeśli udało wam się zlokalizować położenie „karty dostępu”, to mogliście też ustalić, z której strony karta się pojawiła.</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(Np. z prawej, z lewej, z góry, z dołu). Dzięki tej informacji mogliście wdrożyć kreatywną logikę kontroli dostępu, np. karty muszą być przesuwane od lewej do prawej.</a:t>
            </a:r>
          </a:p>
          <a:p>
            <a:pPr marL="0" lvl="0" indent="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Podsumowując, lokalizacja mówi nam, gdzie na obrazie znajduje się wykryty obiekt.</a:t>
            </a:r>
          </a:p>
          <a:p>
            <a:pPr marL="0" lvl="0" indent="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p:txBody>
      </p:sp>
      <p:sp>
        <p:nvSpPr>
          <p:cNvPr id="247" name="Google Shape;247;p10: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1: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Lokalizacja mówi nam, gdzie na obrazie znajduje się konkretny obiekt, ale czasami chcemy przewidzieć najprawdopodobniejszą klasę dla każdego piksela na obrazie.</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Czy jesteśmy w stanie nadać „etykietę” każdemu pikselowi i przewidzieć, do której klasy najprawdopodobniej należy każdy piksel?</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b="1">
                <a:solidFill>
                  <a:schemeClr val="dk1"/>
                </a:solidFill>
                <a:latin typeface="Calibri"/>
                <a:ea typeface="Calibri"/>
                <a:cs typeface="Calibri"/>
                <a:sym typeface="Calibri"/>
              </a:rPr>
              <a:t>Po co mielibyśmy coś takiego robić?</a:t>
            </a:r>
            <a:r>
              <a:rPr lang="pl-PL" dirty="1" sz="1200" b="1">
                <a:solidFill>
                  <a:schemeClr val="dk1"/>
                </a:solidFill>
                <a:latin typeface="Calibri"/>
                <a:ea typeface="Calibri"/>
                <a:cs typeface="Calibri"/>
                <a:sym typeface="Calibri"/>
              </a:rPr>
              <a:t> </a:t>
            </a: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W przypadku obrazowania medycznego może nam to pomóc w ustaleniu, czy nowotwór widoczny na skanie jest złośliwy, czy łagodny.</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Segmentacja obrazu na kilka możliwych klas także pozwala zaznaczyć obszary zainteresowania, usuwając elementy zakłócające (np. warunki oświetlenia).</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Inne możliwe zastosowanie to auta samojezdne.</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Samochód chce wiedzieć, czy część obrazu to jezdnia, przeszkoda, a może inny pojazd.</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Prosta klasyfikacja (droga lub przeszkoda) nie wystarczy, aby system pojazdu podjął decyzję.</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Lokalizacja poszczególnych przeszkód (choć pomocna) może nie wystarczyć, ponieważ samochód musi też znać możliwe trasy (np. jezdnia), którymi może się poruszać.</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W przykładzie na slajdzie mamy 4 różne klasy, które nas interesują.</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Czerwona, Zielona, Czarna i tło.</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Nie obchodzi nas, ile światła odbija się na zielonej karcie lub czerwonej karcie, natomiast chcemy wiedzieć, czy ta część obrazu jest zielona, czarna czy czerwona.</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Segmentacja obrazu pomaga nam przewidzieć, do jakiej klasy należy każdy piksel na obrazie.</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p:txBody>
      </p:sp>
      <p:sp>
        <p:nvSpPr>
          <p:cNvPr id="257" name="Google Shape;257;p11: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Czy jesteśmy w stanie wykryć wiele obiektów wewnątrz obrazów?</a:t>
            </a:r>
          </a:p>
          <a:p>
            <a:pPr marL="0" lvl="0" indent="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Te techniki są możliwe do wykorzystania dzięki uczeniu maszynowemu.</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Dlatego najpierw zobaczmy, jak możemy zbudować modele uczenia maszynowego.</a:t>
            </a:r>
            <a:r>
              <a:rPr lang="pl-PL" dirty="1"/>
              <a:t> </a:t>
            </a:r>
            <a:r>
              <a:rPr lang="pl-PL" dirty="1" sz="1200">
                <a:solidFill>
                  <a:schemeClr val="dk1"/>
                </a:solidFill>
                <a:latin typeface="Calibri"/>
                <a:ea typeface="Calibri"/>
                <a:cs typeface="Calibri"/>
                <a:sym typeface="Calibri"/>
              </a:rPr>
              <a:t>Następnie użyjemy tych modeli, aby przeprowadzać wnioskowanie.</a:t>
            </a:r>
          </a:p>
        </p:txBody>
      </p:sp>
      <p:sp>
        <p:nvSpPr>
          <p:cNvPr id="267" name="Google Shape;267;p12: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3: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Jeśli chcemy, żeby maszyna czegoś się nauczyła, musimy dać jej przykłady, z których będzie się uczyć.</a:t>
            </a:r>
            <a:r>
              <a:rPr lang="pl-PL" dirty="1"/>
              <a:t> </a:t>
            </a:r>
            <a:r>
              <a:rPr lang="pl-PL" dirty="1"/>
              <a:t>Oznacza to, że </a:t>
            </a:r>
            <a:r>
              <a:rPr lang="pl-PL" dirty="1" sz="1200">
                <a:solidFill>
                  <a:schemeClr val="dk1"/>
                </a:solidFill>
                <a:latin typeface="Calibri"/>
                <a:ea typeface="Calibri"/>
                <a:cs typeface="Calibri"/>
                <a:sym typeface="Calibri"/>
              </a:rPr>
              <a:t>potrzebujemy danych do trenowania.</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W przypadku komputerowego rozpoznawania obrazów takie dane mają zazwyczaj formę obrazów.</a:t>
            </a:r>
            <a:r>
              <a:rPr lang="pl-PL" dirty="1"/>
              <a:t> </a:t>
            </a:r>
            <a:r>
              <a:rPr lang="pl-PL" dirty="1" sz="1200">
                <a:solidFill>
                  <a:schemeClr val="dk1"/>
                </a:solidFill>
                <a:latin typeface="Calibri"/>
                <a:ea typeface="Calibri"/>
                <a:cs typeface="Calibri"/>
                <a:sym typeface="Calibri"/>
              </a:rPr>
              <a:t>Na przykład, w naszym zadaniu z kartą dostępu musielibyśmy wytrenować system za pomocą obrazów pokazujących, jak wygląda prawidłowa karta i jak nie wygląda.</a:t>
            </a:r>
          </a:p>
        </p:txBody>
      </p:sp>
      <p:sp>
        <p:nvSpPr>
          <p:cNvPr id="276" name="Google Shape;276;p13: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4: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Na przykład, gdybyśmy mieli wrócić do zadania z „kartą dostępu”, moglibyśmy zgromadzić takie dane do trenowania modelu.</a:t>
            </a:r>
            <a:r>
              <a:rPr lang="pl-PL" dirty="1"/>
              <a:t> </a:t>
            </a:r>
            <a:r>
              <a:rPr lang="pl-PL" dirty="1" sz="1200">
                <a:solidFill>
                  <a:schemeClr val="dk1"/>
                </a:solidFill>
                <a:latin typeface="Calibri"/>
                <a:ea typeface="Calibri"/>
                <a:cs typeface="Calibri"/>
                <a:sym typeface="Calibri"/>
              </a:rPr>
              <a:t>Zauważcie, jak obrazy koloru są rejestrowane w różnym oświetleniu.</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To może być łatwiejsze niż ręczne wybieranie kodu koloru.</a:t>
            </a:r>
          </a:p>
        </p:txBody>
      </p:sp>
      <p:sp>
        <p:nvSpPr>
          <p:cNvPr id="292" name="Google Shape;292;p14: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5: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Po zgromadzeniu obrazów musimy je wstępnie przetworzyć, aby zapewnić spójny format do trenowania modelu.</a:t>
            </a:r>
            <a:r>
              <a:rPr lang="pl-PL" dirty="1"/>
              <a:t> </a:t>
            </a:r>
            <a:r>
              <a:rPr lang="pl-PL" dirty="1" sz="1200">
                <a:solidFill>
                  <a:schemeClr val="dk1"/>
                </a:solidFill>
                <a:latin typeface="Calibri"/>
                <a:ea typeface="Calibri"/>
                <a:cs typeface="Calibri"/>
                <a:sym typeface="Calibri"/>
              </a:rPr>
              <a:t>Możemy też wybrać cechy istotne pod kątem trenowania modelu.</a:t>
            </a:r>
            <a:r>
              <a:rPr lang="pl-PL" dirty="1"/>
              <a:t> </a:t>
            </a:r>
            <a:r>
              <a:rPr lang="pl-PL" dirty="1" sz="1200">
                <a:solidFill>
                  <a:schemeClr val="dk1"/>
                </a:solidFill>
                <a:latin typeface="Calibri"/>
                <a:ea typeface="Calibri"/>
                <a:cs typeface="Calibri"/>
                <a:sym typeface="Calibri"/>
              </a:rPr>
              <a:t>Choć niektóre modele potrafią same siebie trenować, aby wyodrębnić najistotniejsze cechy.</a:t>
            </a:r>
            <a:r>
              <a:rPr lang="pl-PL" dirty="1"/>
              <a:t> </a:t>
            </a:r>
            <a:r>
              <a:rPr lang="pl-PL" dirty="1" sz="1200">
                <a:solidFill>
                  <a:schemeClr val="dk1"/>
                </a:solidFill>
                <a:latin typeface="Calibri"/>
                <a:ea typeface="Calibri"/>
                <a:cs typeface="Calibri"/>
                <a:sym typeface="Calibri"/>
              </a:rPr>
              <a:t>Ta lista cech nie jest wyczerpująca.</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Na ostatnich warsztatach stosowaliśmy cechę koloru, lecz ręcznie definiowaliśmy kolory w naszym kodzie.</a:t>
            </a:r>
          </a:p>
        </p:txBody>
      </p:sp>
      <p:sp>
        <p:nvSpPr>
          <p:cNvPr id="304" name="Google Shape;304;p15: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6: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Po zakończeniu trenowania modelu musimy ocenić jego wydajność.</a:t>
            </a:r>
            <a:r>
              <a:rPr lang="pl-PL" dirty="1"/>
              <a:t> </a:t>
            </a:r>
            <a:r>
              <a:rPr lang="pl-PL" dirty="1" sz="1200">
                <a:solidFill>
                  <a:schemeClr val="dk1"/>
                </a:solidFill>
                <a:latin typeface="Calibri"/>
                <a:ea typeface="Calibri"/>
                <a:cs typeface="Calibri"/>
                <a:sym typeface="Calibri"/>
              </a:rPr>
              <a:t>Gdy sprawdzamy dokładność, potrzebne nam są szczegółowe informacje.</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Dlatego też precyzja i czułość to dwa ważne pojęcia najczęściej używane do oceny modeli uczenia maszynowego.</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Dowiecie się o tym więcej podczas wykonywania ćwiczenia w notatniku Jupyter.</a:t>
            </a:r>
            <a:r>
              <a:rPr lang="pl-PL" dirty="1" sz="1200">
                <a:solidFill>
                  <a:schemeClr val="dk1"/>
                </a:solidFill>
                <a:latin typeface="Calibri"/>
                <a:ea typeface="Calibri"/>
                <a:cs typeface="Calibri"/>
                <a:sym typeface="Calibri"/>
              </a:rPr>
              <a:t> </a:t>
            </a:r>
          </a:p>
          <a:p>
            <a:pPr marL="0" lvl="0" indent="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p:txBody>
      </p:sp>
      <p:sp>
        <p:nvSpPr>
          <p:cNvPr id="317" name="Google Shape;317;p16: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7: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pl-PL" dirty="1" sz="1200">
                <a:solidFill>
                  <a:schemeClr val="dk1"/>
                </a:solidFill>
                <a:latin typeface="Calibri"/>
                <a:ea typeface="Calibri"/>
                <a:cs typeface="Calibri"/>
                <a:sym typeface="Calibri"/>
              </a:rPr>
              <a:t>Czy macie jakieś pomysły?</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Czy można w ten sposób rozwiązać problemy, które dostrzegacie w swoim otoczeniu?</a:t>
            </a:r>
          </a:p>
          <a:p>
            <a:pPr marL="457200" lvl="0" indent="-28575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[Daj uczestnikom 10 minut na zapisanie pomysłów na ostatniej stronie pod refleksjami w przewodniku po czynnościach.]</a:t>
            </a: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
        <p:nvSpPr>
          <p:cNvPr id="327" name="Google Shape;327;p17: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8: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marR="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Oto przykłady z sektora rolnictwa.</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p:txBody>
      </p:sp>
      <p:sp>
        <p:nvSpPr>
          <p:cNvPr id="336" name="Google Shape;336;p18: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9: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marR="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Oto przykłady z sektora rolnictwa.</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p:txBody>
      </p:sp>
      <p:sp>
        <p:nvSpPr>
          <p:cNvPr id="345" name="Google Shape;345;p19: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chemeClr val="dk1"/>
              </a:buClr>
              <a:buSzPts val="1400"/>
              <a:buFont typeface="Calibri"/>
              <a:buNone/>
            </a:pPr>
            <a:r>
              <a:rPr lang="pl-PL" dirty="1" sz="1200">
                <a:solidFill>
                  <a:schemeClr val="dk1"/>
                </a:solidFill>
                <a:latin typeface="Calibri"/>
                <a:ea typeface="Calibri"/>
                <a:cs typeface="Calibri"/>
                <a:sym typeface="Calibri"/>
              </a:rPr>
              <a:t>Zagrajmy w grę!</a:t>
            </a:r>
          </a:p>
          <a:p>
            <a:pPr marL="457200" lvl="0" indent="-317500" algn="l" rtl="0">
              <a:lnSpc>
                <a:spcPct val="100000"/>
              </a:lnSpc>
              <a:spcBef>
                <a:spcPts val="0"/>
              </a:spcBef>
              <a:spcAft>
                <a:spcPts val="0"/>
              </a:spcAft>
              <a:buClr>
                <a:schemeClr val="dk1"/>
              </a:buClr>
              <a:buSzPts val="1400"/>
              <a:buFont typeface="Calibri"/>
              <a:buNone/>
            </a:pPr>
            <a:endParaRPr sz="1600" b="1">
              <a:solidFill>
                <a:schemeClr val="dk1"/>
              </a:solidFill>
              <a:latin typeface="Calibri"/>
              <a:ea typeface="Calibri"/>
              <a:cs typeface="Calibri"/>
              <a:sym typeface="Calibri"/>
            </a:endParaRPr>
          </a:p>
        </p:txBody>
      </p:sp>
      <p:sp>
        <p:nvSpPr>
          <p:cNvPr id="173" name="Google Shape;173;p2: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ssistant"/>
              <a:buNone/>
            </a:pPr>
            <a:r>
              <a:rPr lang="pl-PL" dirty="1" sz="1100">
                <a:solidFill>
                  <a:schemeClr val="dk1"/>
                </a:solidFill>
                <a:latin typeface="Calibri"/>
                <a:ea typeface="Calibri"/>
                <a:cs typeface="Calibri"/>
                <a:sym typeface="Calibri"/>
              </a:rPr>
              <a:t>Na ostatnich warsztatach uczyliśmy komputery widzieć.</a:t>
            </a:r>
            <a:r>
              <a:rPr lang="pl-PL" dirty="1" sz="1100">
                <a:solidFill>
                  <a:schemeClr val="dk1"/>
                </a:solidFill>
                <a:latin typeface="Calibri"/>
                <a:ea typeface="Calibri"/>
                <a:cs typeface="Calibri"/>
                <a:sym typeface="Calibri"/>
              </a:rPr>
              <a:t> </a:t>
            </a:r>
            <a:r>
              <a:rPr lang="pl-PL" dirty="1" sz="1100">
                <a:solidFill>
                  <a:schemeClr val="dk1"/>
                </a:solidFill>
                <a:latin typeface="Calibri"/>
                <a:ea typeface="Calibri"/>
                <a:cs typeface="Calibri"/>
                <a:sym typeface="Calibri"/>
              </a:rPr>
              <a:t>Poznaliśmy też podstawowe techniki przetwarzania obrazów za pomocą OpenCV.</a:t>
            </a:r>
          </a:p>
          <a:p>
            <a:pPr marL="457200" marR="0" lvl="0" indent="-285750" algn="l" rtl="0">
              <a:lnSpc>
                <a:spcPct val="100000"/>
              </a:lnSpc>
              <a:spcBef>
                <a:spcPts val="0"/>
              </a:spcBef>
              <a:spcAft>
                <a:spcPts val="0"/>
              </a:spcAft>
              <a:buClr>
                <a:schemeClr val="dk1"/>
              </a:buClr>
              <a:buSzPts val="900"/>
              <a:buFont typeface="Assistant"/>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ssistant"/>
              <a:buNone/>
            </a:pPr>
            <a:r>
              <a:rPr lang="pl-PL" dirty="1" sz="1100">
                <a:solidFill>
                  <a:schemeClr val="dk1"/>
                </a:solidFill>
                <a:latin typeface="Calibri"/>
                <a:ea typeface="Calibri"/>
                <a:cs typeface="Calibri"/>
                <a:sym typeface="Calibri"/>
              </a:rPr>
              <a:t>Dziś zobaczymy, jak nauczyć komputery rozumieć to, co widzą, z wykorzystaniem uczenia maszynowego.</a:t>
            </a:r>
          </a:p>
          <a:p>
            <a:pPr marL="0" marR="0" lvl="0" indent="0" algn="l" rtl="0">
              <a:lnSpc>
                <a:spcPct val="100000"/>
              </a:lnSpc>
              <a:spcBef>
                <a:spcPts val="0"/>
              </a:spcBef>
              <a:spcAft>
                <a:spcPts val="0"/>
              </a:spcAft>
              <a:buClr>
                <a:schemeClr val="dk1"/>
              </a:buClr>
              <a:buSzPts val="900"/>
              <a:buFont typeface="Assistan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pl-PL" dirty="1" sz="1100">
                <a:solidFill>
                  <a:schemeClr val="dk1"/>
                </a:solidFill>
                <a:latin typeface="Calibri"/>
                <a:ea typeface="Calibri"/>
                <a:cs typeface="Calibri"/>
                <a:sym typeface="Calibri"/>
              </a:rPr>
              <a:t>Przez następną godzinę będzie uczyć się samodzielnie.</a:t>
            </a:r>
            <a:r>
              <a:rPr lang="pl-PL" dirty="1" sz="11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100">
                <a:solidFill>
                  <a:schemeClr val="dk1"/>
                </a:solidFill>
                <a:latin typeface="Calibri"/>
                <a:ea typeface="Calibri"/>
                <a:cs typeface="Calibri"/>
                <a:sym typeface="Calibri"/>
              </a:rPr>
              <a:t>Zrobicie kilka ćwiczeń na laptopach.</a:t>
            </a:r>
            <a:r>
              <a:rPr lang="pl-PL" dirty="1" sz="11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1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100">
                <a:solidFill>
                  <a:schemeClr val="dk1"/>
                </a:solidFill>
                <a:latin typeface="Calibri"/>
                <a:ea typeface="Calibri"/>
                <a:cs typeface="Calibri"/>
                <a:sym typeface="Calibri"/>
              </a:rPr>
              <a:t>Pod koniec dostaniecie zadania do wykonania.</a:t>
            </a:r>
          </a:p>
          <a:p>
            <a:pPr marL="0" lvl="0" indent="0" algn="l" rtl="0">
              <a:spcBef>
                <a:spcPts val="0"/>
              </a:spcBef>
              <a:spcAft>
                <a:spcPts val="0"/>
              </a:spcAft>
              <a:buNone/>
            </a:pPr>
            <a:r>
              <a:rPr lang="pl-PL" dirty="1" sz="11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100">
                <a:solidFill>
                  <a:schemeClr val="dk1"/>
                </a:solidFill>
                <a:latin typeface="Calibri"/>
                <a:ea typeface="Calibri"/>
                <a:cs typeface="Calibri"/>
                <a:sym typeface="Calibri"/>
              </a:rPr>
              <a:t>Być może po drodze będziecie mieli pytania.</a:t>
            </a:r>
            <a:r>
              <a:rPr lang="pl-PL" dirty="1" sz="1100">
                <a:solidFill>
                  <a:schemeClr val="dk1"/>
                </a:solidFill>
                <a:latin typeface="Calibri"/>
                <a:ea typeface="Calibri"/>
                <a:cs typeface="Calibri"/>
                <a:sym typeface="Calibri"/>
              </a:rPr>
              <a:t> </a:t>
            </a:r>
            <a:r>
              <a:rPr lang="pl-PL" dirty="1" sz="1100">
                <a:solidFill>
                  <a:schemeClr val="dk1"/>
                </a:solidFill>
                <a:latin typeface="Calibri"/>
                <a:ea typeface="Calibri"/>
                <a:cs typeface="Calibri"/>
                <a:sym typeface="Calibri"/>
              </a:rPr>
              <a:t>Zapiszcie te pytania i omówimy je później.</a:t>
            </a:r>
            <a:r>
              <a:rPr lang="pl-PL" dirty="1" sz="1100">
                <a:solidFill>
                  <a:schemeClr val="dk1"/>
                </a:solidFill>
                <a:latin typeface="Calibri"/>
                <a:ea typeface="Calibri"/>
                <a:cs typeface="Calibri"/>
                <a:sym typeface="Calibri"/>
              </a:rPr>
              <a:t> </a:t>
            </a:r>
            <a:r>
              <a:rPr lang="pl-PL" dirty="1" sz="1100">
                <a:solidFill>
                  <a:schemeClr val="dk1"/>
                </a:solidFill>
                <a:latin typeface="Calibri"/>
                <a:ea typeface="Calibri"/>
                <a:cs typeface="Calibri"/>
                <a:sym typeface="Calibri"/>
              </a:rPr>
              <a:t>Pomagajcie sobie wzajemnie.</a:t>
            </a:r>
          </a:p>
          <a:p>
            <a:pPr marL="0" lvl="0" indent="0" algn="l" rtl="0">
              <a:spcBef>
                <a:spcPts val="0"/>
              </a:spcBef>
              <a:spcAft>
                <a:spcPts val="0"/>
              </a:spcAft>
              <a:buNone/>
            </a:pPr>
            <a:r>
              <a:rPr lang="pl-PL" dirty="1" sz="1100">
                <a:solidFill>
                  <a:schemeClr val="dk1"/>
                </a:solidFill>
                <a:latin typeface="Calibri"/>
                <a:ea typeface="Calibri"/>
                <a:cs typeface="Calibri"/>
                <a:sym typeface="Calibri"/>
              </a:rPr>
              <a:t>Spróbujcie też znaleźć odpowiedzi na wasze pytania w Internecie.</a:t>
            </a:r>
          </a:p>
          <a:p>
            <a:pPr marL="0" marR="0" lvl="0" indent="0" algn="l" rtl="0">
              <a:lnSpc>
                <a:spcPct val="100000"/>
              </a:lnSpc>
              <a:spcBef>
                <a:spcPts val="0"/>
              </a:spcBef>
              <a:spcAft>
                <a:spcPts val="0"/>
              </a:spcAft>
              <a:buClr>
                <a:schemeClr val="dk1"/>
              </a:buClr>
              <a:buSzPts val="900"/>
              <a:buFont typeface="Assistant"/>
              <a:buNone/>
            </a:pPr>
            <a:endParaRPr sz="1100">
              <a:solidFill>
                <a:schemeClr val="dk1"/>
              </a:solidFill>
              <a:latin typeface="Calibri"/>
              <a:ea typeface="Calibri"/>
              <a:cs typeface="Calibri"/>
              <a:sym typeface="Calibri"/>
            </a:endParaRPr>
          </a:p>
          <a:p>
            <a:pPr marL="457200" marR="0" lvl="0" indent="-285750" algn="l" rtl="0">
              <a:lnSpc>
                <a:spcPct val="100000"/>
              </a:lnSpc>
              <a:spcBef>
                <a:spcPts val="0"/>
              </a:spcBef>
              <a:spcAft>
                <a:spcPts val="0"/>
              </a:spcAft>
              <a:buClr>
                <a:schemeClr val="dk1"/>
              </a:buClr>
              <a:buSzPts val="900"/>
              <a:buFont typeface="Assistant"/>
              <a:buNone/>
            </a:pPr>
            <a:endParaRPr sz="1100">
              <a:solidFill>
                <a:schemeClr val="dk1"/>
              </a:solidFill>
              <a:latin typeface="Calibri"/>
              <a:ea typeface="Calibri"/>
              <a:cs typeface="Calibri"/>
              <a:sym typeface="Calibri"/>
            </a:endParaRPr>
          </a:p>
          <a:p>
            <a:pPr marL="457200" marR="0" lvl="0" indent="-285750" algn="l" rtl="0">
              <a:lnSpc>
                <a:spcPct val="100000"/>
              </a:lnSpc>
              <a:spcBef>
                <a:spcPts val="0"/>
              </a:spcBef>
              <a:spcAft>
                <a:spcPts val="0"/>
              </a:spcAft>
              <a:buClr>
                <a:schemeClr val="dk1"/>
              </a:buClr>
              <a:buSzPts val="900"/>
              <a:buFont typeface="Assistant"/>
              <a:buNone/>
            </a:pPr>
            <a:endParaRPr sz="11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Assistant"/>
              <a:buNone/>
            </a:pPr>
            <a:endParaRPr sz="1100">
              <a:solidFill>
                <a:schemeClr val="dk1"/>
              </a:solidFill>
              <a:latin typeface="Calibri"/>
              <a:ea typeface="Calibri"/>
              <a:cs typeface="Calibri"/>
              <a:sym typeface="Calibri"/>
            </a:endParaRPr>
          </a:p>
        </p:txBody>
      </p:sp>
      <p:sp>
        <p:nvSpPr>
          <p:cNvPr id="354" name="Google Shape;354;p20: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1: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sz="1200">
                <a:solidFill>
                  <a:schemeClr val="dk1"/>
                </a:solidFill>
                <a:latin typeface="Calibri"/>
                <a:ea typeface="Calibri"/>
                <a:cs typeface="Calibri"/>
                <a:sym typeface="Calibri"/>
              </a:rPr>
              <a:t>Użyjcie wiersza poleceń Anaconda i otwórzcie notatnik Jupyter.</a:t>
            </a:r>
            <a:r>
              <a:rPr lang="pl-PL" dirty="1" sz="12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200">
                <a:solidFill>
                  <a:schemeClr val="dk1"/>
                </a:solidFill>
                <a:latin typeface="Calibri"/>
                <a:ea typeface="Calibri"/>
                <a:cs typeface="Calibri"/>
                <a:sym typeface="Calibri"/>
              </a:rPr>
              <a:t>Pamiętajcie, by to zrobić we właściwym katalogu.</a:t>
            </a:r>
          </a:p>
          <a:p>
            <a:pPr marL="0" lvl="0" indent="0" algn="l" rtl="0">
              <a:spcBef>
                <a:spcPts val="0"/>
              </a:spcBef>
              <a:spcAft>
                <a:spcPts val="0"/>
              </a:spcAft>
              <a:buNone/>
            </a:pPr>
            <a:r>
              <a:rPr lang="pl-PL" dirty="1" sz="12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200">
                <a:solidFill>
                  <a:schemeClr val="dk1"/>
                </a:solidFill>
                <a:latin typeface="Calibri"/>
                <a:ea typeface="Calibri"/>
                <a:cs typeface="Calibri"/>
                <a:sym typeface="Calibri"/>
              </a:rPr>
              <a:t>Otwórzcie notatnik Jupyter, znajdźcie [Notatnik Jupyter - Uczestnicy] Moduł 20 - Doświadczenie [CV]</a:t>
            </a:r>
            <a:r>
              <a:rPr lang="pl-PL" dirty="1" sz="12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200">
                <a:solidFill>
                  <a:schemeClr val="dk1"/>
                </a:solidFill>
                <a:latin typeface="Calibri"/>
                <a:ea typeface="Calibri"/>
                <a:cs typeface="Calibri"/>
                <a:sym typeface="Calibri"/>
              </a:rPr>
              <a:t>(Od tradycyjnego komputerowego rozpoznawania obrazów do sztucznej inteligencji) i otwórzcie ten notatnik.</a:t>
            </a:r>
          </a:p>
        </p:txBody>
      </p:sp>
      <p:sp>
        <p:nvSpPr>
          <p:cNvPr id="362" name="Google Shape;362;p21: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Pracujcie na kodach i wykonajcie zadania w notatniku, który zawiera instrukcje postępowania.</a:t>
            </a:r>
          </a:p>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[Opcjonalnie] Możesz zwrócić uwagę na kluczowe funkcje notatnika.</a:t>
            </a:r>
          </a:p>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1.</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Aby przechodzić w górę i w dół, użyjcie strzałek góra i dół na klawiaturze</a:t>
            </a:r>
          </a:p>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2.</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Aby wykonać kod w tym notatniku, wybierzcie blok kodu i naciśnijcie Shift+Enter</a:t>
            </a:r>
            <a:r>
              <a:rPr lang="pl-PL" dirty="1" sz="1200">
                <a:solidFill>
                  <a:schemeClr val="dk1"/>
                </a:solidFill>
                <a:latin typeface="Calibri"/>
                <a:ea typeface="Calibri"/>
                <a:cs typeface="Calibri"/>
                <a:sym typeface="Calibri"/>
              </a:rPr>
              <a:t> </a:t>
            </a:r>
          </a:p>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3.</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Aby edytować blok kodu, naciśnijcie Enter</a:t>
            </a:r>
            <a:r>
              <a:rPr lang="pl-PL" dirty="1" sz="1200">
                <a:solidFill>
                  <a:schemeClr val="dk1"/>
                </a:solidFill>
                <a:latin typeface="Calibri"/>
                <a:ea typeface="Calibri"/>
                <a:cs typeface="Calibri"/>
                <a:sym typeface="Calibri"/>
              </a:rPr>
              <a:t> </a:t>
            </a:r>
          </a:p>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4.</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Kody w tym notatniku są kumulatywne.</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(Zdefiniowane zmienne są dostępne aż do zamknięcia notatnika) Zacznijcie więc od góry i schodźcie w dół, aby uniknąć nieoczekiwanych wyników!</a:t>
            </a:r>
          </a:p>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5.</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Aby uzyskać dodatkową pomoc w korzystaniu z notatnika Jupyter, możecie kliknąć Pomoc &gt; Interfejs użytkownika w menu powyżej albo odwiedzić stronę https://jupyter-notebook.readthedocs.io/en/stable/ui_components.html</a:t>
            </a:r>
          </a:p>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6.</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Przetestujcie swoje pomysły, bo to jest najszybszy sposób nauki!</a:t>
            </a:r>
          </a:p>
          <a:p>
            <a:pPr marL="457200" marR="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Przed rozpoczęciem zróbcie kopię oryginalnego notatnika, aby zawsze mieć go pod ręką na wypadek, gdyby coś poszło nie tak.</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p:txBody>
      </p:sp>
      <p:sp>
        <p:nvSpPr>
          <p:cNvPr id="370" name="Google Shape;370;p22: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3: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sz="1100">
                <a:solidFill>
                  <a:schemeClr val="dk1"/>
                </a:solidFill>
                <a:latin typeface="Calibri"/>
                <a:ea typeface="Calibri"/>
                <a:cs typeface="Calibri"/>
                <a:sym typeface="Calibri"/>
              </a:rPr>
              <a:t>Minęła połowa czasu.</a:t>
            </a:r>
            <a:r>
              <a:rPr lang="pl-PL" dirty="1" sz="1100">
                <a:solidFill>
                  <a:schemeClr val="dk1"/>
                </a:solidFill>
                <a:latin typeface="Calibri"/>
                <a:ea typeface="Calibri"/>
                <a:cs typeface="Calibri"/>
                <a:sym typeface="Calibri"/>
              </a:rPr>
              <a:t> </a:t>
            </a:r>
            <a:r>
              <a:rPr lang="pl-PL" dirty="1" sz="1100">
                <a:solidFill>
                  <a:schemeClr val="dk1"/>
                </a:solidFill>
                <a:latin typeface="Calibri"/>
                <a:ea typeface="Calibri"/>
                <a:cs typeface="Calibri"/>
                <a:sym typeface="Calibri"/>
              </a:rPr>
              <a:t>Jak wam idzie?</a:t>
            </a:r>
            <a:r>
              <a:rPr lang="pl-PL" dirty="1" sz="1100">
                <a:solidFill>
                  <a:schemeClr val="dk1"/>
                </a:solidFill>
                <a:latin typeface="Calibri"/>
                <a:ea typeface="Calibri"/>
                <a:cs typeface="Calibri"/>
                <a:sym typeface="Calibri"/>
              </a:rPr>
              <a:t> </a:t>
            </a:r>
            <a:r>
              <a:rPr lang="pl-PL" dirty="1" sz="1100">
                <a:solidFill>
                  <a:schemeClr val="dk1"/>
                </a:solidFill>
                <a:latin typeface="Calibri"/>
                <a:ea typeface="Calibri"/>
                <a:cs typeface="Calibri"/>
                <a:sym typeface="Calibri"/>
              </a:rPr>
              <a:t>Jak wam się podoba to ćwiczenie?</a:t>
            </a:r>
          </a:p>
        </p:txBody>
      </p:sp>
      <p:sp>
        <p:nvSpPr>
          <p:cNvPr id="379" name="Google Shape;379;p23: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4: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000000"/>
              </a:buClr>
              <a:buSzPts val="1400"/>
              <a:buFont typeface="Arial"/>
              <a:buNone/>
            </a:pPr>
            <a:r>
              <a:rPr lang="pl-PL" dirty="1" sz="1000" b="0" i="0" u="none" strike="noStrike" cap="none">
                <a:solidFill>
                  <a:srgbClr val="000000"/>
                </a:solidFill>
                <a:latin typeface="Arial"/>
                <a:ea typeface="Arial"/>
                <a:cs typeface="Arial"/>
                <a:sym typeface="Arial"/>
              </a:rPr>
              <a:t>Czego się nauczyliście?</a:t>
            </a:r>
            <a:r>
              <a:rPr lang="pl-PL" dirty="1" sz="1000" b="0" i="0" u="none" strike="noStrike" cap="none">
                <a:solidFill>
                  <a:srgbClr val="000000"/>
                </a:solidFill>
                <a:latin typeface="Arial"/>
                <a:ea typeface="Arial"/>
                <a:cs typeface="Arial"/>
                <a:sym typeface="Arial"/>
              </a:rPr>
              <a:t> </a:t>
            </a:r>
          </a:p>
          <a:p>
            <a:pPr marL="457200" lvl="0" indent="-317500" algn="l" rtl="0">
              <a:lnSpc>
                <a:spcPct val="100000"/>
              </a:lnSpc>
              <a:spcBef>
                <a:spcPts val="0"/>
              </a:spcBef>
              <a:spcAft>
                <a:spcPts val="0"/>
              </a:spcAft>
              <a:buClr>
                <a:srgbClr val="000000"/>
              </a:buClr>
              <a:buSzPts val="1400"/>
              <a:buFont typeface="Arial"/>
              <a:buNone/>
            </a:pPr>
            <a:r>
              <a:rPr lang="pl-PL" dirty="1" sz="1000" b="0" i="0" u="none" strike="noStrike" cap="none">
                <a:solidFill>
                  <a:srgbClr val="000000"/>
                </a:solidFill>
                <a:latin typeface="Arial"/>
                <a:ea typeface="Arial"/>
                <a:cs typeface="Arial"/>
                <a:sym typeface="Arial"/>
              </a:rPr>
              <a:t>[Zapisz listę na tablicy]</a:t>
            </a:r>
          </a:p>
          <a:p>
            <a:pPr marL="457200" lvl="0" indent="-317500" algn="l" rtl="0">
              <a:lnSpc>
                <a:spcPct val="100000"/>
              </a:lnSpc>
              <a:spcBef>
                <a:spcPts val="0"/>
              </a:spcBef>
              <a:spcAft>
                <a:spcPts val="0"/>
              </a:spcAft>
              <a:buClr>
                <a:schemeClr val="dk1"/>
              </a:buClr>
              <a:buSzPts val="1400"/>
              <a:buFont typeface="Calibri"/>
              <a:buNone/>
            </a:pPr>
            <a:endParaRPr sz="1000" b="0" i="0" u="none" strike="noStrike" cap="none">
              <a:solidFill>
                <a:srgbClr val="000000"/>
              </a:solidFill>
              <a:latin typeface="Arial"/>
              <a:ea typeface="Arial"/>
              <a:cs typeface="Arial"/>
              <a:sym typeface="Arial"/>
            </a:endParaRPr>
          </a:p>
        </p:txBody>
      </p:sp>
      <p:sp>
        <p:nvSpPr>
          <p:cNvPr id="387" name="Google Shape;387;p24: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5: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sz="1200">
                <a:solidFill>
                  <a:schemeClr val="dk1"/>
                </a:solidFill>
                <a:latin typeface="Calibri"/>
                <a:ea typeface="Calibri"/>
                <a:cs typeface="Calibri"/>
                <a:sym typeface="Calibri"/>
              </a:rPr>
              <a:t>Nauczyliśmy się:</a:t>
            </a:r>
            <a:r>
              <a:rPr lang="pl-PL" dirty="1" sz="12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200">
                <a:solidFill>
                  <a:schemeClr val="dk1"/>
                </a:solidFill>
                <a:latin typeface="Calibri"/>
                <a:ea typeface="Calibri"/>
                <a:cs typeface="Calibri"/>
                <a:sym typeface="Calibri"/>
              </a:rPr>
              <a:t>[Dopasuj do tego, co powiedzieli uczestnicy]</a:t>
            </a:r>
          </a:p>
        </p:txBody>
      </p:sp>
      <p:sp>
        <p:nvSpPr>
          <p:cNvPr id="395" name="Google Shape;395;p25: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6: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000000"/>
              </a:buClr>
              <a:buSzPts val="1400"/>
              <a:buFont typeface="Arial"/>
              <a:buNone/>
            </a:pPr>
            <a:r>
              <a:rPr lang="pl-PL" dirty="1" sz="900" b="0" i="0" u="none" strike="noStrike" cap="none">
                <a:solidFill>
                  <a:srgbClr val="000000"/>
                </a:solidFill>
                <a:latin typeface="Arial"/>
                <a:ea typeface="Arial"/>
                <a:cs typeface="Arial"/>
                <a:sym typeface="Arial"/>
              </a:rPr>
              <a:t>Sprawdźmy, jak sobie poradziliście z zadaniami!</a:t>
            </a:r>
          </a:p>
          <a:p>
            <a:pPr marL="457200" lvl="0" indent="-317500" algn="l" rtl="0">
              <a:lnSpc>
                <a:spcPct val="100000"/>
              </a:lnSpc>
              <a:spcBef>
                <a:spcPts val="0"/>
              </a:spcBef>
              <a:spcAft>
                <a:spcPts val="0"/>
              </a:spcAft>
              <a:buClr>
                <a:srgbClr val="000000"/>
              </a:buClr>
              <a:buSzPts val="1400"/>
              <a:buFont typeface="Arial"/>
              <a:buNone/>
            </a:pPr>
            <a:r>
              <a:rPr lang="pl-PL" dirty="1" sz="900" b="0" i="0" u="none" strike="noStrike" cap="none">
                <a:solidFill>
                  <a:srgbClr val="000000"/>
                </a:solidFill>
                <a:latin typeface="Arial"/>
                <a:ea typeface="Arial"/>
                <a:cs typeface="Arial"/>
                <a:sym typeface="Arial"/>
              </a:rPr>
              <a:t>[Przejdź przez zadania i zapytaj uczestników o różne podejścia]</a:t>
            </a:r>
          </a:p>
          <a:p>
            <a:pPr marL="457200" lvl="0" indent="-317500" algn="l" rtl="0">
              <a:lnSpc>
                <a:spcPct val="100000"/>
              </a:lnSpc>
              <a:spcBef>
                <a:spcPts val="0"/>
              </a:spcBef>
              <a:spcAft>
                <a:spcPts val="0"/>
              </a:spcAft>
              <a:buClr>
                <a:srgbClr val="000000"/>
              </a:buClr>
              <a:buSzPts val="1400"/>
              <a:buFont typeface="Arial"/>
              <a:buNone/>
            </a:pPr>
            <a:r>
              <a:rPr lang="pl-PL" dirty="1" sz="900" b="0" i="0" u="none" strike="noStrike" cap="none">
                <a:solidFill>
                  <a:srgbClr val="000000"/>
                </a:solidFill>
                <a:latin typeface="Arial"/>
                <a:ea typeface="Arial"/>
                <a:cs typeface="Arial"/>
                <a:sym typeface="Arial"/>
              </a:rPr>
              <a:t>	</a:t>
            </a:r>
          </a:p>
          <a:p>
            <a:pPr marL="457200" lvl="0" indent="-317500" algn="l" rtl="0">
              <a:lnSpc>
                <a:spcPct val="100000"/>
              </a:lnSpc>
              <a:spcBef>
                <a:spcPts val="0"/>
              </a:spcBef>
              <a:spcAft>
                <a:spcPts val="0"/>
              </a:spcAft>
              <a:buClr>
                <a:srgbClr val="000000"/>
              </a:buClr>
              <a:buSzPts val="1400"/>
              <a:buFont typeface="Arial"/>
              <a:buNone/>
            </a:pPr>
            <a:r>
              <a:rPr lang="pl-PL" dirty="1" sz="900" b="0" i="0" u="none" strike="noStrike" cap="none">
                <a:solidFill>
                  <a:srgbClr val="000000"/>
                </a:solidFill>
                <a:latin typeface="Arial"/>
                <a:ea typeface="Arial"/>
                <a:cs typeface="Arial"/>
                <a:sym typeface="Arial"/>
              </a:rPr>
              <a:t>Uwagi do zadań:</a:t>
            </a:r>
          </a:p>
          <a:p>
            <a:pPr marL="457200" lvl="0" indent="-317500" algn="l" rtl="0">
              <a:lnSpc>
                <a:spcPct val="100000"/>
              </a:lnSpc>
              <a:spcBef>
                <a:spcPts val="0"/>
              </a:spcBef>
              <a:spcAft>
                <a:spcPts val="0"/>
              </a:spcAft>
              <a:buClr>
                <a:srgbClr val="000000"/>
              </a:buClr>
              <a:buSzPts val="1400"/>
              <a:buFont typeface="Arial"/>
              <a:buNone/>
            </a:pPr>
            <a:r>
              <a:rPr lang="pl-PL" dirty="1" sz="900" b="0" i="0" u="none" strike="noStrike" cap="none">
                <a:solidFill>
                  <a:srgbClr val="000000"/>
                </a:solidFill>
                <a:latin typeface="Arial"/>
                <a:ea typeface="Arial"/>
                <a:cs typeface="Arial"/>
                <a:sym typeface="Arial"/>
              </a:rPr>
              <a:t>1.</a:t>
            </a:r>
            <a:r>
              <a:rPr lang="pl-PL" dirty="1" sz="900" b="0" i="0" u="none" strike="noStrike" cap="none">
                <a:solidFill>
                  <a:srgbClr val="000000"/>
                </a:solidFill>
                <a:latin typeface="Arial"/>
                <a:ea typeface="Arial"/>
                <a:cs typeface="Arial"/>
                <a:sym typeface="Arial"/>
              </a:rPr>
              <a:t>	</a:t>
            </a:r>
            <a:r>
              <a:rPr lang="pl-PL" dirty="1" sz="900" b="0" i="0" u="none" strike="noStrike" cap="none">
                <a:solidFill>
                  <a:srgbClr val="000000"/>
                </a:solidFill>
                <a:latin typeface="Arial"/>
                <a:ea typeface="Arial"/>
                <a:cs typeface="Arial"/>
                <a:sym typeface="Arial"/>
              </a:rPr>
              <a:t>W przypadku większości zadań istnieje więcej niż 1 możliwe podejście.</a:t>
            </a:r>
          </a:p>
          <a:p>
            <a:pPr marL="457200" lvl="0" indent="-317500" algn="l" rtl="0">
              <a:lnSpc>
                <a:spcPct val="100000"/>
              </a:lnSpc>
              <a:spcBef>
                <a:spcPts val="0"/>
              </a:spcBef>
              <a:spcAft>
                <a:spcPts val="0"/>
              </a:spcAft>
              <a:buClr>
                <a:srgbClr val="000000"/>
              </a:buClr>
              <a:buSzPts val="1400"/>
              <a:buFont typeface="Arial"/>
              <a:buNone/>
            </a:pPr>
            <a:r>
              <a:rPr lang="pl-PL" dirty="1" sz="900" b="0" i="0" u="none" strike="noStrike" cap="none">
                <a:solidFill>
                  <a:srgbClr val="000000"/>
                </a:solidFill>
                <a:latin typeface="Arial"/>
                <a:ea typeface="Arial"/>
                <a:cs typeface="Arial"/>
                <a:sym typeface="Arial"/>
              </a:rPr>
              <a:t>2.</a:t>
            </a:r>
            <a:r>
              <a:rPr lang="pl-PL" dirty="1" sz="900" b="0" i="0" u="none" strike="noStrike" cap="none">
                <a:solidFill>
                  <a:srgbClr val="000000"/>
                </a:solidFill>
                <a:latin typeface="Arial"/>
                <a:ea typeface="Arial"/>
                <a:cs typeface="Arial"/>
                <a:sym typeface="Arial"/>
              </a:rPr>
              <a:t>	</a:t>
            </a:r>
            <a:r>
              <a:rPr lang="pl-PL" dirty="1" sz="900" b="0" i="0" u="none" strike="noStrike" cap="none">
                <a:solidFill>
                  <a:srgbClr val="000000"/>
                </a:solidFill>
                <a:latin typeface="Arial"/>
                <a:ea typeface="Arial"/>
                <a:cs typeface="Arial"/>
                <a:sym typeface="Arial"/>
              </a:rPr>
              <a:t>Jeśli niektórzy uczestnicy wykonają zadanie bardzo szybko, daj im trudniejsze zadanie.</a:t>
            </a:r>
          </a:p>
          <a:p>
            <a:pPr marL="457200" lvl="0" indent="-317500" algn="l" rtl="0">
              <a:lnSpc>
                <a:spcPct val="100000"/>
              </a:lnSpc>
              <a:spcBef>
                <a:spcPts val="0"/>
              </a:spcBef>
              <a:spcAft>
                <a:spcPts val="0"/>
              </a:spcAft>
              <a:buClr>
                <a:srgbClr val="000000"/>
              </a:buClr>
              <a:buSzPts val="1400"/>
              <a:buFont typeface="Arial"/>
              <a:buNone/>
            </a:pPr>
            <a:r>
              <a:rPr lang="pl-PL" dirty="1" sz="900" b="0" i="0" u="none" strike="noStrike" cap="none">
                <a:solidFill>
                  <a:srgbClr val="000000"/>
                </a:solidFill>
                <a:latin typeface="Arial"/>
                <a:ea typeface="Arial"/>
                <a:cs typeface="Arial"/>
                <a:sym typeface="Arial"/>
              </a:rPr>
              <a:t>3.</a:t>
            </a:r>
            <a:r>
              <a:rPr lang="pl-PL" dirty="1" sz="900" b="0" i="0" u="none" strike="noStrike" cap="none">
                <a:solidFill>
                  <a:srgbClr val="000000"/>
                </a:solidFill>
                <a:latin typeface="Arial"/>
                <a:ea typeface="Arial"/>
                <a:cs typeface="Arial"/>
                <a:sym typeface="Arial"/>
              </a:rPr>
              <a:t>	</a:t>
            </a:r>
            <a:r>
              <a:rPr lang="pl-PL" dirty="1" sz="900" b="0" i="0" u="none" strike="noStrike" cap="none">
                <a:solidFill>
                  <a:srgbClr val="000000"/>
                </a:solidFill>
                <a:latin typeface="Arial"/>
                <a:ea typeface="Arial"/>
                <a:cs typeface="Arial"/>
                <a:sym typeface="Arial"/>
              </a:rPr>
              <a:t>Jeśli niektórzy uczestnicy nie potrafią wykonać wszystkich zadań, powiedz im, żeby się nie przejmowali i żeby próbowali dalej.</a:t>
            </a:r>
            <a:r>
              <a:rPr lang="pl-PL" dirty="1" sz="900" b="0" i="0" u="none" strike="noStrike" cap="none">
                <a:solidFill>
                  <a:srgbClr val="000000"/>
                </a:solidFill>
                <a:latin typeface="Arial"/>
                <a:ea typeface="Arial"/>
                <a:cs typeface="Arial"/>
                <a:sym typeface="Arial"/>
              </a:rPr>
              <a:t> </a:t>
            </a:r>
            <a:r>
              <a:rPr lang="pl-PL" dirty="1" sz="900" b="0" i="0" u="none" strike="noStrike" cap="none">
                <a:solidFill>
                  <a:srgbClr val="000000"/>
                </a:solidFill>
                <a:latin typeface="Arial"/>
                <a:ea typeface="Arial"/>
                <a:cs typeface="Arial"/>
                <a:sym typeface="Arial"/>
              </a:rPr>
              <a:t>W trakcie fazy projektu będzie czas na dzielenie się doświadczeniami i dalszy rozwój.</a:t>
            </a:r>
          </a:p>
          <a:p>
            <a:pPr marL="457200" lvl="0" indent="-317500" algn="l" rtl="0">
              <a:lnSpc>
                <a:spcPct val="100000"/>
              </a:lnSpc>
              <a:spcBef>
                <a:spcPts val="0"/>
              </a:spcBef>
              <a:spcAft>
                <a:spcPts val="0"/>
              </a:spcAft>
              <a:buClr>
                <a:srgbClr val="000000"/>
              </a:buClr>
              <a:buSzPts val="1400"/>
              <a:buFont typeface="Arial"/>
              <a:buNone/>
            </a:pPr>
            <a:r>
              <a:rPr lang="pl-PL" dirty="1" sz="900" b="0" i="0" u="none" strike="noStrike" cap="none">
                <a:solidFill>
                  <a:srgbClr val="000000"/>
                </a:solidFill>
                <a:latin typeface="Arial"/>
                <a:ea typeface="Arial"/>
                <a:cs typeface="Arial"/>
                <a:sym typeface="Arial"/>
              </a:rPr>
              <a:t>4.</a:t>
            </a:r>
            <a:r>
              <a:rPr lang="pl-PL" dirty="1" sz="900" b="0" i="0" u="none" strike="noStrike" cap="none">
                <a:solidFill>
                  <a:srgbClr val="000000"/>
                </a:solidFill>
                <a:latin typeface="Arial"/>
                <a:ea typeface="Arial"/>
                <a:cs typeface="Arial"/>
                <a:sym typeface="Arial"/>
              </a:rPr>
              <a:t>	</a:t>
            </a:r>
            <a:r>
              <a:rPr lang="pl-PL" dirty="1" sz="900" b="0" i="0" u="none" strike="noStrike" cap="none">
                <a:solidFill>
                  <a:srgbClr val="000000"/>
                </a:solidFill>
                <a:latin typeface="Arial"/>
                <a:ea typeface="Arial"/>
                <a:cs typeface="Arial"/>
                <a:sym typeface="Arial"/>
              </a:rPr>
              <a:t>Nie dziw się, jeśli uczestnicy zaproponują metody/techniki, o których nic nie wiesz, a które oni znaleźli w Internecie.</a:t>
            </a:r>
          </a:p>
          <a:p>
            <a:pPr marL="457200" lvl="0" indent="-317500" algn="l" rtl="0">
              <a:lnSpc>
                <a:spcPct val="100000"/>
              </a:lnSpc>
              <a:spcBef>
                <a:spcPts val="0"/>
              </a:spcBef>
              <a:spcAft>
                <a:spcPts val="0"/>
              </a:spcAft>
              <a:buClr>
                <a:schemeClr val="dk1"/>
              </a:buClr>
              <a:buSzPts val="1400"/>
              <a:buFont typeface="Calibri"/>
              <a:buNone/>
            </a:pPr>
            <a:endParaRPr sz="900" b="0" i="0" u="none" strike="noStrike" cap="none">
              <a:solidFill>
                <a:srgbClr val="000000"/>
              </a:solidFill>
              <a:latin typeface="Arial"/>
              <a:ea typeface="Arial"/>
              <a:cs typeface="Arial"/>
              <a:sym typeface="Arial"/>
            </a:endParaRPr>
          </a:p>
        </p:txBody>
      </p:sp>
      <p:sp>
        <p:nvSpPr>
          <p:cNvPr id="414" name="Google Shape;414;p26: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7: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Font typeface="Calibri"/>
              <a:buNone/>
            </a:pPr>
            <a:r>
              <a:rPr lang="pl-PL" dirty="1" sz="900"/>
              <a:t>Brawo dla wszystkich!</a:t>
            </a:r>
            <a:r>
              <a:rPr lang="pl-PL" dirty="1" sz="900"/>
              <a:t> </a:t>
            </a:r>
            <a:r>
              <a:rPr lang="pl-PL" dirty="1" sz="900"/>
              <a:t>Dowiedzieliśmy się dziś bardzo dużo o komputerowym rozpoznawaniu obrazów.</a:t>
            </a:r>
            <a:r>
              <a:rPr lang="pl-PL" dirty="1" sz="900"/>
              <a:t> </a:t>
            </a:r>
            <a:r>
              <a:rPr lang="pl-PL" dirty="1" sz="900"/>
              <a:t>Sprawdźmy teraz nowe umiejętności.</a:t>
            </a:r>
          </a:p>
        </p:txBody>
      </p:sp>
      <p:sp>
        <p:nvSpPr>
          <p:cNvPr id="422" name="Google Shape;422;p27: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28: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1100"/>
              <a:buFont typeface="Arial"/>
              <a:buNone/>
            </a:pPr>
            <a:r>
              <a:rPr lang="pl-PL" dirty="1" sz="1050">
                <a:solidFill>
                  <a:schemeClr val="dk1"/>
                </a:solidFill>
                <a:latin typeface="Calibri"/>
                <a:ea typeface="Calibri"/>
                <a:cs typeface="Calibri"/>
                <a:sym typeface="Calibri"/>
              </a:rPr>
              <a:t>Podzielimy się na 10 zespołów 4-osobowych.</a:t>
            </a:r>
            <a:r>
              <a:rPr lang="pl-PL" dirty="1" sz="1050">
                <a:solidFill>
                  <a:schemeClr val="dk1"/>
                </a:solidFill>
                <a:latin typeface="Calibri"/>
                <a:ea typeface="Calibri"/>
                <a:cs typeface="Calibri"/>
                <a:sym typeface="Calibri"/>
              </a:rPr>
              <a:t> </a:t>
            </a:r>
            <a:r>
              <a:rPr lang="pl-PL" dirty="1" sz="1050">
                <a:solidFill>
                  <a:schemeClr val="dk1"/>
                </a:solidFill>
                <a:latin typeface="Calibri"/>
                <a:ea typeface="Calibri"/>
                <a:cs typeface="Calibri"/>
                <a:sym typeface="Calibri"/>
              </a:rPr>
              <a:t>Przestawcie stoliki, aby każdy zespół usiadł razem.</a:t>
            </a:r>
          </a:p>
          <a:p>
            <a:pPr marL="457200" lvl="0" indent="-285750" algn="l" rtl="0">
              <a:lnSpc>
                <a:spcPct val="100000"/>
              </a:lnSpc>
              <a:spcBef>
                <a:spcPts val="0"/>
              </a:spcBef>
              <a:spcAft>
                <a:spcPts val="0"/>
              </a:spcAft>
              <a:buClr>
                <a:schemeClr val="dk1"/>
              </a:buClr>
              <a:buSzPts val="1100"/>
              <a:buFont typeface="Arial"/>
              <a:buNone/>
            </a:pPr>
            <a:endParaRPr sz="105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1100"/>
              <a:buFont typeface="Arial"/>
              <a:buNone/>
            </a:pPr>
            <a:r>
              <a:rPr lang="pl-PL" dirty="1" sz="1050">
                <a:solidFill>
                  <a:schemeClr val="dk1"/>
                </a:solidFill>
                <a:latin typeface="Calibri"/>
                <a:ea typeface="Calibri"/>
                <a:cs typeface="Calibri"/>
                <a:sym typeface="Calibri"/>
              </a:rPr>
              <a:t>[Jeśli niektórzy uczestnicy wykonywali poprzednie zadania bardzo szybko, rozdziel ich między różne zespoły, aby wyrównać szanse.]</a:t>
            </a:r>
          </a:p>
        </p:txBody>
      </p:sp>
      <p:sp>
        <p:nvSpPr>
          <p:cNvPr id="430" name="Google Shape;430;p28: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9: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000"/>
              <a:buFont typeface="Calibri"/>
              <a:buNone/>
            </a:pPr>
            <a:r>
              <a:rPr lang="pl-PL" dirty="1" sz="1000">
                <a:solidFill>
                  <a:schemeClr val="accent1"/>
                </a:solidFill>
                <a:latin typeface="Calibri"/>
                <a:ea typeface="Calibri"/>
                <a:cs typeface="Calibri"/>
                <a:sym typeface="Calibri"/>
              </a:rPr>
              <a:t>Opracujcie prostą aplikację do klasyfikacji bananów według kryterium dojrzałości (dojrzałe lub niedojrzałe).</a:t>
            </a:r>
            <a:r>
              <a:rPr lang="pl-PL" dirty="1" sz="1000">
                <a:solidFill>
                  <a:schemeClr val="accent1"/>
                </a:solidFill>
                <a:latin typeface="Calibri"/>
                <a:ea typeface="Calibri"/>
                <a:cs typeface="Calibri"/>
                <a:sym typeface="Calibri"/>
              </a:rPr>
              <a:t> </a:t>
            </a:r>
            <a:r>
              <a:rPr lang="pl-PL" dirty="1" sz="1000">
                <a:solidFill>
                  <a:schemeClr val="accent1"/>
                </a:solidFill>
                <a:latin typeface="Calibri"/>
                <a:ea typeface="Calibri"/>
                <a:cs typeface="Calibri"/>
                <a:sym typeface="Calibri"/>
              </a:rPr>
              <a:t>Ekran wyświetla komunikat </a:t>
            </a:r>
            <a:r>
              <a:rPr lang="pl-PL" dirty="1" b="1" sz="1000">
                <a:solidFill>
                  <a:schemeClr val="accent1"/>
                </a:solidFill>
                <a:latin typeface="Calibri"/>
                <a:ea typeface="Calibri"/>
                <a:cs typeface="Calibri"/>
                <a:sym typeface="Calibri"/>
              </a:rPr>
              <a:t>„DOJRZAŁE BANANY”</a:t>
            </a:r>
            <a:r>
              <a:rPr lang="pl-PL" dirty="1" sz="1000">
                <a:solidFill>
                  <a:schemeClr val="accent1"/>
                </a:solidFill>
                <a:latin typeface="Calibri"/>
                <a:ea typeface="Calibri"/>
                <a:cs typeface="Calibri"/>
                <a:sym typeface="Calibri"/>
              </a:rPr>
              <a:t> (gotowe do zbioru), gdy przed kamerą umieszczony jest żółty banan.</a:t>
            </a:r>
          </a:p>
          <a:p>
            <a:pPr marL="0" lvl="0" indent="0" algn="l" rtl="0">
              <a:spcBef>
                <a:spcPts val="0"/>
              </a:spcBef>
              <a:spcAft>
                <a:spcPts val="0"/>
              </a:spcAft>
              <a:buNone/>
            </a:pPr>
            <a:endParaRPr/>
          </a:p>
        </p:txBody>
      </p:sp>
      <p:sp>
        <p:nvSpPr>
          <p:cNvPr id="438" name="Google Shape;438;p29: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just" rtl="0">
              <a:lnSpc>
                <a:spcPct val="114000"/>
              </a:lnSpc>
              <a:spcBef>
                <a:spcPts val="0"/>
              </a:spcBef>
              <a:spcAft>
                <a:spcPts val="0"/>
              </a:spcAft>
              <a:buClr>
                <a:schemeClr val="dk1"/>
              </a:buClr>
              <a:buSzPts val="1100"/>
              <a:buFont typeface="Arial"/>
              <a:buNone/>
            </a:pPr>
            <a:r>
              <a:rPr lang="pl-PL" dirty="1"/>
              <a:t>Poproś uczestników, aby przygotowali </a:t>
            </a:r>
            <a:r>
              <a:rPr lang="pl-PL" dirty="1"/>
              <a:t>TYLKO długopis/ołówek</a:t>
            </a:r>
            <a:r>
              <a:rPr lang="pl-PL" dirty="1"/>
              <a:t>.</a:t>
            </a:r>
            <a:r>
              <a:rPr lang="pl-PL" dirty="1"/>
              <a:t> </a:t>
            </a:r>
            <a:r>
              <a:rPr lang="pl-PL" dirty="1"/>
              <a:t>Przeprowadź ćwiczenie rozgrzewające.</a:t>
            </a:r>
            <a:r>
              <a:rPr lang="pl-PL" dirty="1"/>
              <a:t> </a:t>
            </a:r>
          </a:p>
          <a:p>
            <a:pPr marL="0" lvl="0" indent="0" algn="just" rtl="0">
              <a:lnSpc>
                <a:spcPct val="114000"/>
              </a:lnSpc>
              <a:spcBef>
                <a:spcPts val="0"/>
              </a:spcBef>
              <a:spcAft>
                <a:spcPts val="0"/>
              </a:spcAft>
              <a:buClr>
                <a:schemeClr val="dk1"/>
              </a:buClr>
              <a:buSzPts val="1100"/>
              <a:buFont typeface="Arial"/>
              <a:buNone/>
            </a:pPr>
            <a:r>
              <a:rPr lang="pl-PL" dirty="1"/>
              <a:t>1.</a:t>
            </a:r>
            <a:r>
              <a:rPr lang="pl-PL" dirty="1"/>
              <a:t>	</a:t>
            </a:r>
            <a:r>
              <a:rPr lang="pl-PL" dirty="1"/>
              <a:t>Każdy uczestnik dostanie kartkę papieru.</a:t>
            </a:r>
            <a:r>
              <a:rPr lang="pl-PL" dirty="1"/>
              <a:t> </a:t>
            </a:r>
            <a:r>
              <a:rPr lang="pl-PL" dirty="1"/>
              <a:t>Uczestnicy piszą na niej swoje imię i 3 rzeczy, które lubią.</a:t>
            </a:r>
          </a:p>
          <a:p>
            <a:pPr marL="0" lvl="0" indent="0" algn="just" rtl="0">
              <a:lnSpc>
                <a:spcPct val="114000"/>
              </a:lnSpc>
              <a:spcBef>
                <a:spcPts val="0"/>
              </a:spcBef>
              <a:spcAft>
                <a:spcPts val="0"/>
              </a:spcAft>
              <a:buClr>
                <a:schemeClr val="dk1"/>
              </a:buClr>
              <a:buSzPts val="1100"/>
              <a:buFont typeface="Arial"/>
              <a:buNone/>
            </a:pPr>
            <a:r>
              <a:rPr lang="pl-PL" dirty="1"/>
              <a:t>2.</a:t>
            </a:r>
            <a:r>
              <a:rPr lang="pl-PL" dirty="1"/>
              <a:t>	</a:t>
            </a:r>
            <a:r>
              <a:rPr lang="pl-PL" dirty="1"/>
              <a:t>Następnie robią obchód po sali i poznają nowe osoby.</a:t>
            </a:r>
            <a:r>
              <a:rPr lang="pl-PL" dirty="1"/>
              <a:t> </a:t>
            </a:r>
            <a:r>
              <a:rPr lang="pl-PL" dirty="1"/>
              <a:t>Poznane osoby dopisują na kartce swoje imię i oddają głos na jedną z 3 rzeczy, którą oni najbardziej lubią.</a:t>
            </a:r>
            <a:r>
              <a:rPr lang="pl-PL" dirty="1"/>
              <a:t> </a:t>
            </a:r>
            <a:r>
              <a:rPr lang="pl-PL" dirty="1"/>
              <a:t>Uczestnicy mogą sobie pomagać w wypełnianiu kartek.</a:t>
            </a:r>
          </a:p>
          <a:p>
            <a:pPr marL="0" lvl="0" indent="0" algn="just" rtl="0">
              <a:lnSpc>
                <a:spcPct val="114000"/>
              </a:lnSpc>
              <a:spcBef>
                <a:spcPts val="0"/>
              </a:spcBef>
              <a:spcAft>
                <a:spcPts val="0"/>
              </a:spcAft>
              <a:buClr>
                <a:schemeClr val="dk1"/>
              </a:buClr>
              <a:buSzPts val="1100"/>
              <a:buFont typeface="Arial"/>
              <a:buNone/>
            </a:pPr>
            <a:r>
              <a:rPr lang="pl-PL" dirty="1"/>
              <a:t>3.</a:t>
            </a:r>
            <a:r>
              <a:rPr lang="pl-PL" dirty="1"/>
              <a:t>	</a:t>
            </a:r>
            <a:r>
              <a:rPr lang="pl-PL" dirty="1"/>
              <a:t>Może to potrwać od 5 do 10 minut.</a:t>
            </a:r>
            <a:r>
              <a:rPr lang="pl-PL" dirty="1"/>
              <a:t> </a:t>
            </a:r>
            <a:r>
              <a:rPr lang="pl-PL" dirty="1"/>
              <a:t>Każdy z uczestników zapozna się w tym czasie z 5–10 nowymi osobami.</a:t>
            </a:r>
            <a:r>
              <a:rPr lang="pl-PL" dirty="1"/>
              <a:t> </a:t>
            </a:r>
          </a:p>
          <a:p>
            <a:pPr marL="0" lvl="0" indent="0" algn="just" rtl="0">
              <a:lnSpc>
                <a:spcPct val="114000"/>
              </a:lnSpc>
              <a:spcBef>
                <a:spcPts val="0"/>
              </a:spcBef>
              <a:spcAft>
                <a:spcPts val="0"/>
              </a:spcAft>
              <a:buClr>
                <a:schemeClr val="dk1"/>
              </a:buClr>
              <a:buSzPts val="1100"/>
              <a:buFont typeface="Arial"/>
              <a:buNone/>
            </a:pPr>
            <a:r>
              <a:rPr lang="pl-PL" dirty="1"/>
              <a:t>4.</a:t>
            </a:r>
            <a:r>
              <a:rPr lang="pl-PL" dirty="1"/>
              <a:t>	</a:t>
            </a:r>
            <a:r>
              <a:rPr lang="pl-PL" dirty="1"/>
              <a:t>To jest czas, kiedy uczestnicy mogą lepiej się poznać i odkryć, z kim mają wspólne zainteresowania.</a:t>
            </a:r>
            <a:r>
              <a:rPr lang="pl-PL" dirty="1"/>
              <a:t> </a:t>
            </a:r>
          </a:p>
          <a:p>
            <a:pPr marL="0" lvl="0" indent="0" algn="just" rtl="0">
              <a:lnSpc>
                <a:spcPct val="114000"/>
              </a:lnSpc>
              <a:spcBef>
                <a:spcPts val="0"/>
              </a:spcBef>
              <a:spcAft>
                <a:spcPts val="0"/>
              </a:spcAft>
              <a:buClr>
                <a:schemeClr val="dk1"/>
              </a:buClr>
              <a:buSzPts val="1100"/>
              <a:buFont typeface="Arial"/>
              <a:buNone/>
            </a:pPr>
            <a:r>
              <a:rPr lang="pl-PL" dirty="1"/>
              <a:t>5.</a:t>
            </a:r>
            <a:r>
              <a:rPr lang="pl-PL" dirty="1"/>
              <a:t>	</a:t>
            </a:r>
            <a:r>
              <a:rPr lang="pl-PL" dirty="1"/>
              <a:t>Pod koniec zapytaj dowolnego uczestnika o 3 rzeczy, które lubi najbardziej, i o to, która z nich dostała najwięcej głosów. Następnie poproś, by uczestnik wskazał kogoś, kto zapisał się na jego/jej kartce.</a:t>
            </a:r>
            <a:r>
              <a:rPr lang="pl-PL" dirty="1"/>
              <a:t> </a:t>
            </a:r>
            <a:r>
              <a:rPr lang="pl-PL" dirty="1"/>
              <a:t>Możesz przejść wtedy do wskazanego uczestnika i zadać te same pytania.</a:t>
            </a:r>
            <a:r>
              <a:rPr lang="pl-PL" dirty="1"/>
              <a:t> </a:t>
            </a:r>
            <a:r>
              <a:rPr lang="pl-PL" dirty="1"/>
              <a:t>Możesz dodać warunek, by następna wskazywana osoba siedziała przynajmniej 3 stoliki dalej, aby zaangażować uczestników z różnych części sali.</a:t>
            </a:r>
          </a:p>
          <a:p>
            <a:pPr marL="0" lvl="0" indent="0" algn="just" rtl="0">
              <a:lnSpc>
                <a:spcPct val="114000"/>
              </a:lnSpc>
              <a:spcBef>
                <a:spcPts val="0"/>
              </a:spcBef>
              <a:spcAft>
                <a:spcPts val="0"/>
              </a:spcAft>
              <a:buClr>
                <a:schemeClr val="dk1"/>
              </a:buClr>
              <a:buSzPts val="1100"/>
              <a:buFont typeface="Arial"/>
              <a:buNone/>
            </a:pPr>
            <a:r>
              <a:rPr lang="pl-PL" dirty="1"/>
              <a:t>6.</a:t>
            </a:r>
            <a:r>
              <a:rPr lang="pl-PL" dirty="1"/>
              <a:t>	</a:t>
            </a:r>
            <a:r>
              <a:rPr lang="pl-PL" dirty="1"/>
              <a:t>Możesz też zapytać, kto ma najwięcej znajomych na liście.</a:t>
            </a:r>
            <a:r>
              <a:rPr lang="pl-PL" dirty="1"/>
              <a:t> </a:t>
            </a:r>
            <a:r>
              <a:rPr lang="pl-PL" dirty="1"/>
              <a:t>Na przykład: kto ma więcej niż 10 znajomych na swojej liście?</a:t>
            </a:r>
            <a:r>
              <a:rPr lang="pl-PL" dirty="1"/>
              <a:t> </a:t>
            </a:r>
            <a:r>
              <a:rPr lang="pl-PL" dirty="1"/>
              <a:t>Kto ma więcej niż 15?</a:t>
            </a:r>
            <a:r>
              <a:rPr lang="pl-PL" dirty="1"/>
              <a:t> </a:t>
            </a:r>
            <a:r>
              <a:rPr lang="pl-PL" dirty="1"/>
              <a:t>... Aż nikt już nie podniesie ręki.</a:t>
            </a:r>
          </a:p>
        </p:txBody>
      </p:sp>
      <p:sp>
        <p:nvSpPr>
          <p:cNvPr id="181" name="Google Shape;181;p3: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a:t>Różne poziomy projektu:</a:t>
            </a:r>
          </a:p>
          <a:p>
            <a:pPr marL="0" lvl="0" indent="0" algn="l" rtl="0">
              <a:spcBef>
                <a:spcPts val="0"/>
              </a:spcBef>
              <a:spcAft>
                <a:spcPts val="0"/>
              </a:spcAft>
              <a:buNone/>
            </a:pPr>
            <a:r>
              <a:rPr lang="pl-PL" dirty="1"/>
              <a:t>1.</a:t>
            </a:r>
            <a:r>
              <a:rPr lang="pl-PL" dirty="1"/>
              <a:t>	</a:t>
            </a:r>
            <a:r>
              <a:rPr lang="pl-PL" dirty="1"/>
              <a:t>Poziom 1:</a:t>
            </a:r>
            <a:r>
              <a:rPr lang="pl-PL" dirty="1"/>
              <a:t> </a:t>
            </a:r>
            <a:r>
              <a:rPr lang="pl-PL" dirty="1"/>
              <a:t>Opracujcie prostą aplikację, która wyświetli komunikat „DOJRZAŁY BANAN”, gdy żółty banan jest umieszczony przed kamerą, i przestanie wyświetlać ten komunikat, gdy banan zostanie zabrany sprzed kamery.</a:t>
            </a:r>
          </a:p>
          <a:p>
            <a:pPr marL="0" lvl="0" indent="0" algn="l" rtl="0">
              <a:spcBef>
                <a:spcPts val="0"/>
              </a:spcBef>
              <a:spcAft>
                <a:spcPts val="0"/>
              </a:spcAft>
              <a:buNone/>
            </a:pPr>
            <a:r>
              <a:rPr lang="pl-PL" dirty="1"/>
              <a:t>2.</a:t>
            </a:r>
            <a:r>
              <a:rPr lang="pl-PL" dirty="1"/>
              <a:t>	</a:t>
            </a:r>
            <a:r>
              <a:rPr lang="pl-PL" dirty="1"/>
              <a:t>Poziom 2:</a:t>
            </a:r>
            <a:r>
              <a:rPr lang="pl-PL" dirty="1"/>
              <a:t> </a:t>
            </a:r>
            <a:r>
              <a:rPr lang="pl-PL" dirty="1"/>
              <a:t>Komunikat „NIEDOJRZAŁY BANAN” wyświetla się, gdy zielony banan jest umieszczony przed kamerą.</a:t>
            </a:r>
          </a:p>
          <a:p>
            <a:pPr marL="0" lvl="0" indent="0" algn="l" rtl="0">
              <a:spcBef>
                <a:spcPts val="0"/>
              </a:spcBef>
              <a:spcAft>
                <a:spcPts val="0"/>
              </a:spcAft>
              <a:buNone/>
            </a:pPr>
            <a:r>
              <a:rPr lang="pl-PL" dirty="1"/>
              <a:t>3.</a:t>
            </a:r>
            <a:r>
              <a:rPr lang="pl-PL" dirty="1"/>
              <a:t>	</a:t>
            </a:r>
            <a:r>
              <a:rPr lang="pl-PL" dirty="1"/>
              <a:t>Poziom 3:</a:t>
            </a:r>
            <a:r>
              <a:rPr lang="pl-PL" dirty="1"/>
              <a:t> </a:t>
            </a:r>
            <a:r>
              <a:rPr lang="pl-PL" dirty="1"/>
              <a:t>Wykonajcie lokalizację i automatycznie narysujcie bryłę brzegową wokół miejsca, gdzie banan jest umieszczany w kadrze kamery.</a:t>
            </a:r>
          </a:p>
          <a:p>
            <a:pPr marL="0" lvl="0" indent="0" algn="l" rtl="0">
              <a:spcBef>
                <a:spcPts val="0"/>
              </a:spcBef>
              <a:spcAft>
                <a:spcPts val="0"/>
              </a:spcAft>
              <a:buNone/>
            </a:pPr>
            <a:r>
              <a:rPr lang="pl-PL" dirty="1"/>
              <a:t>4.</a:t>
            </a:r>
            <a:r>
              <a:rPr lang="pl-PL" dirty="1"/>
              <a:t>	</a:t>
            </a:r>
            <a:r>
              <a:rPr lang="pl-PL" dirty="1"/>
              <a:t>Poziom 4:</a:t>
            </a:r>
            <a:r>
              <a:rPr lang="pl-PL" dirty="1"/>
              <a:t> </a:t>
            </a:r>
            <a:r>
              <a:rPr lang="pl-PL" dirty="1"/>
              <a:t>Czy wasz system zadziała, gdy użyjecie innych bananów, które mogą mieć nieco inny rozmiar/kolor?</a:t>
            </a:r>
            <a:r>
              <a:rPr lang="pl-PL" dirty="1"/>
              <a:t> </a:t>
            </a:r>
            <a:r>
              <a:rPr lang="pl-PL" dirty="1"/>
              <a:t>(Moderator ocenia, które banany są wystarczająco dojrzałe.)</a:t>
            </a:r>
          </a:p>
          <a:p>
            <a:pPr marL="0" lvl="0" indent="0" algn="l" rtl="0">
              <a:spcBef>
                <a:spcPts val="0"/>
              </a:spcBef>
              <a:spcAft>
                <a:spcPts val="0"/>
              </a:spcAft>
              <a:buNone/>
            </a:pPr>
            <a:r>
              <a:rPr lang="pl-PL" dirty="1"/>
              <a:t>5.</a:t>
            </a:r>
            <a:r>
              <a:rPr lang="pl-PL" dirty="1"/>
              <a:t>	</a:t>
            </a:r>
            <a:r>
              <a:rPr lang="pl-PL" dirty="1"/>
              <a:t>Poziom 5:</a:t>
            </a:r>
            <a:r>
              <a:rPr lang="pl-PL" dirty="1"/>
              <a:t> </a:t>
            </a:r>
            <a:r>
              <a:rPr lang="pl-PL" dirty="1"/>
              <a:t>Zespół informuje też o tym, jak ta koncepcja może być zastosowana do innych rzeczywistych problemów (np. inspekcja pól uprawnych pod kątem zdrowych/zwiędłych plonów). Bonus za przedstawienie weryfikacji koncepcji.</a:t>
            </a:r>
          </a:p>
          <a:p>
            <a:pPr marL="0" lvl="0" indent="0" algn="l" rtl="0">
              <a:spcBef>
                <a:spcPts val="0"/>
              </a:spcBef>
              <a:spcAft>
                <a:spcPts val="0"/>
              </a:spcAft>
              <a:buNone/>
            </a:pPr>
            <a:endParaRPr/>
          </a:p>
          <a:p>
            <a:pPr marL="0" lvl="0" indent="0" algn="l" rtl="0">
              <a:spcBef>
                <a:spcPts val="0"/>
              </a:spcBef>
              <a:spcAft>
                <a:spcPts val="0"/>
              </a:spcAft>
              <a:buNone/>
            </a:pPr>
            <a:r>
              <a:rPr lang="pl-PL" dirty="1"/>
              <a:t>Uwaga:</a:t>
            </a:r>
            <a:r>
              <a:rPr lang="pl-PL" dirty="1"/>
              <a:t> </a:t>
            </a:r>
            <a:r>
              <a:rPr lang="pl-PL" dirty="1"/>
              <a:t>System musi rozpoznawać dojrzałego banana w ciągu 10 sekund (a najlepiej natychmiast).</a:t>
            </a:r>
            <a:r>
              <a:rPr lang="pl-PL" dirty="1"/>
              <a:t> </a:t>
            </a:r>
            <a:r>
              <a:rPr lang="pl-PL" dirty="1"/>
              <a:t>Kamera jest waszym kluczowym urządzeniem, na niej opiera się cały system.</a:t>
            </a:r>
            <a:r>
              <a:rPr lang="pl-PL" dirty="1"/>
              <a:t> </a:t>
            </a:r>
            <a:r>
              <a:rPr lang="pl-PL" dirty="1"/>
              <a:t>Nie wolno wam dotykać klawiatury/myszki, aby sprawić, że komputer rozpozna dojrzałego banana.</a:t>
            </a:r>
            <a:r>
              <a:rPr lang="pl-PL" dirty="1"/>
              <a:t> </a:t>
            </a:r>
          </a:p>
          <a:p>
            <a:pPr marL="0" lvl="0" indent="0" algn="l" rtl="0">
              <a:spcBef>
                <a:spcPts val="0"/>
              </a:spcBef>
              <a:spcAft>
                <a:spcPts val="0"/>
              </a:spcAft>
              <a:buNone/>
            </a:pPr>
            <a:endParaRPr/>
          </a:p>
        </p:txBody>
      </p:sp>
      <p:sp>
        <p:nvSpPr>
          <p:cNvPr id="446" name="Google Shape;446;p30: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1: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a:t>Różne poziomy projektu:</a:t>
            </a:r>
          </a:p>
          <a:p>
            <a:pPr marL="0" lvl="0" indent="0" algn="l" rtl="0">
              <a:spcBef>
                <a:spcPts val="0"/>
              </a:spcBef>
              <a:spcAft>
                <a:spcPts val="0"/>
              </a:spcAft>
              <a:buNone/>
            </a:pPr>
            <a:r>
              <a:rPr lang="pl-PL" dirty="1"/>
              <a:t>1.</a:t>
            </a:r>
            <a:r>
              <a:rPr lang="pl-PL" dirty="1"/>
              <a:t>	</a:t>
            </a:r>
            <a:r>
              <a:rPr lang="pl-PL" dirty="1"/>
              <a:t>Poziom 1:</a:t>
            </a:r>
            <a:r>
              <a:rPr lang="pl-PL" dirty="1"/>
              <a:t> </a:t>
            </a:r>
            <a:r>
              <a:rPr lang="pl-PL" dirty="1"/>
              <a:t>Opracujcie prostą aplikację, która wyświetli komunikat „DOJRZAŁY BANAN”, gdy żółty banan jest umieszczony przed kamerą, i przestanie wyświetlać ten komunikat, gdy banan zostanie zabrany sprzed kamery.</a:t>
            </a:r>
          </a:p>
          <a:p>
            <a:pPr marL="0" lvl="0" indent="0" algn="l" rtl="0">
              <a:spcBef>
                <a:spcPts val="0"/>
              </a:spcBef>
              <a:spcAft>
                <a:spcPts val="0"/>
              </a:spcAft>
              <a:buNone/>
            </a:pPr>
            <a:r>
              <a:rPr lang="pl-PL" dirty="1"/>
              <a:t>2.</a:t>
            </a:r>
            <a:r>
              <a:rPr lang="pl-PL" dirty="1"/>
              <a:t>	</a:t>
            </a:r>
            <a:r>
              <a:rPr lang="pl-PL" dirty="1"/>
              <a:t>Poziom 2:</a:t>
            </a:r>
            <a:r>
              <a:rPr lang="pl-PL" dirty="1"/>
              <a:t> </a:t>
            </a:r>
            <a:r>
              <a:rPr lang="pl-PL" dirty="1"/>
              <a:t>Komunikat „NIEDOJRZAŁY BANAN” wyświetla się, gdy zielony banan jest umieszczony przed kamerą.</a:t>
            </a:r>
          </a:p>
          <a:p>
            <a:pPr marL="0" lvl="0" indent="0" algn="l" rtl="0">
              <a:spcBef>
                <a:spcPts val="0"/>
              </a:spcBef>
              <a:spcAft>
                <a:spcPts val="0"/>
              </a:spcAft>
              <a:buNone/>
            </a:pPr>
            <a:r>
              <a:rPr lang="pl-PL" dirty="1"/>
              <a:t>3.</a:t>
            </a:r>
            <a:r>
              <a:rPr lang="pl-PL" dirty="1"/>
              <a:t>	</a:t>
            </a:r>
            <a:r>
              <a:rPr lang="pl-PL" dirty="1"/>
              <a:t>Poziom 3:</a:t>
            </a:r>
            <a:r>
              <a:rPr lang="pl-PL" dirty="1"/>
              <a:t> </a:t>
            </a:r>
            <a:r>
              <a:rPr lang="pl-PL" dirty="1"/>
              <a:t>Wykonajcie lokalizację i automatycznie narysujcie bryłę brzegową wokół miejsca, gdzie banan jest umieszczany w kadrze kamery.</a:t>
            </a:r>
          </a:p>
          <a:p>
            <a:pPr marL="0" lvl="0" indent="0" algn="l" rtl="0">
              <a:spcBef>
                <a:spcPts val="0"/>
              </a:spcBef>
              <a:spcAft>
                <a:spcPts val="0"/>
              </a:spcAft>
              <a:buNone/>
            </a:pPr>
            <a:r>
              <a:rPr lang="pl-PL" dirty="1"/>
              <a:t>4.</a:t>
            </a:r>
            <a:r>
              <a:rPr lang="pl-PL" dirty="1"/>
              <a:t>	</a:t>
            </a:r>
            <a:r>
              <a:rPr lang="pl-PL" dirty="1"/>
              <a:t>Poziom 4:</a:t>
            </a:r>
            <a:r>
              <a:rPr lang="pl-PL" dirty="1"/>
              <a:t> </a:t>
            </a:r>
            <a:r>
              <a:rPr lang="pl-PL" dirty="1"/>
              <a:t>Czy wasz system zadziała, gdy użyjecie innych bananów, które mogą mieć nieco inny rozmiar/kolor?</a:t>
            </a:r>
            <a:r>
              <a:rPr lang="pl-PL" dirty="1"/>
              <a:t> </a:t>
            </a:r>
            <a:r>
              <a:rPr lang="pl-PL" dirty="1"/>
              <a:t>(Moderator ocenia, które banany są wystarczająco dojrzałe.)</a:t>
            </a:r>
          </a:p>
          <a:p>
            <a:pPr marL="0" lvl="0" indent="0" algn="l" rtl="0">
              <a:spcBef>
                <a:spcPts val="0"/>
              </a:spcBef>
              <a:spcAft>
                <a:spcPts val="0"/>
              </a:spcAft>
              <a:buNone/>
            </a:pPr>
            <a:r>
              <a:rPr lang="pl-PL" dirty="1"/>
              <a:t>5.</a:t>
            </a:r>
            <a:r>
              <a:rPr lang="pl-PL" dirty="1"/>
              <a:t>	</a:t>
            </a:r>
            <a:r>
              <a:rPr lang="pl-PL" dirty="1"/>
              <a:t>Poziom 5:</a:t>
            </a:r>
            <a:r>
              <a:rPr lang="pl-PL" dirty="1"/>
              <a:t> </a:t>
            </a:r>
            <a:r>
              <a:rPr lang="pl-PL" dirty="1"/>
              <a:t>Zespół informuje też o tym, jak ta koncepcja może być zastosowana do innych rzeczywistych problemów (np. inspekcja pól uprawnych pod kątem zdrowych/zwiędłych plonów). Bonus za przedstawienie weryfikacji koncepcji.</a:t>
            </a:r>
          </a:p>
          <a:p>
            <a:pPr marL="0" lvl="0" indent="0" algn="l" rtl="0">
              <a:spcBef>
                <a:spcPts val="0"/>
              </a:spcBef>
              <a:spcAft>
                <a:spcPts val="0"/>
              </a:spcAft>
              <a:buNone/>
            </a:pPr>
            <a:endParaRPr/>
          </a:p>
          <a:p>
            <a:pPr marL="0" lvl="0" indent="0" algn="l" rtl="0">
              <a:spcBef>
                <a:spcPts val="0"/>
              </a:spcBef>
              <a:spcAft>
                <a:spcPts val="0"/>
              </a:spcAft>
              <a:buNone/>
            </a:pPr>
            <a:r>
              <a:rPr lang="pl-PL" dirty="1"/>
              <a:t>Uwaga:</a:t>
            </a:r>
            <a:r>
              <a:rPr lang="pl-PL" dirty="1"/>
              <a:t> </a:t>
            </a:r>
            <a:r>
              <a:rPr lang="pl-PL" dirty="1"/>
              <a:t>System musi rozpoznawać dojrzałego banana w ciągu 10 sekund (a najlepiej natychmiast).</a:t>
            </a:r>
            <a:r>
              <a:rPr lang="pl-PL" dirty="1"/>
              <a:t> </a:t>
            </a:r>
            <a:r>
              <a:rPr lang="pl-PL" dirty="1"/>
              <a:t>Kamera jest waszym kluczowym urządzeniem, na niej opiera się cały system.</a:t>
            </a:r>
            <a:r>
              <a:rPr lang="pl-PL" dirty="1"/>
              <a:t> </a:t>
            </a:r>
            <a:r>
              <a:rPr lang="pl-PL" dirty="1"/>
              <a:t>Nie wolno wam dotykać klawiatury/myszki, aby sprawić, że komputer rozpozna dojrzałego banana.</a:t>
            </a:r>
            <a:r>
              <a:rPr lang="pl-PL" dirty="1"/>
              <a:t> </a:t>
            </a:r>
          </a:p>
          <a:p>
            <a:pPr marL="0" lvl="0" indent="0" algn="l" rtl="0">
              <a:spcBef>
                <a:spcPts val="0"/>
              </a:spcBef>
              <a:spcAft>
                <a:spcPts val="0"/>
              </a:spcAft>
              <a:buNone/>
            </a:pPr>
            <a:endParaRPr/>
          </a:p>
        </p:txBody>
      </p:sp>
      <p:sp>
        <p:nvSpPr>
          <p:cNvPr id="454" name="Google Shape;454;p31: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a:t>Różne poziomy projektu:</a:t>
            </a:r>
          </a:p>
          <a:p>
            <a:pPr marL="0" lvl="0" indent="0" algn="l" rtl="0">
              <a:spcBef>
                <a:spcPts val="0"/>
              </a:spcBef>
              <a:spcAft>
                <a:spcPts val="0"/>
              </a:spcAft>
              <a:buNone/>
            </a:pPr>
            <a:r>
              <a:rPr lang="pl-PL" dirty="1"/>
              <a:t>1.</a:t>
            </a:r>
            <a:r>
              <a:rPr lang="pl-PL" dirty="1"/>
              <a:t>	</a:t>
            </a:r>
            <a:r>
              <a:rPr lang="pl-PL" dirty="1"/>
              <a:t>Poziom 1:</a:t>
            </a:r>
            <a:r>
              <a:rPr lang="pl-PL" dirty="1"/>
              <a:t> </a:t>
            </a:r>
            <a:r>
              <a:rPr lang="pl-PL" dirty="1"/>
              <a:t>Opracujcie prostą aplikację, która wyświetli komunikat „DOJRZAŁY BANAN”, gdy żółty banan jest umieszczony przed kamerą, i przestanie wyświetlać ten komunikat, gdy banan zostanie zabrany sprzed kamery.</a:t>
            </a:r>
          </a:p>
          <a:p>
            <a:pPr marL="0" lvl="0" indent="0" algn="l" rtl="0">
              <a:spcBef>
                <a:spcPts val="0"/>
              </a:spcBef>
              <a:spcAft>
                <a:spcPts val="0"/>
              </a:spcAft>
              <a:buNone/>
            </a:pPr>
            <a:r>
              <a:rPr lang="pl-PL" dirty="1"/>
              <a:t>2.</a:t>
            </a:r>
            <a:r>
              <a:rPr lang="pl-PL" dirty="1"/>
              <a:t>	</a:t>
            </a:r>
            <a:r>
              <a:rPr lang="pl-PL" dirty="1"/>
              <a:t>Poziom 2:</a:t>
            </a:r>
            <a:r>
              <a:rPr lang="pl-PL" dirty="1"/>
              <a:t> </a:t>
            </a:r>
            <a:r>
              <a:rPr lang="pl-PL" dirty="1"/>
              <a:t>Komunikat „NIEDOJRZAŁY BANAN” wyświetla się, gdy zielony banan jest umieszczony przed kamerą.</a:t>
            </a:r>
          </a:p>
          <a:p>
            <a:pPr marL="0" lvl="0" indent="0" algn="l" rtl="0">
              <a:spcBef>
                <a:spcPts val="0"/>
              </a:spcBef>
              <a:spcAft>
                <a:spcPts val="0"/>
              </a:spcAft>
              <a:buNone/>
            </a:pPr>
            <a:r>
              <a:rPr lang="pl-PL" dirty="1"/>
              <a:t>3.</a:t>
            </a:r>
            <a:r>
              <a:rPr lang="pl-PL" dirty="1"/>
              <a:t>	</a:t>
            </a:r>
            <a:r>
              <a:rPr lang="pl-PL" dirty="1"/>
              <a:t>Poziom 3:</a:t>
            </a:r>
            <a:r>
              <a:rPr lang="pl-PL" dirty="1"/>
              <a:t> </a:t>
            </a:r>
            <a:r>
              <a:rPr lang="pl-PL" dirty="1"/>
              <a:t>Wykonajcie lokalizację i automatycznie narysujcie bryłę brzegową wokół miejsca, gdzie banan jest umieszczany w kadrze kamery.</a:t>
            </a:r>
          </a:p>
          <a:p>
            <a:pPr marL="0" lvl="0" indent="0" algn="l" rtl="0">
              <a:spcBef>
                <a:spcPts val="0"/>
              </a:spcBef>
              <a:spcAft>
                <a:spcPts val="0"/>
              </a:spcAft>
              <a:buNone/>
            </a:pPr>
            <a:r>
              <a:rPr lang="pl-PL" dirty="1"/>
              <a:t>4.</a:t>
            </a:r>
            <a:r>
              <a:rPr lang="pl-PL" dirty="1"/>
              <a:t>	</a:t>
            </a:r>
            <a:r>
              <a:rPr lang="pl-PL" dirty="1"/>
              <a:t>Poziom 4:</a:t>
            </a:r>
            <a:r>
              <a:rPr lang="pl-PL" dirty="1"/>
              <a:t> </a:t>
            </a:r>
            <a:r>
              <a:rPr lang="pl-PL" dirty="1"/>
              <a:t>Czy wasz system zadziała, gdy użyjecie innych bananów, które mogą mieć nieco inny rozmiar/kolor?</a:t>
            </a:r>
            <a:r>
              <a:rPr lang="pl-PL" dirty="1"/>
              <a:t> </a:t>
            </a:r>
            <a:r>
              <a:rPr lang="pl-PL" dirty="1"/>
              <a:t>(Moderator ocenia, które banany są wystarczająco dojrzałe.)</a:t>
            </a:r>
          </a:p>
          <a:p>
            <a:pPr marL="0" lvl="0" indent="0" algn="l" rtl="0">
              <a:spcBef>
                <a:spcPts val="0"/>
              </a:spcBef>
              <a:spcAft>
                <a:spcPts val="0"/>
              </a:spcAft>
              <a:buNone/>
            </a:pPr>
            <a:r>
              <a:rPr lang="pl-PL" dirty="1"/>
              <a:t>5.</a:t>
            </a:r>
            <a:r>
              <a:rPr lang="pl-PL" dirty="1"/>
              <a:t>	</a:t>
            </a:r>
            <a:r>
              <a:rPr lang="pl-PL" dirty="1"/>
              <a:t>Poziom 5:</a:t>
            </a:r>
            <a:r>
              <a:rPr lang="pl-PL" dirty="1"/>
              <a:t> </a:t>
            </a:r>
            <a:r>
              <a:rPr lang="pl-PL" dirty="1"/>
              <a:t>Zespół informuje też o tym, jak ta koncepcja może być zastosowana do innych rzeczywistych problemów (np. inspekcja pól uprawnych pod kątem zdrowych/zwiędłych plonów). Bonus za przedstawienie weryfikacji koncepcji.</a:t>
            </a:r>
          </a:p>
          <a:p>
            <a:pPr marL="0" lvl="0" indent="0" algn="l" rtl="0">
              <a:spcBef>
                <a:spcPts val="0"/>
              </a:spcBef>
              <a:spcAft>
                <a:spcPts val="0"/>
              </a:spcAft>
              <a:buNone/>
            </a:pPr>
            <a:endParaRPr/>
          </a:p>
          <a:p>
            <a:pPr marL="0" lvl="0" indent="0" algn="l" rtl="0">
              <a:spcBef>
                <a:spcPts val="0"/>
              </a:spcBef>
              <a:spcAft>
                <a:spcPts val="0"/>
              </a:spcAft>
              <a:buNone/>
            </a:pPr>
            <a:r>
              <a:rPr lang="pl-PL" dirty="1"/>
              <a:t>Uwaga:</a:t>
            </a:r>
            <a:r>
              <a:rPr lang="pl-PL" dirty="1"/>
              <a:t> </a:t>
            </a:r>
            <a:r>
              <a:rPr lang="pl-PL" dirty="1"/>
              <a:t>System musi rozpoznawać dojrzałego banana w ciągu 10 sekund (a najlepiej natychmiast).</a:t>
            </a:r>
            <a:r>
              <a:rPr lang="pl-PL" dirty="1"/>
              <a:t> </a:t>
            </a:r>
            <a:r>
              <a:rPr lang="pl-PL" dirty="1"/>
              <a:t>Kamera jest waszym kluczowym urządzeniem, na niej opiera się cały system.</a:t>
            </a:r>
            <a:r>
              <a:rPr lang="pl-PL" dirty="1"/>
              <a:t> </a:t>
            </a:r>
            <a:r>
              <a:rPr lang="pl-PL" dirty="1"/>
              <a:t>Nie wolno wam dotykać klawiatury/myszki, aby sprawić, że komputer rozpozna dojrzałego banana.</a:t>
            </a:r>
            <a:r>
              <a:rPr lang="pl-PL" dirty="1"/>
              <a:t> </a:t>
            </a:r>
          </a:p>
          <a:p>
            <a:pPr marL="0" lvl="0" indent="0" algn="l" rtl="0">
              <a:spcBef>
                <a:spcPts val="0"/>
              </a:spcBef>
              <a:spcAft>
                <a:spcPts val="0"/>
              </a:spcAft>
              <a:buNone/>
            </a:pPr>
            <a:endParaRPr/>
          </a:p>
        </p:txBody>
      </p:sp>
      <p:sp>
        <p:nvSpPr>
          <p:cNvPr id="462" name="Google Shape;462;p32: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3: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Zastanówcie się nad tymi pytaniami w trakcie planowania i rozpoczynania waszych projektów!</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Niech każdy zespół najpierw przygotuje strategię, nie próbujcie od razu budować rozwiązania.</a:t>
            </a:r>
            <a:r>
              <a:rPr lang="pl-PL" dirty="1" sz="1200">
                <a:solidFill>
                  <a:schemeClr val="dk1"/>
                </a:solidFill>
                <a:latin typeface="Calibri"/>
                <a:ea typeface="Calibri"/>
                <a:cs typeface="Calibri"/>
                <a:sym typeface="Calibri"/>
              </a:rPr>
              <a:t> </a:t>
            </a: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pl-PL" dirty="1" b="1" sz="1200">
                <a:solidFill>
                  <a:schemeClr val="dk1"/>
                </a:solidFill>
                <a:latin typeface="Calibri"/>
                <a:ea typeface="Calibri"/>
                <a:cs typeface="Calibri"/>
                <a:sym typeface="Calibri"/>
              </a:rPr>
              <a:t>Uwaga do moderatora:</a:t>
            </a:r>
            <a:r>
              <a:rPr lang="pl-PL" dirty="1" sz="1200">
                <a:solidFill>
                  <a:schemeClr val="dk1"/>
                </a:solidFill>
                <a:latin typeface="Calibri"/>
                <a:ea typeface="Calibri"/>
                <a:cs typeface="Calibri"/>
                <a:sym typeface="Calibri"/>
              </a:rPr>
              <a:t> </a:t>
            </a:r>
            <a:r>
              <a:rPr lang="pl-PL" dirty="1"/>
              <a:t>Aby uprościć projekt, uczestnicy mogą kontrolować tło. Kamera wychwytuje obraz bez zakłóceń w tle.</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Uczestnicy mogą eksplorować inne techniki poza tym, czego się nauczyli podczas samokształcenia z użyciem notatnika Jupyter.</a:t>
            </a:r>
          </a:p>
          <a:p>
            <a:pPr marL="0" lvl="0" indent="0" algn="l" rtl="0">
              <a:spcBef>
                <a:spcPts val="0"/>
              </a:spcBef>
              <a:spcAft>
                <a:spcPts val="0"/>
              </a:spcAft>
              <a:buNone/>
            </a:pPr>
            <a:endParaRPr/>
          </a:p>
        </p:txBody>
      </p:sp>
      <p:sp>
        <p:nvSpPr>
          <p:cNvPr id="471" name="Google Shape;471;p33: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4: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1100"/>
              <a:buFont typeface="Arial"/>
              <a:buNone/>
            </a:pPr>
            <a:r>
              <a:rPr lang="pl-PL" dirty="1" sz="900">
                <a:solidFill>
                  <a:schemeClr val="dk1"/>
                </a:solidFill>
                <a:latin typeface="Calibri"/>
                <a:ea typeface="Calibri"/>
                <a:cs typeface="Calibri"/>
                <a:sym typeface="Calibri"/>
              </a:rPr>
              <a:t>Minęła połowa czasu!</a:t>
            </a:r>
            <a:r>
              <a:rPr lang="pl-PL" dirty="1" sz="900">
                <a:solidFill>
                  <a:schemeClr val="dk1"/>
                </a:solidFill>
                <a:latin typeface="Calibri"/>
                <a:ea typeface="Calibri"/>
                <a:cs typeface="Calibri"/>
                <a:sym typeface="Calibri"/>
              </a:rPr>
              <a:t> </a:t>
            </a:r>
          </a:p>
          <a:p>
            <a:pPr marL="457200" lvl="0" indent="-285750" algn="l" rtl="0">
              <a:lnSpc>
                <a:spcPct val="100000"/>
              </a:lnSpc>
              <a:spcBef>
                <a:spcPts val="0"/>
              </a:spcBef>
              <a:spcAft>
                <a:spcPts val="0"/>
              </a:spcAft>
              <a:buClr>
                <a:schemeClr val="dk1"/>
              </a:buClr>
              <a:buSzPts val="1100"/>
              <a:buFont typeface="Arial"/>
              <a:buNone/>
            </a:pPr>
            <a:r>
              <a:rPr lang="pl-PL" dirty="1" sz="900">
                <a:solidFill>
                  <a:schemeClr val="dk1"/>
                </a:solidFill>
                <a:latin typeface="Calibri"/>
                <a:ea typeface="Calibri"/>
                <a:cs typeface="Calibri"/>
                <a:sym typeface="Calibri"/>
              </a:rPr>
              <a:t>Podzielcie się tym, co udało wam się do tej pory zrobić!</a:t>
            </a:r>
          </a:p>
        </p:txBody>
      </p:sp>
      <p:sp>
        <p:nvSpPr>
          <p:cNvPr id="479" name="Google Shape;479;p34: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5: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1100"/>
              <a:buFont typeface="Arial"/>
              <a:buNone/>
            </a:pPr>
            <a:r>
              <a:rPr lang="pl-PL" dirty="1" sz="1200">
                <a:solidFill>
                  <a:schemeClr val="dk1"/>
                </a:solidFill>
                <a:latin typeface="Calibri"/>
                <a:ea typeface="Calibri"/>
                <a:cs typeface="Calibri"/>
                <a:sym typeface="Calibri"/>
              </a:rPr>
              <a:t>Poproś uczestników, by zapisali na fiszce:</a:t>
            </a:r>
          </a:p>
          <a:p>
            <a:pPr marL="457200" lvl="0" indent="-285750" algn="l" rtl="0">
              <a:lnSpc>
                <a:spcPct val="100000"/>
              </a:lnSpc>
              <a:spcBef>
                <a:spcPts val="0"/>
              </a:spcBef>
              <a:spcAft>
                <a:spcPts val="0"/>
              </a:spcAft>
              <a:buClr>
                <a:schemeClr val="dk1"/>
              </a:buClr>
              <a:buSzPts val="1100"/>
              <a:buFont typeface="Arial"/>
              <a:buNone/>
            </a:pPr>
            <a:r>
              <a:rPr lang="pl-PL" dirty="1" sz="1200">
                <a:solidFill>
                  <a:schemeClr val="dk1"/>
                </a:solidFill>
                <a:latin typeface="Calibri"/>
                <a:ea typeface="Calibri"/>
                <a:cs typeface="Calibri"/>
                <a:sym typeface="Calibri"/>
              </a:rPr>
              <a:t>1.</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Poziom(y) realizacji zadania.</a:t>
            </a:r>
            <a:r>
              <a:rPr lang="pl-PL" dirty="1" sz="1200">
                <a:solidFill>
                  <a:schemeClr val="dk1"/>
                </a:solidFill>
                <a:latin typeface="Calibri"/>
                <a:ea typeface="Calibri"/>
                <a:cs typeface="Calibri"/>
                <a:sym typeface="Calibri"/>
              </a:rPr>
              <a:t> </a:t>
            </a:r>
          </a:p>
          <a:p>
            <a:pPr marL="457200" lvl="0" indent="-285750" algn="l" rtl="0">
              <a:lnSpc>
                <a:spcPct val="100000"/>
              </a:lnSpc>
              <a:spcBef>
                <a:spcPts val="0"/>
              </a:spcBef>
              <a:spcAft>
                <a:spcPts val="0"/>
              </a:spcAft>
              <a:buClr>
                <a:schemeClr val="dk1"/>
              </a:buClr>
              <a:buSzPts val="1100"/>
              <a:buFont typeface="Arial"/>
              <a:buNone/>
            </a:pPr>
            <a:r>
              <a:rPr lang="pl-PL" dirty="1" sz="1200">
                <a:solidFill>
                  <a:schemeClr val="dk1"/>
                </a:solidFill>
                <a:latin typeface="Calibri"/>
                <a:ea typeface="Calibri"/>
                <a:cs typeface="Calibri"/>
                <a:sym typeface="Calibri"/>
              </a:rPr>
              <a:t>2.</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W trzech zdaniach: największy sukces do tej pory i największa przeszkoda, jaką trzeba pokonać, aby system był sprawny i gotowy do prezentacji.</a:t>
            </a:r>
          </a:p>
          <a:p>
            <a:pPr marL="457200" lvl="0" indent="-285750" algn="l" rtl="0">
              <a:lnSpc>
                <a:spcPct val="100000"/>
              </a:lnSpc>
              <a:spcBef>
                <a:spcPts val="0"/>
              </a:spcBef>
              <a:spcAft>
                <a:spcPts val="0"/>
              </a:spcAft>
              <a:buClr>
                <a:schemeClr val="dk1"/>
              </a:buClr>
              <a:buSzPts val="1100"/>
              <a:buFont typeface="Arial"/>
              <a:buNone/>
            </a:pPr>
            <a:r>
              <a:rPr lang="pl-PL" dirty="1" sz="1200">
                <a:solidFill>
                  <a:schemeClr val="dk1"/>
                </a:solidFill>
                <a:latin typeface="Calibri"/>
                <a:ea typeface="Calibri"/>
                <a:cs typeface="Calibri"/>
                <a:sym typeface="Calibri"/>
              </a:rPr>
              <a:t>3.</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Czy ktoś chce służyć poradą/pomocą?</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Czy inni mają podobne wyzwania?</a:t>
            </a:r>
          </a:p>
        </p:txBody>
      </p:sp>
      <p:sp>
        <p:nvSpPr>
          <p:cNvPr id="487" name="Google Shape;487;p35: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36: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sz="900">
                <a:solidFill>
                  <a:schemeClr val="dk1"/>
                </a:solidFill>
                <a:latin typeface="Calibri"/>
                <a:ea typeface="Calibri"/>
                <a:cs typeface="Calibri"/>
                <a:sym typeface="Calibri"/>
              </a:rPr>
              <a:t>Uczestnicy kontynuują pracę nad rozwiązaniami.</a:t>
            </a:r>
            <a:r>
              <a:rPr lang="pl-PL" dirty="1" sz="900">
                <a:solidFill>
                  <a:schemeClr val="dk1"/>
                </a:solidFill>
                <a:latin typeface="Calibri"/>
                <a:ea typeface="Calibri"/>
                <a:cs typeface="Calibri"/>
                <a:sym typeface="Calibri"/>
              </a:rPr>
              <a:t> </a:t>
            </a:r>
            <a:r>
              <a:rPr lang="pl-PL" dirty="1" sz="900">
                <a:solidFill>
                  <a:schemeClr val="dk1"/>
                </a:solidFill>
                <a:latin typeface="Calibri"/>
                <a:ea typeface="Calibri"/>
                <a:cs typeface="Calibri"/>
                <a:sym typeface="Calibri"/>
              </a:rPr>
              <a:t>Biorąc pod uwagę przeszkody, o których wspomnieli, czy istnieją inne użyteczne techniki mogące rozwiązać problem?</a:t>
            </a:r>
            <a:r>
              <a:rPr lang="pl-PL" dirty="1" sz="900">
                <a:solidFill>
                  <a:schemeClr val="dk1"/>
                </a:solidFill>
                <a:latin typeface="Calibri"/>
                <a:ea typeface="Calibri"/>
                <a:cs typeface="Calibri"/>
                <a:sym typeface="Calibri"/>
              </a:rPr>
              <a:t> </a:t>
            </a:r>
            <a:r>
              <a:rPr lang="pl-PL" dirty="1" sz="900">
                <a:solidFill>
                  <a:schemeClr val="dk1"/>
                </a:solidFill>
                <a:latin typeface="Calibri"/>
                <a:ea typeface="Calibri"/>
                <a:cs typeface="Calibri"/>
                <a:sym typeface="Calibri"/>
              </a:rPr>
              <a:t>Czy są techniki, których nie znają, ale które mogą szybko znaleźć w Internecie?</a:t>
            </a:r>
            <a:r>
              <a:rPr lang="pl-PL" dirty="1" sz="900">
                <a:solidFill>
                  <a:schemeClr val="dk1"/>
                </a:solidFill>
                <a:latin typeface="Calibri"/>
                <a:ea typeface="Calibri"/>
                <a:cs typeface="Calibri"/>
                <a:sym typeface="Calibri"/>
              </a:rPr>
              <a:t> </a:t>
            </a:r>
            <a:r>
              <a:rPr lang="pl-PL" dirty="1" sz="900">
                <a:solidFill>
                  <a:schemeClr val="dk1"/>
                </a:solidFill>
                <a:latin typeface="Calibri"/>
                <a:ea typeface="Calibri"/>
                <a:cs typeface="Calibri"/>
                <a:sym typeface="Calibri"/>
              </a:rPr>
              <a:t>Nie muszą ograniczać się do tego, czego do tej pory się dowiedzieli.</a:t>
            </a:r>
            <a:r>
              <a:rPr lang="pl-PL" dirty="1" sz="900">
                <a:solidFill>
                  <a:schemeClr val="dk1"/>
                </a:solidFill>
                <a:latin typeface="Calibri"/>
                <a:ea typeface="Calibri"/>
                <a:cs typeface="Calibri"/>
                <a:sym typeface="Calibri"/>
              </a:rPr>
              <a:t> </a:t>
            </a:r>
          </a:p>
          <a:p>
            <a:pPr marL="0" lvl="0" indent="0" algn="l" rtl="0">
              <a:spcBef>
                <a:spcPts val="0"/>
              </a:spcBef>
              <a:spcAft>
                <a:spcPts val="0"/>
              </a:spcAft>
              <a:buNone/>
            </a:pPr>
            <a:r>
              <a:rPr lang="pl-PL" dirty="1" sz="900">
                <a:solidFill>
                  <a:schemeClr val="dk1"/>
                </a:solidFill>
                <a:latin typeface="Calibri"/>
                <a:ea typeface="Calibri"/>
                <a:cs typeface="Calibri"/>
                <a:sym typeface="Calibri"/>
              </a:rPr>
              <a:t> </a:t>
            </a:r>
          </a:p>
          <a:p>
            <a:pPr marL="0" lvl="0" indent="0" algn="l" rtl="0">
              <a:spcBef>
                <a:spcPts val="0"/>
              </a:spcBef>
              <a:spcAft>
                <a:spcPts val="0"/>
              </a:spcAft>
              <a:buNone/>
            </a:pPr>
            <a:r>
              <a:rPr lang="pl-PL" dirty="1" sz="900">
                <a:solidFill>
                  <a:schemeClr val="dk1"/>
                </a:solidFill>
                <a:latin typeface="Calibri"/>
                <a:ea typeface="Calibri"/>
                <a:cs typeface="Calibri"/>
                <a:sym typeface="Calibri"/>
              </a:rPr>
              <a:t>Każdy zespół liczy kilku członków.</a:t>
            </a:r>
            <a:r>
              <a:rPr lang="pl-PL" dirty="1" sz="900">
                <a:solidFill>
                  <a:schemeClr val="dk1"/>
                </a:solidFill>
                <a:latin typeface="Calibri"/>
                <a:ea typeface="Calibri"/>
                <a:cs typeface="Calibri"/>
                <a:sym typeface="Calibri"/>
              </a:rPr>
              <a:t> </a:t>
            </a:r>
            <a:r>
              <a:rPr lang="pl-PL" dirty="1" sz="900">
                <a:solidFill>
                  <a:schemeClr val="dk1"/>
                </a:solidFill>
                <a:latin typeface="Calibri"/>
                <a:ea typeface="Calibri"/>
                <a:cs typeface="Calibri"/>
                <a:sym typeface="Calibri"/>
              </a:rPr>
              <a:t>Każda osoba może zająć się konkretnym zadaniem lub pomagać innym.</a:t>
            </a:r>
            <a:r>
              <a:rPr lang="pl-PL" dirty="1" sz="900">
                <a:solidFill>
                  <a:schemeClr val="dk1"/>
                </a:solidFill>
                <a:latin typeface="Calibri"/>
                <a:ea typeface="Calibri"/>
                <a:cs typeface="Calibri"/>
                <a:sym typeface="Calibri"/>
              </a:rPr>
              <a:t> </a:t>
            </a:r>
            <a:r>
              <a:rPr lang="pl-PL" dirty="1" sz="900">
                <a:solidFill>
                  <a:schemeClr val="dk1"/>
                </a:solidFill>
                <a:latin typeface="Calibri"/>
                <a:ea typeface="Calibri"/>
                <a:cs typeface="Calibri"/>
                <a:sym typeface="Calibri"/>
              </a:rPr>
              <a:t>Obserwuj, jak uczestnicy pracują.</a:t>
            </a:r>
          </a:p>
          <a:p>
            <a:pPr marL="0" lvl="0" indent="0" algn="l" rtl="0">
              <a:spcBef>
                <a:spcPts val="0"/>
              </a:spcBef>
              <a:spcAft>
                <a:spcPts val="0"/>
              </a:spcAft>
              <a:buNone/>
            </a:pPr>
            <a:br>
              <a:rPr lang="pl-PL" dirty="1" b="1" sz="900">
                <a:solidFill>
                  <a:schemeClr val="dk1"/>
                </a:solidFill>
                <a:latin typeface="Calibri"/>
                <a:ea typeface="Calibri"/>
                <a:cs typeface="Calibri"/>
                <a:sym typeface="Calibri"/>
              </a:rPr>
            </a:br>
            <a:r>
              <a:rPr lang="pl-PL" dirty="1" sz="900">
                <a:solidFill>
                  <a:schemeClr val="dk1"/>
                </a:solidFill>
                <a:latin typeface="Calibri"/>
                <a:ea typeface="Calibri"/>
                <a:cs typeface="Calibri"/>
                <a:sym typeface="Calibri"/>
              </a:rPr>
              <a:t>Zwróć uwagę, ilu przygotowało plany w arkuszu.</a:t>
            </a:r>
            <a:r>
              <a:rPr lang="pl-PL" dirty="1" sz="900">
                <a:solidFill>
                  <a:schemeClr val="dk1"/>
                </a:solidFill>
                <a:latin typeface="Calibri"/>
                <a:ea typeface="Calibri"/>
                <a:cs typeface="Calibri"/>
                <a:sym typeface="Calibri"/>
              </a:rPr>
              <a:t> </a:t>
            </a:r>
            <a:r>
              <a:rPr lang="pl-PL" dirty="1" sz="900">
                <a:solidFill>
                  <a:schemeClr val="dk1"/>
                </a:solidFill>
                <a:latin typeface="Calibri"/>
                <a:ea typeface="Calibri"/>
                <a:cs typeface="Calibri"/>
                <a:sym typeface="Calibri"/>
              </a:rPr>
              <a:t>Czy pracują efektywnie jako zespół?</a:t>
            </a:r>
            <a:r>
              <a:rPr lang="pl-PL" dirty="1" sz="900">
                <a:solidFill>
                  <a:schemeClr val="dk1"/>
                </a:solidFill>
                <a:latin typeface="Calibri"/>
                <a:ea typeface="Calibri"/>
                <a:cs typeface="Calibri"/>
                <a:sym typeface="Calibri"/>
              </a:rPr>
              <a:t> </a:t>
            </a:r>
            <a:r>
              <a:rPr lang="pl-PL" dirty="1" sz="900">
                <a:solidFill>
                  <a:schemeClr val="dk1"/>
                </a:solidFill>
                <a:latin typeface="Calibri"/>
                <a:ea typeface="Calibri"/>
                <a:cs typeface="Calibri"/>
                <a:sym typeface="Calibri"/>
              </a:rPr>
              <a:t>Czy dzielą się informacjami i odkryciami?</a:t>
            </a:r>
          </a:p>
        </p:txBody>
      </p:sp>
      <p:sp>
        <p:nvSpPr>
          <p:cNvPr id="495" name="Google Shape;495;p36: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37: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l-PL" dirty="1" sz="1200">
                <a:solidFill>
                  <a:schemeClr val="dk1"/>
                </a:solidFill>
                <a:latin typeface="Calibri"/>
                <a:ea typeface="Calibri"/>
                <a:cs typeface="Calibri"/>
                <a:sym typeface="Calibri"/>
              </a:rPr>
              <a:t>Przypomnij, na czym polega wyzwanie</a:t>
            </a:r>
          </a:p>
          <a:p>
            <a:pPr marL="0" lvl="0" indent="0" algn="l" rtl="0">
              <a:spcBef>
                <a:spcPts val="0"/>
              </a:spcBef>
              <a:spcAft>
                <a:spcPts val="0"/>
              </a:spcAft>
              <a:buNone/>
            </a:pPr>
            <a:endParaRPr/>
          </a:p>
        </p:txBody>
      </p:sp>
      <p:sp>
        <p:nvSpPr>
          <p:cNvPr id="503" name="Google Shape;503;p37: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38: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l-PL" dirty="1" sz="1200">
                <a:solidFill>
                  <a:schemeClr val="dk1"/>
                </a:solidFill>
                <a:latin typeface="Calibri"/>
                <a:ea typeface="Calibri"/>
                <a:cs typeface="Calibri"/>
                <a:sym typeface="Calibri"/>
              </a:rPr>
              <a:t>Przypomnij poziomy wyzwania</a:t>
            </a:r>
          </a:p>
          <a:p>
            <a:pPr marL="0" lvl="0" indent="0" algn="l" rtl="0">
              <a:spcBef>
                <a:spcPts val="0"/>
              </a:spcBef>
              <a:spcAft>
                <a:spcPts val="0"/>
              </a:spcAft>
              <a:buNone/>
            </a:pPr>
            <a:endParaRPr/>
          </a:p>
        </p:txBody>
      </p:sp>
      <p:sp>
        <p:nvSpPr>
          <p:cNvPr id="511" name="Google Shape;511;p38: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39: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marR="0" lvl="0" indent="-285750" algn="l" rtl="0">
              <a:lnSpc>
                <a:spcPct val="100000"/>
              </a:lnSpc>
              <a:spcBef>
                <a:spcPts val="0"/>
              </a:spcBef>
              <a:spcAft>
                <a:spcPts val="0"/>
              </a:spcAft>
              <a:buClr>
                <a:schemeClr val="dk1"/>
              </a:buClr>
              <a:buSzPts val="900"/>
              <a:buFont typeface="Assistant"/>
              <a:buNone/>
            </a:pPr>
            <a:r>
              <a:rPr lang="pl-PL" dirty="1" sz="800">
                <a:solidFill>
                  <a:schemeClr val="dk1"/>
                </a:solidFill>
                <a:latin typeface="Calibri"/>
                <a:ea typeface="Calibri"/>
                <a:cs typeface="Calibri"/>
                <a:sym typeface="Calibri"/>
              </a:rPr>
              <a:t>Już najwyższy czas!</a:t>
            </a:r>
            <a:r>
              <a:rPr lang="pl-PL" dirty="1" sz="800">
                <a:solidFill>
                  <a:schemeClr val="dk1"/>
                </a:solidFill>
                <a:latin typeface="Calibri"/>
                <a:ea typeface="Calibri"/>
                <a:cs typeface="Calibri"/>
                <a:sym typeface="Calibri"/>
              </a:rPr>
              <a:t> </a:t>
            </a:r>
            <a:r>
              <a:rPr lang="pl-PL" dirty="1" sz="800">
                <a:solidFill>
                  <a:schemeClr val="dk1"/>
                </a:solidFill>
                <a:latin typeface="Calibri"/>
                <a:ea typeface="Calibri"/>
                <a:cs typeface="Calibri"/>
                <a:sym typeface="Calibri"/>
              </a:rPr>
              <a:t>Każdy zespół przygotowuje stanowisko, gdzie zaprezentuje działanie swojego systemu.</a:t>
            </a:r>
          </a:p>
          <a:p>
            <a:pPr marL="457200" marR="0" lvl="0" indent="-285750" algn="l" rtl="0">
              <a:lnSpc>
                <a:spcPct val="100000"/>
              </a:lnSpc>
              <a:spcBef>
                <a:spcPts val="0"/>
              </a:spcBef>
              <a:spcAft>
                <a:spcPts val="0"/>
              </a:spcAft>
              <a:buClr>
                <a:schemeClr val="dk1"/>
              </a:buClr>
              <a:buSzPts val="900"/>
              <a:buFont typeface="Assistant"/>
              <a:buNone/>
            </a:pPr>
            <a:endParaRPr sz="800">
              <a:solidFill>
                <a:schemeClr val="dk1"/>
              </a:solidFill>
              <a:latin typeface="Calibri"/>
              <a:ea typeface="Calibri"/>
              <a:cs typeface="Calibri"/>
              <a:sym typeface="Calibri"/>
            </a:endParaRPr>
          </a:p>
          <a:p>
            <a:pPr marL="457200" marR="0" lvl="0" indent="-285750" algn="l" rtl="0">
              <a:lnSpc>
                <a:spcPct val="100000"/>
              </a:lnSpc>
              <a:spcBef>
                <a:spcPts val="0"/>
              </a:spcBef>
              <a:spcAft>
                <a:spcPts val="0"/>
              </a:spcAft>
              <a:buClr>
                <a:schemeClr val="dk1"/>
              </a:buClr>
              <a:buSzPts val="900"/>
              <a:buFont typeface="Assistant"/>
              <a:buNone/>
            </a:pPr>
            <a:r>
              <a:rPr lang="pl-PL" dirty="1" sz="800">
                <a:solidFill>
                  <a:schemeClr val="dk1"/>
                </a:solidFill>
                <a:latin typeface="Calibri"/>
                <a:ea typeface="Calibri"/>
                <a:cs typeface="Calibri"/>
                <a:sym typeface="Calibri"/>
              </a:rPr>
              <a:t>[Zwróć uwagę na cenne i ważne punkty, którymi warto podzielić się z wszystkimi.]</a:t>
            </a:r>
          </a:p>
          <a:p>
            <a:pPr marL="457200" lvl="0" indent="-285750" algn="l" rtl="0">
              <a:lnSpc>
                <a:spcPct val="100000"/>
              </a:lnSpc>
              <a:spcBef>
                <a:spcPts val="0"/>
              </a:spcBef>
              <a:spcAft>
                <a:spcPts val="0"/>
              </a:spcAft>
              <a:buClr>
                <a:schemeClr val="dk1"/>
              </a:buClr>
              <a:buSzPts val="900"/>
              <a:buFont typeface="Assistant"/>
              <a:buNone/>
            </a:pPr>
            <a:r>
              <a:rPr lang="pl-PL" dirty="1" sz="800">
                <a:solidFill>
                  <a:schemeClr val="dk1"/>
                </a:solidFill>
                <a:latin typeface="Calibri"/>
                <a:ea typeface="Calibri"/>
                <a:cs typeface="Calibri"/>
                <a:sym typeface="Calibri"/>
              </a:rPr>
              <a:t>[Zwróć uwagę na proste sztuczki, które ułatwiają rozwiązanie pozornie skomplikowanych problemów.]</a:t>
            </a:r>
          </a:p>
          <a:p>
            <a:pPr marL="457200" lvl="0" indent="-285750" algn="l" rtl="0">
              <a:lnSpc>
                <a:spcPct val="100000"/>
              </a:lnSpc>
              <a:spcBef>
                <a:spcPts val="0"/>
              </a:spcBef>
              <a:spcAft>
                <a:spcPts val="0"/>
              </a:spcAft>
              <a:buClr>
                <a:schemeClr val="dk1"/>
              </a:buClr>
              <a:buSzPts val="900"/>
              <a:buFont typeface="Assistant"/>
              <a:buNone/>
            </a:pPr>
            <a:r>
              <a:rPr lang="pl-PL" dirty="1" sz="800">
                <a:solidFill>
                  <a:schemeClr val="dk1"/>
                </a:solidFill>
                <a:latin typeface="Calibri"/>
                <a:ea typeface="Calibri"/>
                <a:cs typeface="Calibri"/>
                <a:sym typeface="Calibri"/>
              </a:rPr>
              <a:t>[Zwróć uwagę na to, jak kontrolowanie środowiska może uprościć proces opracowywania rozwiązań.]</a:t>
            </a:r>
          </a:p>
          <a:p>
            <a:pPr marL="457200" lvl="0" indent="-285750" algn="l" rtl="0">
              <a:lnSpc>
                <a:spcPct val="100000"/>
              </a:lnSpc>
              <a:spcBef>
                <a:spcPts val="0"/>
              </a:spcBef>
              <a:spcAft>
                <a:spcPts val="0"/>
              </a:spcAft>
              <a:buClr>
                <a:schemeClr val="dk1"/>
              </a:buClr>
              <a:buSzPts val="900"/>
              <a:buFont typeface="Assistant"/>
              <a:buNone/>
            </a:pPr>
            <a:endParaRPr sz="8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Assistant"/>
              <a:buNone/>
            </a:pPr>
            <a:endParaRPr sz="800">
              <a:solidFill>
                <a:schemeClr val="dk1"/>
              </a:solidFill>
              <a:latin typeface="Calibri"/>
              <a:ea typeface="Calibri"/>
              <a:cs typeface="Calibri"/>
              <a:sym typeface="Calibri"/>
            </a:endParaRPr>
          </a:p>
        </p:txBody>
      </p:sp>
      <p:sp>
        <p:nvSpPr>
          <p:cNvPr id="519" name="Google Shape;519;p39: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pl-PL" dirty="1" sz="900">
                <a:solidFill>
                  <a:schemeClr val="dk1"/>
                </a:solidFill>
              </a:rPr>
              <a:t>Jak poszło przełamanie lodów?</a:t>
            </a:r>
            <a:r>
              <a:rPr lang="pl-PL" dirty="1" sz="900">
                <a:solidFill>
                  <a:schemeClr val="dk1"/>
                </a:solidFill>
              </a:rPr>
              <a:t> </a:t>
            </a:r>
            <a:r>
              <a:rPr lang="pl-PL" dirty="1" sz="900">
                <a:solidFill>
                  <a:schemeClr val="dk1"/>
                </a:solidFill>
              </a:rPr>
              <a:t>Dobrze się bawiliście?</a:t>
            </a:r>
          </a:p>
          <a:p>
            <a:pPr marL="0" lvl="0" indent="0" algn="l" rtl="0">
              <a:lnSpc>
                <a:spcPct val="100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pl-PL" dirty="1" sz="900">
                <a:solidFill>
                  <a:schemeClr val="dk1"/>
                </a:solidFill>
              </a:rPr>
              <a:t>Teraz dowiemy się, jak sztuczna inteligencja umożliwia tworzenie zaawansowanych zastosowań komputerowego rozpoznawania obrazów.</a:t>
            </a:r>
            <a:r>
              <a:rPr lang="pl-PL" dirty="1" sz="900">
                <a:solidFill>
                  <a:schemeClr val="dk1"/>
                </a:solidFill>
              </a:rPr>
              <a:t> </a:t>
            </a:r>
          </a:p>
          <a:p>
            <a:pPr marL="0" lvl="0" indent="0" algn="l" rtl="0">
              <a:lnSpc>
                <a:spcPct val="100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pl-PL" dirty="1" sz="900">
                <a:solidFill>
                  <a:schemeClr val="dk1"/>
                </a:solidFill>
              </a:rPr>
              <a:t>Na ostatnich warsztatach tworzyliście własne zastosowania komputerowego rozpoznawania obrazów, które was rozpoznawały i wyświetlały informacje o was.</a:t>
            </a:r>
            <a:r>
              <a:rPr lang="pl-PL" dirty="1" sz="900">
                <a:solidFill>
                  <a:schemeClr val="dk1"/>
                </a:solidFill>
              </a:rPr>
              <a:t> </a:t>
            </a:r>
          </a:p>
          <a:p>
            <a:pPr marL="0" lvl="0" indent="0" algn="l" rtl="0">
              <a:lnSpc>
                <a:spcPct val="100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pl-PL" dirty="1" sz="900">
                <a:solidFill>
                  <a:schemeClr val="dk1"/>
                </a:solidFill>
              </a:rPr>
              <a:t>Definiowaliście reguły i logikę „rozpoznawania” waszej karty.</a:t>
            </a:r>
            <a:r>
              <a:rPr lang="pl-PL" dirty="1" sz="900">
                <a:solidFill>
                  <a:schemeClr val="dk1"/>
                </a:solidFill>
              </a:rPr>
              <a:t> </a:t>
            </a:r>
          </a:p>
          <a:p>
            <a:pPr marL="0" lvl="0" indent="0" algn="l" rtl="0">
              <a:lnSpc>
                <a:spcPct val="100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pl-PL" dirty="1" sz="900">
                <a:solidFill>
                  <a:schemeClr val="dk1"/>
                </a:solidFill>
              </a:rPr>
              <a:t>Dziś poznacie inne podejście do tego tematu.</a:t>
            </a:r>
            <a:r>
              <a:rPr lang="pl-PL" dirty="1" sz="900">
                <a:solidFill>
                  <a:schemeClr val="dk1"/>
                </a:solidFill>
              </a:rPr>
              <a:t> </a:t>
            </a:r>
            <a:r>
              <a:rPr lang="pl-PL" dirty="1" sz="900">
                <a:solidFill>
                  <a:schemeClr val="dk1"/>
                </a:solidFill>
              </a:rPr>
              <a:t>Uczenie maszynowe jako alternatywa dla ręcznie definiowanych reguł i logiki.</a:t>
            </a:r>
            <a:r>
              <a:rPr lang="pl-PL" dirty="1" sz="900">
                <a:solidFill>
                  <a:schemeClr val="dk1"/>
                </a:solidFill>
              </a:rPr>
              <a:t> </a:t>
            </a:r>
            <a:r>
              <a:rPr lang="pl-PL" dirty="1" sz="900">
                <a:solidFill>
                  <a:schemeClr val="dk1"/>
                </a:solidFill>
              </a:rPr>
              <a:t>Czym jest uczenie maszynowe?</a:t>
            </a:r>
          </a:p>
          <a:p>
            <a:pPr marL="457200" lvl="0" indent="-285750" algn="l" rtl="0">
              <a:lnSpc>
                <a:spcPct val="100000"/>
              </a:lnSpc>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Assistant"/>
              <a:buNone/>
            </a:pPr>
            <a:endParaRPr sz="1000">
              <a:solidFill>
                <a:schemeClr val="dk1"/>
              </a:solidFill>
              <a:latin typeface="Calibri"/>
              <a:ea typeface="Calibri"/>
              <a:cs typeface="Calibri"/>
              <a:sym typeface="Calibri"/>
            </a:endParaRPr>
          </a:p>
        </p:txBody>
      </p:sp>
      <p:sp>
        <p:nvSpPr>
          <p:cNvPr id="189" name="Google Shape;189;p4: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4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marR="0" lvl="0" indent="-285750" algn="l" rtl="0">
              <a:lnSpc>
                <a:spcPct val="100000"/>
              </a:lnSpc>
              <a:spcBef>
                <a:spcPts val="0"/>
              </a:spcBef>
              <a:spcAft>
                <a:spcPts val="0"/>
              </a:spcAft>
              <a:buClr>
                <a:schemeClr val="dk1"/>
              </a:buClr>
              <a:buSzPts val="900"/>
              <a:buFont typeface="Assistant"/>
              <a:buNone/>
            </a:pPr>
            <a:r>
              <a:rPr lang="pl-PL" dirty="1"/>
              <a:t>Oto, w jaki sposób się zorganizujemy.</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p:txBody>
      </p:sp>
      <p:sp>
        <p:nvSpPr>
          <p:cNvPr id="527" name="Google Shape;527;p40: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41: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l-PL" dirty="1" sz="1200">
                <a:solidFill>
                  <a:schemeClr val="dk1"/>
                </a:solidFill>
                <a:latin typeface="Calibri"/>
                <a:ea typeface="Calibri"/>
                <a:cs typeface="Calibri"/>
                <a:sym typeface="Calibri"/>
              </a:rPr>
              <a:t>Przypomnij poziomy wyzwania</a:t>
            </a:r>
          </a:p>
          <a:p>
            <a:pPr marL="0" lvl="0" indent="0" algn="l" rtl="0">
              <a:spcBef>
                <a:spcPts val="0"/>
              </a:spcBef>
              <a:spcAft>
                <a:spcPts val="0"/>
              </a:spcAft>
              <a:buNone/>
            </a:pPr>
            <a:endParaRPr/>
          </a:p>
        </p:txBody>
      </p:sp>
      <p:sp>
        <p:nvSpPr>
          <p:cNvPr id="586" name="Google Shape;586;p41: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4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a:t>Sekwencja prezentacji dla każdego zespołu:</a:t>
            </a:r>
          </a:p>
          <a:p>
            <a:pPr marL="0" lvl="0" indent="0" algn="l" rtl="0">
              <a:spcBef>
                <a:spcPts val="0"/>
              </a:spcBef>
              <a:spcAft>
                <a:spcPts val="0"/>
              </a:spcAft>
              <a:buNone/>
            </a:pPr>
            <a:r>
              <a:rPr lang="pl-PL" dirty="1"/>
              <a:t>1.</a:t>
            </a:r>
            <a:r>
              <a:rPr lang="pl-PL" dirty="1"/>
              <a:t>	</a:t>
            </a:r>
            <a:r>
              <a:rPr lang="pl-PL" dirty="1"/>
              <a:t>Uruchomcie program na komputerze.</a:t>
            </a:r>
            <a:r>
              <a:rPr lang="pl-PL" dirty="1"/>
              <a:t> </a:t>
            </a:r>
            <a:r>
              <a:rPr lang="pl-PL" dirty="1"/>
              <a:t>Po jego uruchomieniu nie wolno dotykać klawiatury/myszki aż do zakończenia prezentacji.</a:t>
            </a:r>
            <a:r>
              <a:rPr lang="pl-PL" dirty="1"/>
              <a:t> </a:t>
            </a:r>
            <a:r>
              <a:rPr lang="pl-PL" dirty="1"/>
              <a:t>Każda grupa ma </a:t>
            </a:r>
            <a:r>
              <a:rPr lang="pl-PL" dirty="1"/>
              <a:t>60</a:t>
            </a:r>
            <a:r>
              <a:rPr lang="pl-PL" dirty="1"/>
              <a:t> sekund na następujące czynności:</a:t>
            </a:r>
          </a:p>
          <a:p>
            <a:pPr marL="0" lvl="0" indent="0" algn="l" rtl="0">
              <a:spcBef>
                <a:spcPts val="0"/>
              </a:spcBef>
              <a:spcAft>
                <a:spcPts val="0"/>
              </a:spcAft>
              <a:buNone/>
            </a:pPr>
            <a:r>
              <a:rPr lang="pl-PL" dirty="1"/>
              <a:t>a.	Prezentacja systemu rozpoznającego dojrzałe banany.</a:t>
            </a:r>
            <a:r>
              <a:rPr lang="pl-PL" dirty="1"/>
              <a:t> </a:t>
            </a:r>
            <a:r>
              <a:rPr lang="pl-PL" dirty="1"/>
              <a:t>Umieszczenie banana przed kamerą (pokazując, czy jest dojrzały/niedojrzały) i zabranie go sprzed kamery.</a:t>
            </a:r>
            <a:r>
              <a:rPr lang="pl-PL" dirty="1"/>
              <a:t> </a:t>
            </a:r>
            <a:r>
              <a:rPr lang="pl-PL" dirty="1"/>
              <a:t>Wykonać to przynajmniej dwa razy, aby pokazać, że system działa spójnie.</a:t>
            </a:r>
            <a:r>
              <a:rPr lang="pl-PL" dirty="1"/>
              <a:t> </a:t>
            </a:r>
            <a:r>
              <a:rPr lang="pl-PL" dirty="1"/>
              <a:t>[10 punktów]</a:t>
            </a:r>
            <a:r>
              <a:rPr lang="pl-PL" dirty="1"/>
              <a:t> </a:t>
            </a:r>
          </a:p>
          <a:p>
            <a:pPr marL="0" lvl="0" indent="0" algn="l" rtl="0">
              <a:spcBef>
                <a:spcPts val="0"/>
              </a:spcBef>
              <a:spcAft>
                <a:spcPts val="0"/>
              </a:spcAft>
              <a:buNone/>
            </a:pPr>
            <a:r>
              <a:rPr lang="pl-PL" dirty="1"/>
              <a:t>b.	Prezentacja systemu rozpoznającego niedojrzałe banany. Umieszczenie banana przed kamerą (pokazując, czy jest dojrzały/niedojrzały) i zabranie go sprzed kamery.</a:t>
            </a:r>
            <a:r>
              <a:rPr lang="pl-PL" dirty="1"/>
              <a:t> </a:t>
            </a:r>
            <a:r>
              <a:rPr lang="pl-PL" dirty="1"/>
              <a:t>Wykonać to przynajmniej dwa razy, aby pokazać, że system działa spójnie.</a:t>
            </a:r>
            <a:r>
              <a:rPr lang="pl-PL" dirty="1"/>
              <a:t> </a:t>
            </a:r>
            <a:r>
              <a:rPr lang="pl-PL" dirty="1"/>
              <a:t>[10 punktów]</a:t>
            </a:r>
            <a:r>
              <a:rPr lang="pl-PL" dirty="1"/>
              <a:t> </a:t>
            </a:r>
          </a:p>
          <a:p>
            <a:pPr marL="0" lvl="0" indent="0" algn="l" rtl="0">
              <a:spcBef>
                <a:spcPts val="0"/>
              </a:spcBef>
              <a:spcAft>
                <a:spcPts val="0"/>
              </a:spcAft>
              <a:buNone/>
            </a:pPr>
            <a:r>
              <a:rPr lang="pl-PL" dirty="1"/>
              <a:t>c.	Jeśli bryła brzegowa jest widoczna wokół banana, oznacza to, że poziom 3 jest zaliczony.</a:t>
            </a:r>
            <a:r>
              <a:rPr lang="pl-PL" dirty="1"/>
              <a:t> </a:t>
            </a:r>
            <a:r>
              <a:rPr lang="pl-PL" dirty="1"/>
              <a:t>[10 punktów]</a:t>
            </a:r>
          </a:p>
          <a:p>
            <a:pPr marL="0" lvl="0" indent="0" algn="l" rtl="0">
              <a:spcBef>
                <a:spcPts val="0"/>
              </a:spcBef>
              <a:spcAft>
                <a:spcPts val="0"/>
              </a:spcAft>
              <a:buNone/>
            </a:pPr>
            <a:r>
              <a:rPr lang="pl-PL" dirty="1"/>
              <a:t>d.	Aby zaliczyć poziom 4, zespół musi użyć bananów od przynajmniej 2 innych zespołów i pokazać, że system działa prawidłowo.</a:t>
            </a:r>
            <a:r>
              <a:rPr lang="pl-PL" dirty="1"/>
              <a:t> </a:t>
            </a:r>
            <a:r>
              <a:rPr lang="pl-PL" dirty="1"/>
              <a:t>[10 punktów]</a:t>
            </a:r>
          </a:p>
          <a:p>
            <a:pPr marL="0" lvl="0" indent="0" algn="l" rtl="0">
              <a:spcBef>
                <a:spcPts val="0"/>
              </a:spcBef>
              <a:spcAft>
                <a:spcPts val="0"/>
              </a:spcAft>
              <a:buNone/>
            </a:pPr>
            <a:r>
              <a:rPr lang="pl-PL" dirty="1"/>
              <a:t>2.</a:t>
            </a:r>
            <a:r>
              <a:rPr lang="pl-PL" dirty="1"/>
              <a:t>	</a:t>
            </a:r>
            <a:r>
              <a:rPr lang="pl-PL" dirty="1"/>
              <a:t>Zespół ma kolejne </a:t>
            </a:r>
            <a:r>
              <a:rPr lang="pl-PL" dirty="1"/>
              <a:t>2</a:t>
            </a:r>
            <a:r>
              <a:rPr lang="pl-PL" dirty="1"/>
              <a:t> minuty, aby poinformować o tym, jak ta koncepcja może być zastosowana do innych rzeczywistych problemów (np. inspekcja pól uprawnych pod kątem zdrowych/zwiędłych plonów). Bonus za przedstawienie weryfikacji koncepcji z użyciem pozyskanych zdjęć lub obrazów.</a:t>
            </a:r>
            <a:r>
              <a:rPr lang="pl-PL" dirty="1"/>
              <a:t> </a:t>
            </a:r>
            <a:r>
              <a:rPr lang="pl-PL" dirty="1"/>
              <a:t>[10 punktów]</a:t>
            </a: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94" name="Google Shape;594;p42: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43: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sz="1200">
                <a:solidFill>
                  <a:schemeClr val="dk1"/>
                </a:solidFill>
                <a:latin typeface="Calibri"/>
                <a:ea typeface="Calibri"/>
                <a:cs typeface="Calibri"/>
                <a:sym typeface="Calibri"/>
              </a:rPr>
              <a:t>Gratuluję wszystkim zespołom!</a:t>
            </a:r>
          </a:p>
        </p:txBody>
      </p:sp>
      <p:sp>
        <p:nvSpPr>
          <p:cNvPr id="602" name="Google Shape;602;p43: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44: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1100"/>
              <a:buFont typeface="Arial"/>
              <a:buNone/>
            </a:pPr>
            <a:r>
              <a:rPr lang="pl-PL" dirty="1" sz="1000">
                <a:solidFill>
                  <a:schemeClr val="dk1"/>
                </a:solidFill>
                <a:latin typeface="Calibri"/>
                <a:ea typeface="Calibri"/>
                <a:cs typeface="Calibri"/>
                <a:sym typeface="Calibri"/>
              </a:rPr>
              <a:t>Omówmy teraz poszczególne projekty:</a:t>
            </a:r>
          </a:p>
          <a:p>
            <a:pPr marL="457200" lvl="0" indent="-304800" algn="l" rtl="0">
              <a:lnSpc>
                <a:spcPct val="100000"/>
              </a:lnSpc>
              <a:spcBef>
                <a:spcPts val="0"/>
              </a:spcBef>
              <a:spcAft>
                <a:spcPts val="0"/>
              </a:spcAft>
              <a:buClr>
                <a:schemeClr val="dk1"/>
              </a:buClr>
              <a:buSzPts val="1200"/>
              <a:buFont typeface="Calibri"/>
              <a:buChar char="-"/>
            </a:pPr>
            <a:r>
              <a:rPr lang="pl-PL" dirty="1" sz="1000">
                <a:solidFill>
                  <a:schemeClr val="dk1"/>
                </a:solidFill>
                <a:latin typeface="Calibri"/>
                <a:ea typeface="Calibri"/>
                <a:cs typeface="Calibri"/>
                <a:sym typeface="Calibri"/>
              </a:rPr>
              <a:t>Jakie przyjęliście podejście?</a:t>
            </a:r>
          </a:p>
          <a:p>
            <a:pPr marL="457200" lvl="0" indent="-304800" algn="l" rtl="0">
              <a:lnSpc>
                <a:spcPct val="100000"/>
              </a:lnSpc>
              <a:spcBef>
                <a:spcPts val="0"/>
              </a:spcBef>
              <a:spcAft>
                <a:spcPts val="0"/>
              </a:spcAft>
              <a:buClr>
                <a:schemeClr val="dk1"/>
              </a:buClr>
              <a:buSzPts val="1200"/>
              <a:buFont typeface="Calibri"/>
              <a:buChar char="-"/>
            </a:pPr>
            <a:r>
              <a:rPr lang="pl-PL" dirty="1" sz="1000">
                <a:solidFill>
                  <a:schemeClr val="dk1"/>
                </a:solidFill>
                <a:latin typeface="Calibri"/>
                <a:ea typeface="Calibri"/>
                <a:cs typeface="Calibri"/>
                <a:sym typeface="Calibri"/>
              </a:rPr>
              <a:t>Jakie były wyzwania?</a:t>
            </a:r>
          </a:p>
          <a:p>
            <a:pPr marL="457200" lvl="0" indent="-304800" algn="l" rtl="0">
              <a:lnSpc>
                <a:spcPct val="100000"/>
              </a:lnSpc>
              <a:spcBef>
                <a:spcPts val="0"/>
              </a:spcBef>
              <a:spcAft>
                <a:spcPts val="0"/>
              </a:spcAft>
              <a:buClr>
                <a:schemeClr val="dk1"/>
              </a:buClr>
              <a:buSzPts val="1200"/>
              <a:buFont typeface="Calibri"/>
              <a:buChar char="-"/>
            </a:pPr>
            <a:r>
              <a:rPr lang="pl-PL" dirty="1" sz="1000">
                <a:solidFill>
                  <a:schemeClr val="dk1"/>
                </a:solidFill>
                <a:latin typeface="Calibri"/>
                <a:ea typeface="Calibri"/>
                <a:cs typeface="Calibri"/>
                <a:sym typeface="Calibri"/>
              </a:rPr>
              <a:t>Jak im sprostaliście?</a:t>
            </a:r>
          </a:p>
          <a:p>
            <a:pPr marL="457200" lvl="0" indent="-304800" algn="l" rtl="0">
              <a:lnSpc>
                <a:spcPct val="100000"/>
              </a:lnSpc>
              <a:spcBef>
                <a:spcPts val="0"/>
              </a:spcBef>
              <a:spcAft>
                <a:spcPts val="0"/>
              </a:spcAft>
              <a:buClr>
                <a:schemeClr val="dk1"/>
              </a:buClr>
              <a:buSzPts val="1200"/>
              <a:buFont typeface="Calibri"/>
              <a:buChar char="-"/>
            </a:pPr>
            <a:r>
              <a:rPr lang="pl-PL" dirty="1" sz="1000">
                <a:solidFill>
                  <a:schemeClr val="dk1"/>
                </a:solidFill>
                <a:latin typeface="Calibri"/>
                <a:ea typeface="Calibri"/>
                <a:cs typeface="Calibri"/>
                <a:sym typeface="Calibri"/>
              </a:rPr>
              <a:t>Jakie są zalety waszego systemu?</a:t>
            </a:r>
          </a:p>
          <a:p>
            <a:pPr marL="457200" lvl="0" indent="-304800" algn="l" rtl="0">
              <a:lnSpc>
                <a:spcPct val="100000"/>
              </a:lnSpc>
              <a:spcBef>
                <a:spcPts val="0"/>
              </a:spcBef>
              <a:spcAft>
                <a:spcPts val="0"/>
              </a:spcAft>
              <a:buClr>
                <a:schemeClr val="dk1"/>
              </a:buClr>
              <a:buSzPts val="1200"/>
              <a:buFont typeface="Calibri"/>
              <a:buChar char="-"/>
            </a:pPr>
            <a:r>
              <a:rPr lang="pl-PL" dirty="1" sz="1000">
                <a:solidFill>
                  <a:schemeClr val="dk1"/>
                </a:solidFill>
                <a:latin typeface="Calibri"/>
                <a:ea typeface="Calibri"/>
                <a:cs typeface="Calibri"/>
                <a:sym typeface="Calibri"/>
              </a:rPr>
              <a:t>Jakie są ograniczenia waszego systemu?</a:t>
            </a:r>
          </a:p>
          <a:p>
            <a:pPr marL="457200" lvl="0" indent="-304800" algn="l" rtl="0">
              <a:lnSpc>
                <a:spcPct val="100000"/>
              </a:lnSpc>
              <a:spcBef>
                <a:spcPts val="0"/>
              </a:spcBef>
              <a:spcAft>
                <a:spcPts val="0"/>
              </a:spcAft>
              <a:buClr>
                <a:schemeClr val="dk1"/>
              </a:buClr>
              <a:buSzPts val="1200"/>
              <a:buFont typeface="Calibri"/>
              <a:buChar char="-"/>
            </a:pPr>
            <a:r>
              <a:rPr lang="pl-PL" dirty="1" sz="1000">
                <a:solidFill>
                  <a:schemeClr val="dk1"/>
                </a:solidFill>
                <a:latin typeface="Calibri"/>
                <a:ea typeface="Calibri"/>
                <a:cs typeface="Calibri"/>
                <a:sym typeface="Calibri"/>
              </a:rPr>
              <a:t>Jak można go udoskonalić?</a:t>
            </a:r>
          </a:p>
        </p:txBody>
      </p:sp>
      <p:sp>
        <p:nvSpPr>
          <p:cNvPr id="610" name="Google Shape;610;p44: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45: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1100"/>
              <a:buFont typeface="Arial"/>
              <a:buNone/>
            </a:pPr>
            <a:r>
              <a:rPr lang="pl-PL" dirty="1" sz="1000">
                <a:solidFill>
                  <a:schemeClr val="dk1"/>
                </a:solidFill>
                <a:latin typeface="Calibri"/>
                <a:ea typeface="Calibri"/>
                <a:cs typeface="Calibri"/>
                <a:sym typeface="Calibri"/>
              </a:rPr>
              <a:t>Na tych warsztatach zajmowaliśmy podstawami uczenia maszynowego, trenując nasz własny model od zera.</a:t>
            </a:r>
          </a:p>
          <a:p>
            <a:pPr marL="457200" lvl="0" indent="-285750" algn="l" rtl="0">
              <a:lnSpc>
                <a:spcPct val="100000"/>
              </a:lnSpc>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1100"/>
              <a:buFont typeface="Arial"/>
              <a:buNone/>
            </a:pPr>
            <a:r>
              <a:rPr lang="pl-PL" dirty="1" sz="1000">
                <a:solidFill>
                  <a:schemeClr val="dk1"/>
                </a:solidFill>
                <a:latin typeface="Calibri"/>
                <a:ea typeface="Calibri"/>
                <a:cs typeface="Calibri"/>
                <a:sym typeface="Calibri"/>
              </a:rPr>
              <a:t>Na następnych warsztatach poznamy zaawansowane modele wstępnie wytrenowane pod kątem takich zadań jak klasyfikacja i wykrywanie obiektów.</a:t>
            </a:r>
          </a:p>
          <a:p>
            <a:pPr marL="457200" lvl="0" indent="-285750" algn="l" rtl="0">
              <a:lnSpc>
                <a:spcPct val="100000"/>
              </a:lnSpc>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1100"/>
              <a:buFont typeface="Arial"/>
              <a:buNone/>
            </a:pPr>
            <a:r>
              <a:rPr lang="pl-PL" dirty="1" sz="1000">
                <a:solidFill>
                  <a:schemeClr val="dk1"/>
                </a:solidFill>
                <a:latin typeface="Calibri"/>
                <a:ea typeface="Calibri"/>
                <a:cs typeface="Calibri"/>
                <a:sym typeface="Calibri"/>
              </a:rPr>
              <a:t>Wstępnie wytrenowane modele to takie, które już się uczyły z użyciem wielu zbiorów danych, więc możemy zacząć je od razu stosować!</a:t>
            </a:r>
          </a:p>
          <a:p>
            <a:pPr marL="457200" lvl="0" indent="-285750" algn="l" rtl="0">
              <a:lnSpc>
                <a:spcPct val="100000"/>
              </a:lnSpc>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Assistant"/>
              <a:buNone/>
            </a:pPr>
            <a:endParaRPr sz="1000">
              <a:solidFill>
                <a:schemeClr val="dk1"/>
              </a:solidFill>
              <a:latin typeface="Calibri"/>
              <a:ea typeface="Calibri"/>
              <a:cs typeface="Calibri"/>
              <a:sym typeface="Calibri"/>
            </a:endParaRPr>
          </a:p>
          <a:p>
            <a:pPr marL="457200" marR="0" lvl="0" indent="-285750" algn="l" rtl="0">
              <a:lnSpc>
                <a:spcPct val="100000"/>
              </a:lnSpc>
              <a:spcBef>
                <a:spcPts val="0"/>
              </a:spcBef>
              <a:spcAft>
                <a:spcPts val="0"/>
              </a:spcAft>
              <a:buClr>
                <a:schemeClr val="dk1"/>
              </a:buClr>
              <a:buSzPts val="900"/>
              <a:buFont typeface="Assistant"/>
              <a:buNone/>
            </a:pPr>
            <a:endParaRPr sz="1000">
              <a:solidFill>
                <a:schemeClr val="dk1"/>
              </a:solidFill>
              <a:latin typeface="Calibri"/>
              <a:ea typeface="Calibri"/>
              <a:cs typeface="Calibri"/>
              <a:sym typeface="Calibri"/>
            </a:endParaRPr>
          </a:p>
        </p:txBody>
      </p:sp>
      <p:sp>
        <p:nvSpPr>
          <p:cNvPr id="618" name="Google Shape;618;p45: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46: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Dlaczego warto korzystać z wstępnie wytrenowanych modeli?</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Ponieważ niektóre zadania są typowe i schematyczne, np. rozróżnianie między różnymi typami pojazdów lub wykrywanie twarzy ludzi.</a:t>
            </a:r>
            <a:r>
              <a:rPr lang="pl-PL" dirty="1" sz="1200">
                <a:solidFill>
                  <a:schemeClr val="dk1"/>
                </a:solidFill>
                <a:latin typeface="Calibri"/>
                <a:ea typeface="Calibri"/>
                <a:cs typeface="Calibri"/>
                <a:sym typeface="Calibri"/>
              </a:rPr>
              <a:t> </a:t>
            </a:r>
          </a:p>
        </p:txBody>
      </p:sp>
      <p:sp>
        <p:nvSpPr>
          <p:cNvPr id="626" name="Google Shape;626;p46: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47: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Dlaczego warto korzystać z wstępnie wytrenowanych modeli?</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Ponieważ niektóre zadania są typowe i schematyczne, np. rozróżnianie między różnymi typami pojazdów lub wykrywanie twarzy ludzi.</a:t>
            </a:r>
            <a:r>
              <a:rPr lang="pl-PL" dirty="1" sz="1200">
                <a:solidFill>
                  <a:schemeClr val="dk1"/>
                </a:solidFill>
                <a:latin typeface="Calibri"/>
                <a:ea typeface="Calibri"/>
                <a:cs typeface="Calibri"/>
                <a:sym typeface="Calibri"/>
              </a:rPr>
              <a:t> </a:t>
            </a:r>
          </a:p>
        </p:txBody>
      </p:sp>
      <p:sp>
        <p:nvSpPr>
          <p:cNvPr id="636" name="Google Shape;636;p47: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48: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marR="0" lvl="0" indent="-285750" algn="l" rtl="0">
              <a:lnSpc>
                <a:spcPct val="100000"/>
              </a:lnSpc>
              <a:spcBef>
                <a:spcPts val="0"/>
              </a:spcBef>
              <a:spcAft>
                <a:spcPts val="0"/>
              </a:spcAft>
              <a:buClr>
                <a:schemeClr val="dk1"/>
              </a:buClr>
              <a:buSzPts val="1100"/>
              <a:buFont typeface="Arial"/>
              <a:buNone/>
            </a:pPr>
            <a:r>
              <a:rPr lang="pl-PL" dirty="1" sz="800">
                <a:solidFill>
                  <a:schemeClr val="dk1"/>
                </a:solidFill>
                <a:latin typeface="Calibri"/>
                <a:ea typeface="Calibri"/>
                <a:cs typeface="Calibri"/>
                <a:sym typeface="Calibri"/>
              </a:rPr>
              <a:t>Uruchomienie takiego modelu może wymagać dużej mocy obliczeniowej!</a:t>
            </a:r>
            <a:r>
              <a:rPr lang="pl-PL" dirty="1" sz="800">
                <a:solidFill>
                  <a:schemeClr val="dk1"/>
                </a:solidFill>
                <a:latin typeface="Calibri"/>
                <a:ea typeface="Calibri"/>
                <a:cs typeface="Calibri"/>
                <a:sym typeface="Calibri"/>
              </a:rPr>
              <a:t> </a:t>
            </a:r>
          </a:p>
          <a:p>
            <a:pPr marL="457200" marR="0" lvl="0" indent="-285750" algn="l" rtl="0">
              <a:lnSpc>
                <a:spcPct val="100000"/>
              </a:lnSpc>
              <a:spcBef>
                <a:spcPts val="0"/>
              </a:spcBef>
              <a:spcAft>
                <a:spcPts val="0"/>
              </a:spcAft>
              <a:buClr>
                <a:schemeClr val="dk1"/>
              </a:buClr>
              <a:buSzPts val="1100"/>
              <a:buFont typeface="Arial"/>
              <a:buNone/>
            </a:pPr>
            <a:r>
              <a:rPr lang="pl-PL" dirty="1" sz="800">
                <a:solidFill>
                  <a:schemeClr val="dk1"/>
                </a:solidFill>
                <a:latin typeface="Calibri"/>
                <a:ea typeface="Calibri"/>
                <a:cs typeface="Calibri"/>
                <a:sym typeface="Calibri"/>
              </a:rPr>
              <a:t>A jeśli chcemy to tego użyć małego komputera o niskiej wydajności?</a:t>
            </a:r>
            <a:r>
              <a:rPr lang="pl-PL" dirty="1" sz="800">
                <a:solidFill>
                  <a:schemeClr val="dk1"/>
                </a:solidFill>
                <a:latin typeface="Calibri"/>
                <a:ea typeface="Calibri"/>
                <a:cs typeface="Calibri"/>
                <a:sym typeface="Calibri"/>
              </a:rPr>
              <a:t> </a:t>
            </a:r>
          </a:p>
          <a:p>
            <a:pPr marL="457200" marR="0" lvl="0" indent="-285750" algn="l" rtl="0">
              <a:lnSpc>
                <a:spcPct val="100000"/>
              </a:lnSpc>
              <a:spcBef>
                <a:spcPts val="0"/>
              </a:spcBef>
              <a:spcAft>
                <a:spcPts val="0"/>
              </a:spcAft>
              <a:buClr>
                <a:schemeClr val="dk1"/>
              </a:buClr>
              <a:buSzPts val="1100"/>
              <a:buFont typeface="Arial"/>
              <a:buNone/>
            </a:pPr>
            <a:r>
              <a:rPr lang="pl-PL" dirty="1" sz="800">
                <a:solidFill>
                  <a:schemeClr val="dk1"/>
                </a:solidFill>
                <a:latin typeface="Calibri"/>
                <a:ea typeface="Calibri"/>
                <a:cs typeface="Calibri"/>
                <a:sym typeface="Calibri"/>
              </a:rPr>
              <a:t>Wtedy potrzebujemy czegoś, co pozwoli na łatwo wdrożyć zaawansowany model wstępnie wytrenowany.</a:t>
            </a:r>
            <a:r>
              <a:rPr lang="pl-PL" dirty="1" sz="800">
                <a:solidFill>
                  <a:schemeClr val="dk1"/>
                </a:solidFill>
                <a:latin typeface="Calibri"/>
                <a:ea typeface="Calibri"/>
                <a:cs typeface="Calibri"/>
                <a:sym typeface="Calibri"/>
              </a:rPr>
              <a:t> </a:t>
            </a:r>
          </a:p>
          <a:p>
            <a:pPr marL="457200" marR="0" lvl="0" indent="-285750" algn="l" rtl="0">
              <a:lnSpc>
                <a:spcPct val="100000"/>
              </a:lnSpc>
              <a:spcBef>
                <a:spcPts val="0"/>
              </a:spcBef>
              <a:spcAft>
                <a:spcPts val="0"/>
              </a:spcAft>
              <a:buClr>
                <a:schemeClr val="dk1"/>
              </a:buClr>
              <a:buSzPts val="1100"/>
              <a:buFont typeface="Arial"/>
              <a:buNone/>
            </a:pPr>
            <a:endParaRPr sz="800">
              <a:solidFill>
                <a:schemeClr val="dk1"/>
              </a:solidFill>
              <a:latin typeface="Calibri"/>
              <a:ea typeface="Calibri"/>
              <a:cs typeface="Calibri"/>
              <a:sym typeface="Calibri"/>
            </a:endParaRPr>
          </a:p>
          <a:p>
            <a:pPr marL="457200" marR="0" lvl="0" indent="-285750" algn="l" rtl="0">
              <a:lnSpc>
                <a:spcPct val="100000"/>
              </a:lnSpc>
              <a:spcBef>
                <a:spcPts val="0"/>
              </a:spcBef>
              <a:spcAft>
                <a:spcPts val="0"/>
              </a:spcAft>
              <a:buClr>
                <a:schemeClr val="dk1"/>
              </a:buClr>
              <a:buSzPts val="900"/>
              <a:buFont typeface="Assistant"/>
              <a:buNone/>
            </a:pPr>
            <a:endParaRPr sz="800">
              <a:solidFill>
                <a:schemeClr val="dk1"/>
              </a:solidFill>
              <a:latin typeface="Calibri"/>
              <a:ea typeface="Calibri"/>
              <a:cs typeface="Calibri"/>
              <a:sym typeface="Calibri"/>
            </a:endParaRPr>
          </a:p>
        </p:txBody>
      </p:sp>
      <p:sp>
        <p:nvSpPr>
          <p:cNvPr id="645" name="Google Shape;645;p48: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49: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Na następnej sesji dowiecie się, czym jest urządzenie Intel NCS2.</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Pomoże nam ono łatwo wdrożyć zaawansowany model wstępnie wytrenowany.</a:t>
            </a:r>
            <a:r>
              <a:rPr lang="pl-PL" dirty="1" sz="1200">
                <a:solidFill>
                  <a:schemeClr val="dk1"/>
                </a:solidFill>
                <a:latin typeface="Calibri"/>
                <a:ea typeface="Calibri"/>
                <a:cs typeface="Calibri"/>
                <a:sym typeface="Calibri"/>
              </a:rPr>
              <a:t> </a:t>
            </a:r>
          </a:p>
        </p:txBody>
      </p:sp>
      <p:sp>
        <p:nvSpPr>
          <p:cNvPr id="653" name="Google Shape;653;p49: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To są cele edukacyjne tych pierwszych warsztatów na etapie Doświadczenie (w sumie 8 godzin).</a:t>
            </a:r>
          </a:p>
        </p:txBody>
      </p:sp>
      <p:sp>
        <p:nvSpPr>
          <p:cNvPr id="197" name="Google Shape;197;p5: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5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pl-PL" dirty="1" sz="1200">
                <a:solidFill>
                  <a:srgbClr val="404040"/>
                </a:solidFill>
              </a:rPr>
              <a:t>Interesuje was to?</a:t>
            </a:r>
            <a:r>
              <a:rPr lang="pl-PL" dirty="1" sz="1200">
                <a:solidFill>
                  <a:srgbClr val="404040"/>
                </a:solidFill>
              </a:rPr>
              <a:t> </a:t>
            </a:r>
            <a:r>
              <a:rPr lang="pl-PL" dirty="1" sz="1200">
                <a:solidFill>
                  <a:srgbClr val="404040"/>
                </a:solidFill>
              </a:rPr>
              <a:t>W takim razie do zobaczenia na następnej sesji!</a:t>
            </a:r>
          </a:p>
        </p:txBody>
      </p:sp>
      <p:sp>
        <p:nvSpPr>
          <p:cNvPr id="661" name="Google Shape;661;p50: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51: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marR="0" lvl="0" indent="-28575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Zróbmy sobie małe podsumowanie.</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Powiedzcie, czego się nauczyliście!</a:t>
            </a:r>
            <a:r>
              <a:rPr lang="pl-PL" dirty="1" sz="1200">
                <a:solidFill>
                  <a:schemeClr val="dk1"/>
                </a:solidFill>
                <a:latin typeface="Calibri"/>
                <a:ea typeface="Calibri"/>
                <a:cs typeface="Calibri"/>
                <a:sym typeface="Calibri"/>
              </a:rPr>
              <a:t> </a:t>
            </a:r>
          </a:p>
        </p:txBody>
      </p:sp>
      <p:sp>
        <p:nvSpPr>
          <p:cNvPr id="670" name="Google Shape;670;p51: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51</a:t>
            </a:fld>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5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5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900"/>
              <a:buFont typeface="Assistant"/>
              <a:buNone/>
            </a:pPr>
            <a:endParaRPr sz="1000">
              <a:solidFill>
                <a:schemeClr val="dk1"/>
              </a:solidFill>
              <a:latin typeface="Calibri"/>
              <a:ea typeface="Calibri"/>
              <a:cs typeface="Calibri"/>
              <a:sym typeface="Calibri"/>
            </a:endParaRPr>
          </a:p>
        </p:txBody>
      </p:sp>
      <p:sp>
        <p:nvSpPr>
          <p:cNvPr id="678" name="Google Shape;678;p52: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5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53: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900"/>
              <a:buFont typeface="Assistant"/>
              <a:buNone/>
            </a:pPr>
            <a:endParaRPr sz="1000">
              <a:solidFill>
                <a:schemeClr val="dk1"/>
              </a:solidFill>
              <a:latin typeface="Calibri"/>
              <a:ea typeface="Calibri"/>
              <a:cs typeface="Calibri"/>
              <a:sym typeface="Calibri"/>
            </a:endParaRPr>
          </a:p>
        </p:txBody>
      </p:sp>
      <p:sp>
        <p:nvSpPr>
          <p:cNvPr id="686" name="Google Shape;686;p53: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5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54: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marR="0" lvl="0" indent="-285750" algn="l" rtl="0">
              <a:lnSpc>
                <a:spcPct val="100000"/>
              </a:lnSpc>
              <a:spcBef>
                <a:spcPts val="0"/>
              </a:spcBef>
              <a:spcAft>
                <a:spcPts val="0"/>
              </a:spcAft>
              <a:buClr>
                <a:schemeClr val="dk1"/>
              </a:buClr>
              <a:buSzPts val="900"/>
              <a:buFont typeface="Assistant"/>
              <a:buNone/>
            </a:pPr>
            <a:r>
              <a:rPr lang="pl-PL" dirty="1" sz="1000">
                <a:solidFill>
                  <a:schemeClr val="dk1"/>
                </a:solidFill>
                <a:latin typeface="Calibri"/>
                <a:ea typeface="Calibri"/>
                <a:cs typeface="Calibri"/>
                <a:sym typeface="Calibri"/>
              </a:rPr>
              <a:t>Zapytaj też, jak uczestnicy chcieliby zastosować to, czego się nauczyli.</a:t>
            </a:r>
            <a:r>
              <a:rPr lang="pl-PL" dirty="1" sz="1000">
                <a:solidFill>
                  <a:schemeClr val="dk1"/>
                </a:solidFill>
                <a:latin typeface="Calibri"/>
                <a:ea typeface="Calibri"/>
                <a:cs typeface="Calibri"/>
                <a:sym typeface="Calibri"/>
              </a:rPr>
              <a:t> </a:t>
            </a:r>
            <a:r>
              <a:rPr lang="pl-PL" dirty="1" sz="1000">
                <a:solidFill>
                  <a:schemeClr val="dk1"/>
                </a:solidFill>
                <a:latin typeface="Calibri"/>
                <a:ea typeface="Calibri"/>
                <a:cs typeface="Calibri"/>
                <a:sym typeface="Calibri"/>
              </a:rPr>
              <a:t>Zachęca to do wyznaczania sobie celów działania.</a:t>
            </a:r>
            <a:r>
              <a:rPr lang="pl-PL" dirty="1" sz="1000">
                <a:solidFill>
                  <a:schemeClr val="dk1"/>
                </a:solidFill>
                <a:latin typeface="Calibri"/>
                <a:ea typeface="Calibri"/>
                <a:cs typeface="Calibri"/>
                <a:sym typeface="Calibri"/>
              </a:rPr>
              <a:t> </a:t>
            </a:r>
            <a:r>
              <a:rPr lang="pl-PL" dirty="1" sz="1000">
                <a:solidFill>
                  <a:schemeClr val="dk1"/>
                </a:solidFill>
                <a:latin typeface="Calibri"/>
                <a:ea typeface="Calibri"/>
                <a:cs typeface="Calibri"/>
                <a:sym typeface="Calibri"/>
              </a:rPr>
              <a:t>Przywołaj cele zrównoważonego rozwoju i możliwość poprawy jakości życia dzięki omówionym technologiom.</a:t>
            </a:r>
          </a:p>
          <a:p>
            <a:pPr marL="457200" lvl="0" indent="-285750" algn="l" rtl="0">
              <a:lnSpc>
                <a:spcPct val="100000"/>
              </a:lnSpc>
              <a:spcBef>
                <a:spcPts val="0"/>
              </a:spcBef>
              <a:spcAft>
                <a:spcPts val="0"/>
              </a:spcAft>
              <a:buClr>
                <a:schemeClr val="dk1"/>
              </a:buClr>
              <a:buSzPts val="900"/>
              <a:buFont typeface="Assistant"/>
              <a:buNone/>
            </a:pPr>
            <a:endParaRPr sz="800" b="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Assistant"/>
              <a:buNone/>
            </a:pPr>
            <a:endParaRPr sz="1000" b="0">
              <a:solidFill>
                <a:schemeClr val="dk1"/>
              </a:solidFill>
              <a:latin typeface="Calibri"/>
              <a:ea typeface="Calibri"/>
              <a:cs typeface="Calibri"/>
              <a:sym typeface="Calibri"/>
            </a:endParaRPr>
          </a:p>
        </p:txBody>
      </p:sp>
      <p:sp>
        <p:nvSpPr>
          <p:cNvPr id="694" name="Google Shape;694;p54: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5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55: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sz="1200">
                <a:solidFill>
                  <a:schemeClr val="dk1"/>
                </a:solidFill>
                <a:latin typeface="Calibri"/>
                <a:ea typeface="Calibri"/>
                <a:cs typeface="Calibri"/>
                <a:sym typeface="Calibri"/>
              </a:rPr>
              <a:t>Przypomnijmy sobie cele edukacyjne, aby sprawdzić, czy wszystkie zostały zrealizowane.</a:t>
            </a:r>
          </a:p>
          <a:p>
            <a:pPr marL="0" lvl="0" indent="0" algn="l" rtl="0">
              <a:spcBef>
                <a:spcPts val="0"/>
              </a:spcBef>
              <a:spcAft>
                <a:spcPts val="0"/>
              </a:spcAft>
              <a:buNone/>
            </a:pPr>
            <a:r>
              <a:rPr lang="pl-PL" dirty="1" sz="12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200">
                <a:solidFill>
                  <a:schemeClr val="dk1"/>
                </a:solidFill>
                <a:latin typeface="Calibri"/>
                <a:ea typeface="Calibri"/>
                <a:cs typeface="Calibri"/>
                <a:sym typeface="Calibri"/>
              </a:rPr>
              <a:t>Chcemy, by uczestnicy kończyli zajęcia podekscytowani tym, że mogą budować użyteczne aplikacje.</a:t>
            </a:r>
          </a:p>
        </p:txBody>
      </p:sp>
      <p:sp>
        <p:nvSpPr>
          <p:cNvPr id="702" name="Google Shape;702;p55: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56: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1" sz="1200">
                <a:solidFill>
                  <a:schemeClr val="dk1"/>
                </a:solidFill>
                <a:latin typeface="Calibri"/>
                <a:ea typeface="Calibri"/>
                <a:cs typeface="Calibri"/>
                <a:sym typeface="Calibri"/>
              </a:rPr>
              <a:t>Łącze do quizu:</a:t>
            </a:r>
            <a:r>
              <a:rPr lang="pl-PL" dirty="1" sz="1200">
                <a:solidFill>
                  <a:schemeClr val="dk1"/>
                </a:solidFill>
                <a:latin typeface="Calibri"/>
                <a:ea typeface="Calibri"/>
                <a:cs typeface="Calibri"/>
                <a:sym typeface="Calibri"/>
              </a:rPr>
              <a:t> </a:t>
            </a:r>
            <a:r>
              <a:rPr lang="pl-PL" dirty="1" u="sng" sz="1200">
                <a:solidFill>
                  <a:schemeClr val="dk1"/>
                </a:solidFill>
                <a:latin typeface="Calibri"/>
                <a:ea typeface="Calibri"/>
                <a:cs typeface="Calibri"/>
                <a:sym typeface="Calibri"/>
                <a:hlinkClick r:id="rId3"/>
              </a:rPr>
              <a:t>https://create.kahoot.it/share/quiz-module-20-experience-cv-from-traditional-computer-vision-to-ai/5960a944-d776-4804-9754-f184a742f388</a:t>
            </a:r>
            <a:r>
              <a:rPr lang="pl-PL" dirty="1" sz="12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200">
                <a:solidFill>
                  <a:schemeClr val="dk1"/>
                </a:solidFill>
                <a:latin typeface="Calibri"/>
                <a:ea typeface="Calibri"/>
                <a:cs typeface="Calibri"/>
                <a:sym typeface="Calibri"/>
              </a:rPr>
              <a:t> </a:t>
            </a:r>
          </a:p>
          <a:p>
            <a:pPr marL="0" lvl="0" indent="0" algn="l" rtl="0">
              <a:spcBef>
                <a:spcPts val="0"/>
              </a:spcBef>
              <a:spcAft>
                <a:spcPts val="0"/>
              </a:spcAft>
              <a:buNone/>
            </a:pPr>
            <a:r>
              <a:rPr lang="pl-PL" dirty="1" sz="1200">
                <a:solidFill>
                  <a:schemeClr val="dk1"/>
                </a:solidFill>
                <a:latin typeface="Calibri"/>
                <a:ea typeface="Calibri"/>
                <a:cs typeface="Calibri"/>
                <a:sym typeface="Calibri"/>
              </a:rPr>
              <a:t>Jeśli uczestnicy trafią na trudności, zapytaj, czy wiedzą, gdzie mogą znaleźć odpowiedzi.</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Dziś, gdy Internet jest wszechobecny, wielu rzeczy nie trzeba zapamiętywać.</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Ważniejsze jest to, żeby wiedzieć, gdzie można szybko znaleźć odpowiedzi i informacje.</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Uczestnicy muszą też wiedzieć, jak zweryfikować, czy znalezione odpowiedzi są prawidłowe.</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Na przykład, mogą to łatwo przetestować w notatnikach Jupyter.</a:t>
            </a:r>
          </a:p>
        </p:txBody>
      </p:sp>
      <p:sp>
        <p:nvSpPr>
          <p:cNvPr id="711" name="Google Shape;711;p56: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57: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900"/>
              <a:buFont typeface="Assistant"/>
              <a:buNone/>
            </a:pPr>
            <a:r>
              <a:rPr lang="pl-PL" dirty="1" sz="1400">
                <a:solidFill>
                  <a:schemeClr val="dk1"/>
                </a:solidFill>
                <a:latin typeface="Calibri"/>
                <a:ea typeface="Calibri"/>
                <a:cs typeface="Calibri"/>
                <a:sym typeface="Calibri"/>
              </a:rPr>
              <a:t>Wszystkim należą się brawa za quiz!</a:t>
            </a:r>
            <a:r>
              <a:rPr lang="pl-PL" dirty="1" sz="1400">
                <a:solidFill>
                  <a:schemeClr val="dk1"/>
                </a:solidFill>
                <a:latin typeface="Calibri"/>
                <a:ea typeface="Calibri"/>
                <a:cs typeface="Calibri"/>
                <a:sym typeface="Calibri"/>
              </a:rPr>
              <a:t> </a:t>
            </a:r>
            <a:r>
              <a:rPr lang="pl-PL" dirty="1" sz="1400">
                <a:solidFill>
                  <a:schemeClr val="dk1"/>
                </a:solidFill>
                <a:latin typeface="Calibri"/>
                <a:ea typeface="Calibri"/>
                <a:cs typeface="Calibri"/>
                <a:sym typeface="Calibri"/>
              </a:rPr>
              <a:t>Zakończmy nasze zajęcia refleksją.</a:t>
            </a:r>
            <a:r>
              <a:rPr lang="pl-PL" dirty="1" sz="1400">
                <a:solidFill>
                  <a:schemeClr val="dk1"/>
                </a:solidFill>
                <a:latin typeface="Calibri"/>
                <a:ea typeface="Calibri"/>
                <a:cs typeface="Calibri"/>
                <a:sym typeface="Calibri"/>
              </a:rPr>
              <a:t> </a:t>
            </a:r>
          </a:p>
          <a:p>
            <a:pPr marL="457200" lvl="0" indent="-285750" algn="l" rtl="0">
              <a:lnSpc>
                <a:spcPct val="100000"/>
              </a:lnSpc>
              <a:spcBef>
                <a:spcPts val="0"/>
              </a:spcBef>
              <a:spcAft>
                <a:spcPts val="0"/>
              </a:spcAft>
              <a:buClr>
                <a:schemeClr val="dk1"/>
              </a:buClr>
              <a:buSzPts val="900"/>
              <a:buFont typeface="Assistant"/>
              <a:buNone/>
            </a:pPr>
            <a:r>
              <a:rPr lang="pl-PL" dirty="1" sz="1400">
                <a:solidFill>
                  <a:schemeClr val="dk1"/>
                </a:solidFill>
                <a:latin typeface="Calibri"/>
                <a:ea typeface="Calibri"/>
                <a:cs typeface="Calibri"/>
                <a:sym typeface="Calibri"/>
              </a:rPr>
              <a:t>1.</a:t>
            </a:r>
            <a:r>
              <a:rPr lang="pl-PL" dirty="1" sz="1400">
                <a:solidFill>
                  <a:schemeClr val="dk1"/>
                </a:solidFill>
                <a:latin typeface="Calibri"/>
                <a:ea typeface="Calibri"/>
                <a:cs typeface="Calibri"/>
                <a:sym typeface="Calibri"/>
              </a:rPr>
              <a:t>	</a:t>
            </a:r>
            <a:r>
              <a:rPr lang="pl-PL" dirty="1" sz="1400">
                <a:solidFill>
                  <a:schemeClr val="dk1"/>
                </a:solidFill>
                <a:latin typeface="Calibri"/>
                <a:ea typeface="Calibri"/>
                <a:cs typeface="Calibri"/>
                <a:sym typeface="Calibri"/>
              </a:rPr>
              <a:t>Poproś uczestników, by zapisali swoje refleksje.</a:t>
            </a:r>
            <a:r>
              <a:rPr lang="pl-PL" dirty="1" sz="1400">
                <a:solidFill>
                  <a:schemeClr val="dk1"/>
                </a:solidFill>
                <a:latin typeface="Calibri"/>
                <a:ea typeface="Calibri"/>
                <a:cs typeface="Calibri"/>
                <a:sym typeface="Calibri"/>
              </a:rPr>
              <a:t> </a:t>
            </a:r>
            <a:r>
              <a:rPr lang="pl-PL" dirty="1" sz="1400">
                <a:solidFill>
                  <a:schemeClr val="dk1"/>
                </a:solidFill>
                <a:latin typeface="Calibri"/>
                <a:ea typeface="Calibri"/>
                <a:cs typeface="Calibri"/>
                <a:sym typeface="Calibri"/>
              </a:rPr>
              <a:t>W tym czasie przejdź się po sali, upewniając się, że wykonują zadanie, i odpowiedz na wszelkie pytania lub wątpliwości.</a:t>
            </a:r>
            <a:r>
              <a:rPr lang="pl-PL" dirty="1" sz="1400">
                <a:solidFill>
                  <a:schemeClr val="dk1"/>
                </a:solidFill>
                <a:latin typeface="Calibri"/>
                <a:ea typeface="Calibri"/>
                <a:cs typeface="Calibri"/>
                <a:sym typeface="Calibri"/>
              </a:rPr>
              <a:t> </a:t>
            </a:r>
          </a:p>
          <a:p>
            <a:pPr marL="457200" lvl="0" indent="-285750" algn="l" rtl="0">
              <a:lnSpc>
                <a:spcPct val="100000"/>
              </a:lnSpc>
              <a:spcBef>
                <a:spcPts val="0"/>
              </a:spcBef>
              <a:spcAft>
                <a:spcPts val="0"/>
              </a:spcAft>
              <a:buClr>
                <a:schemeClr val="dk1"/>
              </a:buClr>
              <a:buSzPts val="900"/>
              <a:buFont typeface="Assistant"/>
              <a:buNone/>
            </a:pPr>
            <a:r>
              <a:rPr lang="pl-PL" dirty="1" sz="1400">
                <a:solidFill>
                  <a:schemeClr val="dk1"/>
                </a:solidFill>
                <a:latin typeface="Calibri"/>
                <a:ea typeface="Calibri"/>
                <a:cs typeface="Calibri"/>
                <a:sym typeface="Calibri"/>
              </a:rPr>
              <a:t>2.</a:t>
            </a:r>
            <a:r>
              <a:rPr lang="pl-PL" dirty="1" sz="1400">
                <a:solidFill>
                  <a:schemeClr val="dk1"/>
                </a:solidFill>
                <a:latin typeface="Calibri"/>
                <a:ea typeface="Calibri"/>
                <a:cs typeface="Calibri"/>
                <a:sym typeface="Calibri"/>
              </a:rPr>
              <a:t>	</a:t>
            </a:r>
            <a:r>
              <a:rPr lang="pl-PL" dirty="1" sz="1400">
                <a:solidFill>
                  <a:schemeClr val="dk1"/>
                </a:solidFill>
                <a:latin typeface="Calibri"/>
                <a:ea typeface="Calibri"/>
                <a:cs typeface="Calibri"/>
                <a:sym typeface="Calibri"/>
              </a:rPr>
              <a:t>Następnie pozwól im na dyskusję w zespołach i zapisanie wybranych refleksji na kolorowych kartkach.</a:t>
            </a:r>
            <a:r>
              <a:rPr lang="pl-PL" dirty="1" sz="1400">
                <a:solidFill>
                  <a:schemeClr val="dk1"/>
                </a:solidFill>
                <a:latin typeface="Calibri"/>
                <a:ea typeface="Calibri"/>
                <a:cs typeface="Calibri"/>
                <a:sym typeface="Calibri"/>
              </a:rPr>
              <a:t> </a:t>
            </a:r>
          </a:p>
          <a:p>
            <a:pPr marL="457200" lvl="0" indent="-285750" algn="l" rtl="0">
              <a:lnSpc>
                <a:spcPct val="100000"/>
              </a:lnSpc>
              <a:spcBef>
                <a:spcPts val="0"/>
              </a:spcBef>
              <a:spcAft>
                <a:spcPts val="0"/>
              </a:spcAft>
              <a:buClr>
                <a:schemeClr val="dk1"/>
              </a:buClr>
              <a:buSzPts val="900"/>
              <a:buFont typeface="Assistant"/>
              <a:buNone/>
            </a:pPr>
            <a:r>
              <a:rPr lang="pl-PL" dirty="1" sz="1400">
                <a:solidFill>
                  <a:schemeClr val="dk1"/>
                </a:solidFill>
                <a:latin typeface="Calibri"/>
                <a:ea typeface="Calibri"/>
                <a:cs typeface="Calibri"/>
                <a:sym typeface="Calibri"/>
              </a:rPr>
              <a:t>3.</a:t>
            </a:r>
            <a:r>
              <a:rPr lang="pl-PL" dirty="1" sz="1400">
                <a:solidFill>
                  <a:schemeClr val="dk1"/>
                </a:solidFill>
                <a:latin typeface="Calibri"/>
                <a:ea typeface="Calibri"/>
                <a:cs typeface="Calibri"/>
                <a:sym typeface="Calibri"/>
              </a:rPr>
              <a:t>	</a:t>
            </a:r>
            <a:r>
              <a:rPr lang="pl-PL" dirty="1" sz="1400">
                <a:solidFill>
                  <a:schemeClr val="dk1"/>
                </a:solidFill>
                <a:latin typeface="Calibri"/>
                <a:ea typeface="Calibri"/>
                <a:cs typeface="Calibri"/>
                <a:sym typeface="Calibri"/>
              </a:rPr>
              <a:t>Poproś 2 zespoły o podzielenie się refleksjami.</a:t>
            </a:r>
            <a:r>
              <a:rPr lang="pl-PL" dirty="1" sz="1400">
                <a:solidFill>
                  <a:schemeClr val="dk1"/>
                </a:solidFill>
                <a:latin typeface="Calibri"/>
                <a:ea typeface="Calibri"/>
                <a:cs typeface="Calibri"/>
                <a:sym typeface="Calibri"/>
              </a:rPr>
              <a:t> </a:t>
            </a:r>
            <a:r>
              <a:rPr lang="pl-PL" dirty="1" sz="1400">
                <a:solidFill>
                  <a:schemeClr val="dk1"/>
                </a:solidFill>
                <a:latin typeface="Calibri"/>
                <a:ea typeface="Calibri"/>
                <a:cs typeface="Calibri"/>
                <a:sym typeface="Calibri"/>
              </a:rPr>
              <a:t>Wybierz dwa dowolne zespoły, jeśli nie ma ochotników.</a:t>
            </a:r>
            <a:r>
              <a:rPr lang="pl-PL" dirty="1" sz="1400">
                <a:solidFill>
                  <a:schemeClr val="dk1"/>
                </a:solidFill>
                <a:latin typeface="Calibri"/>
                <a:ea typeface="Calibri"/>
                <a:cs typeface="Calibri"/>
                <a:sym typeface="Calibri"/>
              </a:rPr>
              <a:t> </a:t>
            </a:r>
          </a:p>
          <a:p>
            <a:pPr marL="457200" lvl="0" indent="-285750" algn="l" rtl="0">
              <a:lnSpc>
                <a:spcPct val="100000"/>
              </a:lnSpc>
              <a:spcBef>
                <a:spcPts val="0"/>
              </a:spcBef>
              <a:spcAft>
                <a:spcPts val="0"/>
              </a:spcAft>
              <a:buClr>
                <a:schemeClr val="dk1"/>
              </a:buClr>
              <a:buSzPts val="900"/>
              <a:buFont typeface="Assistant"/>
              <a:buNone/>
            </a:pPr>
            <a:r>
              <a:rPr lang="pl-PL" dirty="1" sz="1400">
                <a:solidFill>
                  <a:schemeClr val="dk1"/>
                </a:solidFill>
                <a:latin typeface="Calibri"/>
                <a:ea typeface="Calibri"/>
                <a:cs typeface="Calibri"/>
                <a:sym typeface="Calibri"/>
              </a:rPr>
              <a:t>4.</a:t>
            </a:r>
            <a:r>
              <a:rPr lang="pl-PL" dirty="1" sz="1400">
                <a:solidFill>
                  <a:schemeClr val="dk1"/>
                </a:solidFill>
                <a:latin typeface="Calibri"/>
                <a:ea typeface="Calibri"/>
                <a:cs typeface="Calibri"/>
                <a:sym typeface="Calibri"/>
              </a:rPr>
              <a:t>	</a:t>
            </a:r>
            <a:r>
              <a:rPr lang="pl-PL" dirty="1" sz="1400">
                <a:solidFill>
                  <a:schemeClr val="dk1"/>
                </a:solidFill>
                <a:latin typeface="Calibri"/>
                <a:ea typeface="Calibri"/>
                <a:cs typeface="Calibri"/>
                <a:sym typeface="Calibri"/>
              </a:rPr>
              <a:t>Podsumuj ogólne cele zajęć i osiągnięcia w zmaganiu z wyzwaniami.</a:t>
            </a:r>
            <a:r>
              <a:rPr lang="pl-PL" dirty="1" sz="1400">
                <a:solidFill>
                  <a:schemeClr val="dk1"/>
                </a:solidFill>
                <a:latin typeface="Calibri"/>
                <a:ea typeface="Calibri"/>
                <a:cs typeface="Calibri"/>
                <a:sym typeface="Calibri"/>
              </a:rPr>
              <a:t> </a:t>
            </a:r>
          </a:p>
        </p:txBody>
      </p:sp>
      <p:sp>
        <p:nvSpPr>
          <p:cNvPr id="719" name="Google Shape;719;p57: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57</a:t>
            </a:fld>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5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58: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Oto pytania do refleksji.</a:t>
            </a:r>
          </a:p>
          <a:p>
            <a:pPr marL="0" lvl="0" indent="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p:txBody>
      </p:sp>
      <p:sp>
        <p:nvSpPr>
          <p:cNvPr id="727" name="Google Shape;727;p58: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59: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900"/>
              <a:buFont typeface="Assistant"/>
              <a:buNone/>
            </a:pPr>
            <a:endParaRPr sz="1400">
              <a:solidFill>
                <a:schemeClr val="dk1"/>
              </a:solidFill>
              <a:latin typeface="Calibri"/>
              <a:ea typeface="Calibri"/>
              <a:cs typeface="Calibri"/>
              <a:sym typeface="Calibri"/>
            </a:endParaRPr>
          </a:p>
        </p:txBody>
      </p:sp>
      <p:sp>
        <p:nvSpPr>
          <p:cNvPr id="737" name="Google Shape;737;p59: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59</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6: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No to zaczynamy!</a:t>
            </a:r>
          </a:p>
          <a:p>
            <a:pPr marL="0" lvl="0" indent="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Na tych warsztatach dowiecie się, jak maszyna może się uczyć, dzięki czemu nie potrzebuje ręcznie definiowanych reguł.</a:t>
            </a: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p:txBody>
      </p:sp>
      <p:sp>
        <p:nvSpPr>
          <p:cNvPr id="206" name="Google Shape;206;p6: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6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6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pl-PL" dirty="1">
                <a:solidFill>
                  <a:schemeClr val="dk1"/>
                </a:solidFill>
              </a:rPr>
              <a:t>Przygotuj:</a:t>
            </a:r>
          </a:p>
          <a:p>
            <a:pPr marL="0" lvl="0" indent="0" algn="l" rtl="0">
              <a:spcBef>
                <a:spcPts val="0"/>
              </a:spcBef>
              <a:spcAft>
                <a:spcPts val="0"/>
              </a:spcAft>
              <a:buClr>
                <a:schemeClr val="dk1"/>
              </a:buClr>
              <a:buSzPts val="1100"/>
              <a:buFont typeface="Arial"/>
              <a:buNone/>
            </a:pPr>
            <a:r>
              <a:rPr lang="pl-PL" dirty="1">
                <a:solidFill>
                  <a:schemeClr val="dk1"/>
                </a:solidFill>
              </a:rPr>
              <a:t>Zrób:</a:t>
            </a:r>
            <a:r>
              <a:rPr lang="pl-PL" dirty="1">
                <a:solidFill>
                  <a:schemeClr val="dk1"/>
                </a:solidFill>
              </a:rPr>
              <a:t> </a:t>
            </a:r>
          </a:p>
          <a:p>
            <a:pPr marL="0" lvl="0" indent="0" algn="l" rtl="0">
              <a:spcBef>
                <a:spcPts val="0"/>
              </a:spcBef>
              <a:spcAft>
                <a:spcPts val="0"/>
              </a:spcAft>
              <a:buClr>
                <a:schemeClr val="dk1"/>
              </a:buClr>
              <a:buSzPts val="1100"/>
              <a:buFont typeface="Arial"/>
              <a:buNone/>
            </a:pPr>
            <a:r>
              <a:rPr lang="pl-PL" dirty="1">
                <a:solidFill>
                  <a:schemeClr val="dk1"/>
                </a:solidFill>
              </a:rPr>
              <a:t>Powiedz:</a:t>
            </a:r>
            <a:r>
              <a:rPr lang="pl-PL" dirty="1">
                <a:solidFill>
                  <a:schemeClr val="dk1"/>
                </a:solidFill>
              </a:rPr>
              <a:t> </a:t>
            </a:r>
            <a:r>
              <a:rPr lang="pl-PL" dirty="1">
                <a:solidFill>
                  <a:schemeClr val="dk1"/>
                </a:solidFill>
              </a:rPr>
              <a:t>Dziękuję wam za uczestnictwo i do zobaczenia.</a:t>
            </a:r>
            <a:r>
              <a:rPr lang="pl-PL" dirty="1">
                <a:solidFill>
                  <a:schemeClr val="dk1"/>
                </a:solidFill>
              </a:rPr>
              <a:t> </a:t>
            </a:r>
          </a:p>
          <a:p>
            <a:pPr marL="0" lvl="0" indent="0" algn="l" rtl="0">
              <a:spcBef>
                <a:spcPts val="0"/>
              </a:spcBef>
              <a:spcAft>
                <a:spcPts val="0"/>
              </a:spcAft>
              <a:buNone/>
            </a:pPr>
            <a:endParaRPr/>
          </a:p>
        </p:txBody>
      </p:sp>
      <p:sp>
        <p:nvSpPr>
          <p:cNvPr id="745" name="Google Shape;745;p60: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Assistant"/>
              <a:buNone/>
            </a:pPr>
            <a:r>
              <a:rPr lang="pl-PL" dirty="1" sz="900">
                <a:solidFill>
                  <a:schemeClr val="dk1"/>
                </a:solidFill>
                <a:latin typeface="Calibri"/>
                <a:ea typeface="Calibri"/>
                <a:cs typeface="Calibri"/>
                <a:sym typeface="Calibri"/>
              </a:rPr>
              <a:t>Czego możemy nauczyć nasze maszyny?</a:t>
            </a:r>
          </a:p>
        </p:txBody>
      </p:sp>
      <p:sp>
        <p:nvSpPr>
          <p:cNvPr id="219" name="Google Shape;219;p7: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8: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Assistant"/>
              <a:buNone/>
            </a:pPr>
            <a:r>
              <a:rPr lang="pl-PL" dirty="1" sz="1200">
                <a:solidFill>
                  <a:schemeClr val="dk1"/>
                </a:solidFill>
                <a:latin typeface="Calibri"/>
                <a:ea typeface="Calibri"/>
                <a:cs typeface="Calibri"/>
                <a:sym typeface="Calibri"/>
              </a:rPr>
              <a:t>Może nauczyć je rozróżniać między 2 obiektami, np. między kotem a psem.</a:t>
            </a:r>
            <a:r>
              <a:rPr lang="pl-PL" dirty="1" sz="1200">
                <a:solidFill>
                  <a:schemeClr val="dk1"/>
                </a:solidFill>
                <a:latin typeface="Calibri"/>
                <a:ea typeface="Calibri"/>
                <a:cs typeface="Calibri"/>
                <a:sym typeface="Calibri"/>
              </a:rPr>
              <a:t> </a:t>
            </a:r>
          </a:p>
        </p:txBody>
      </p:sp>
      <p:sp>
        <p:nvSpPr>
          <p:cNvPr id="227" name="Google Shape;227;p8: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9: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pl-PL" dirty="1" sz="1200">
                <a:solidFill>
                  <a:schemeClr val="dk1"/>
                </a:solidFill>
                <a:latin typeface="Calibri"/>
                <a:ea typeface="Calibri"/>
                <a:cs typeface="Calibri"/>
                <a:sym typeface="Calibri"/>
              </a:rPr>
              <a:t>Pamiętacie wyzwanie z ostatniej sesji?</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Używamy komputerowego rozpoznawania obrazów do rozróżniania kolorów.</a:t>
            </a:r>
            <a:r>
              <a:rPr lang="pl-PL" dirty="1" sz="1200">
                <a:solidFill>
                  <a:schemeClr val="dk1"/>
                </a:solidFill>
                <a:latin typeface="Calibri"/>
                <a:ea typeface="Calibri"/>
                <a:cs typeface="Calibri"/>
                <a:sym typeface="Calibri"/>
              </a:rPr>
              <a:t> </a:t>
            </a: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pl-PL" dirty="1" sz="1200">
                <a:solidFill>
                  <a:schemeClr val="dk1"/>
                </a:solidFill>
                <a:latin typeface="Calibri"/>
                <a:ea typeface="Calibri"/>
                <a:cs typeface="Calibri"/>
                <a:sym typeface="Calibri"/>
              </a:rPr>
              <a:t>Tego samego możemy nauczyć naszą maszynę!</a:t>
            </a:r>
            <a:r>
              <a:rPr lang="pl-PL" dirty="1" sz="1200">
                <a:solidFill>
                  <a:schemeClr val="dk1"/>
                </a:solidFill>
                <a:latin typeface="Calibri"/>
                <a:ea typeface="Calibri"/>
                <a:cs typeface="Calibri"/>
                <a:sym typeface="Calibri"/>
              </a:rPr>
              <a:t> </a:t>
            </a:r>
            <a:r>
              <a:rPr lang="pl-PL" dirty="1" sz="1200">
                <a:solidFill>
                  <a:schemeClr val="dk1"/>
                </a:solidFill>
                <a:latin typeface="Calibri"/>
                <a:ea typeface="Calibri"/>
                <a:cs typeface="Calibri"/>
                <a:sym typeface="Calibri"/>
              </a:rPr>
              <a:t>Zamiast określać reguły, tym razem uczymy komputer za pomocą wielu przykładów.</a:t>
            </a:r>
            <a:r>
              <a:rPr lang="pl-PL" dirty="1" sz="1200">
                <a:solidFill>
                  <a:schemeClr val="dk1"/>
                </a:solidFill>
                <a:latin typeface="Calibri"/>
                <a:ea typeface="Calibri"/>
                <a:cs typeface="Calibri"/>
                <a:sym typeface="Calibri"/>
              </a:rPr>
              <a:t> </a:t>
            </a:r>
          </a:p>
          <a:p>
            <a:pPr marL="457200" lvl="0" indent="-28575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900"/>
              <a:buFont typeface="Assistant"/>
              <a:buNone/>
            </a:pPr>
            <a:endParaRPr sz="1200">
              <a:solidFill>
                <a:schemeClr val="dk1"/>
              </a:solidFill>
              <a:latin typeface="Calibri"/>
              <a:ea typeface="Calibri"/>
              <a:cs typeface="Calibri"/>
              <a:sym typeface="Calibri"/>
            </a:endParaRPr>
          </a:p>
        </p:txBody>
      </p:sp>
      <p:sp>
        <p:nvSpPr>
          <p:cNvPr id="237" name="Google Shape;237;p9: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Title Slide with Linear Gradient" type="title">
  <p:cSld name="TITLE">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16"/>
        <p:cNvGrpSpPr/>
        <p:nvPr/>
      </p:nvGrpSpPr>
      <p:grpSpPr>
        <a:xfrm>
          <a:off x="0" y="0"/>
          <a:ext cx="0" cy="0"/>
          <a:chOff x="0" y="0"/>
          <a:chExt cx="0" cy="0"/>
        </a:xfrm>
      </p:grpSpPr>
      <p:sp>
        <p:nvSpPr>
          <p:cNvPr id="17" name="Google Shape;17;p62"/>
          <p:cNvSpPr txBox="1">
            <a:spLocks noGrp="1"/>
          </p:cNvSpPr>
          <p:nvPr>
            <p:ph type="ctrTitle"/>
          </p:nvPr>
        </p:nvSpPr>
        <p:spPr>
          <a:xfrm>
            <a:off x="444688" y="2479423"/>
            <a:ext cx="8212886" cy="110251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500"/>
              <a:buFont typeface="Arial"/>
              <a:buNone/>
              <a:defRPr sz="65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62"/>
          <p:cNvSpPr txBox="1">
            <a:spLocks noGrp="1"/>
          </p:cNvSpPr>
          <p:nvPr>
            <p:ph type="subTitle" idx="1"/>
          </p:nvPr>
        </p:nvSpPr>
        <p:spPr>
          <a:xfrm>
            <a:off x="455614" y="3493008"/>
            <a:ext cx="6330212" cy="925360"/>
          </a:xfrm>
          <a:prstGeom prst="rect">
            <a:avLst/>
          </a:prstGeom>
          <a:noFill/>
          <a:ln>
            <a:noFill/>
          </a:ln>
        </p:spPr>
        <p:txBody>
          <a:bodyPr spcFirstLastPara="1" wrap="square" lIns="0" tIns="0" rIns="0" bIns="0" anchor="t" anchorCtr="0">
            <a:noAutofit/>
          </a:bodyPr>
          <a:lstStyle>
            <a:lvl1pPr lvl="0" algn="l">
              <a:spcBef>
                <a:spcPts val="1200"/>
              </a:spcBef>
              <a:spcAft>
                <a:spcPts val="0"/>
              </a:spcAft>
              <a:buClr>
                <a:schemeClr val="accent3"/>
              </a:buClr>
              <a:buSzPts val="1600"/>
              <a:buNone/>
              <a:defRPr sz="1600" b="0" i="0">
                <a:solidFill>
                  <a:schemeClr val="accent3"/>
                </a:solidFill>
                <a:latin typeface="Arial"/>
                <a:ea typeface="Arial"/>
                <a:cs typeface="Arial"/>
                <a:sym typeface="Arial"/>
              </a:defRPr>
            </a:lvl1pPr>
            <a:lvl2pPr lvl="1" algn="ctr">
              <a:spcBef>
                <a:spcPts val="12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grpSp>
        <p:nvGrpSpPr>
          <p:cNvPr id="19" name="Google Shape;19;p62"/>
          <p:cNvGrpSpPr/>
          <p:nvPr/>
        </p:nvGrpSpPr>
        <p:grpSpPr>
          <a:xfrm>
            <a:off x="444687" y="318576"/>
            <a:ext cx="1268027" cy="899801"/>
            <a:chOff x="3665538" y="128587"/>
            <a:chExt cx="3635375" cy="2579688"/>
          </a:xfrm>
        </p:grpSpPr>
        <p:sp>
          <p:nvSpPr>
            <p:cNvPr id="20" name="Google Shape;20;p62"/>
            <p:cNvSpPr/>
            <p:nvPr/>
          </p:nvSpPr>
          <p:spPr>
            <a:xfrm>
              <a:off x="3665538" y="128587"/>
              <a:ext cx="3635375" cy="2579688"/>
            </a:xfrm>
            <a:custGeom>
              <a:avLst/>
              <a:gdLst/>
              <a:ahLst/>
              <a:cxnLst/>
              <a:rect l="l" t="t" r="r" b="b"/>
              <a:pathLst>
                <a:path w="2308" h="1637" extrusionOk="0">
                  <a:moveTo>
                    <a:pt x="1096" y="1430"/>
                  </a:moveTo>
                  <a:cubicBezTo>
                    <a:pt x="657" y="1471"/>
                    <a:pt x="200" y="1407"/>
                    <a:pt x="136" y="1064"/>
                  </a:cubicBezTo>
                  <a:cubicBezTo>
                    <a:pt x="105" y="895"/>
                    <a:pt x="182" y="716"/>
                    <a:pt x="284" y="604"/>
                  </a:cubicBezTo>
                  <a:cubicBezTo>
                    <a:pt x="284" y="545"/>
                    <a:pt x="284" y="545"/>
                    <a:pt x="284" y="545"/>
                  </a:cubicBezTo>
                  <a:cubicBezTo>
                    <a:pt x="100" y="706"/>
                    <a:pt x="0" y="910"/>
                    <a:pt x="57" y="1152"/>
                  </a:cubicBezTo>
                  <a:cubicBezTo>
                    <a:pt x="131" y="1461"/>
                    <a:pt x="523" y="1637"/>
                    <a:pt x="1123" y="1578"/>
                  </a:cubicBezTo>
                  <a:cubicBezTo>
                    <a:pt x="1360" y="1555"/>
                    <a:pt x="1670" y="1479"/>
                    <a:pt x="1886" y="1361"/>
                  </a:cubicBezTo>
                  <a:cubicBezTo>
                    <a:pt x="1886" y="1192"/>
                    <a:pt x="1886" y="1192"/>
                    <a:pt x="1886" y="1192"/>
                  </a:cubicBezTo>
                  <a:cubicBezTo>
                    <a:pt x="1690" y="1309"/>
                    <a:pt x="1366" y="1405"/>
                    <a:pt x="1096" y="1430"/>
                  </a:cubicBezTo>
                  <a:close/>
                  <a:moveTo>
                    <a:pt x="2253" y="541"/>
                  </a:moveTo>
                  <a:cubicBezTo>
                    <a:pt x="2148" y="32"/>
                    <a:pt x="1161" y="0"/>
                    <a:pt x="525" y="387"/>
                  </a:cubicBezTo>
                  <a:cubicBezTo>
                    <a:pt x="525" y="430"/>
                    <a:pt x="525" y="430"/>
                    <a:pt x="525" y="430"/>
                  </a:cubicBezTo>
                  <a:cubicBezTo>
                    <a:pt x="1161" y="104"/>
                    <a:pt x="2062" y="106"/>
                    <a:pt x="2144" y="574"/>
                  </a:cubicBezTo>
                  <a:cubicBezTo>
                    <a:pt x="2172" y="729"/>
                    <a:pt x="2084" y="890"/>
                    <a:pt x="1929" y="983"/>
                  </a:cubicBezTo>
                  <a:cubicBezTo>
                    <a:pt x="1929" y="1104"/>
                    <a:pt x="1929" y="1104"/>
                    <a:pt x="1929" y="1104"/>
                  </a:cubicBezTo>
                  <a:cubicBezTo>
                    <a:pt x="2116" y="1036"/>
                    <a:pt x="2308" y="813"/>
                    <a:pt x="2253" y="541"/>
                  </a:cubicBezTo>
                  <a:close/>
                  <a:moveTo>
                    <a:pt x="1850" y="1100"/>
                  </a:moveTo>
                  <a:cubicBezTo>
                    <a:pt x="1764" y="1091"/>
                    <a:pt x="1735" y="1039"/>
                    <a:pt x="1735" y="979"/>
                  </a:cubicBezTo>
                  <a:cubicBezTo>
                    <a:pt x="1735" y="467"/>
                    <a:pt x="1735" y="467"/>
                    <a:pt x="1735" y="467"/>
                  </a:cubicBezTo>
                  <a:cubicBezTo>
                    <a:pt x="1850" y="467"/>
                    <a:pt x="1850" y="467"/>
                    <a:pt x="1850" y="467"/>
                  </a:cubicBezTo>
                  <a:lnTo>
                    <a:pt x="1850" y="1100"/>
                  </a:lnTo>
                  <a:close/>
                  <a:moveTo>
                    <a:pt x="480" y="1109"/>
                  </a:moveTo>
                  <a:cubicBezTo>
                    <a:pt x="394" y="1101"/>
                    <a:pt x="365" y="1049"/>
                    <a:pt x="365" y="989"/>
                  </a:cubicBezTo>
                  <a:cubicBezTo>
                    <a:pt x="365" y="654"/>
                    <a:pt x="365" y="654"/>
                    <a:pt x="365" y="654"/>
                  </a:cubicBezTo>
                  <a:cubicBezTo>
                    <a:pt x="480" y="654"/>
                    <a:pt x="480" y="654"/>
                    <a:pt x="480" y="654"/>
                  </a:cubicBezTo>
                  <a:lnTo>
                    <a:pt x="480" y="1109"/>
                  </a:lnTo>
                  <a:close/>
                  <a:moveTo>
                    <a:pt x="480" y="482"/>
                  </a:moveTo>
                  <a:cubicBezTo>
                    <a:pt x="480" y="591"/>
                    <a:pt x="480" y="591"/>
                    <a:pt x="480" y="591"/>
                  </a:cubicBezTo>
                  <a:cubicBezTo>
                    <a:pt x="365" y="591"/>
                    <a:pt x="365" y="591"/>
                    <a:pt x="365" y="591"/>
                  </a:cubicBezTo>
                  <a:cubicBezTo>
                    <a:pt x="365" y="482"/>
                    <a:pt x="365" y="482"/>
                    <a:pt x="365" y="482"/>
                  </a:cubicBezTo>
                  <a:lnTo>
                    <a:pt x="480" y="482"/>
                  </a:lnTo>
                  <a:close/>
                  <a:moveTo>
                    <a:pt x="1169" y="1104"/>
                  </a:moveTo>
                  <a:cubicBezTo>
                    <a:pt x="1076" y="1104"/>
                    <a:pt x="1037" y="1039"/>
                    <a:pt x="1037" y="975"/>
                  </a:cubicBezTo>
                  <a:cubicBezTo>
                    <a:pt x="1037" y="531"/>
                    <a:pt x="1037" y="531"/>
                    <a:pt x="1037" y="531"/>
                  </a:cubicBezTo>
                  <a:cubicBezTo>
                    <a:pt x="1151" y="531"/>
                    <a:pt x="1151" y="531"/>
                    <a:pt x="1151" y="531"/>
                  </a:cubicBezTo>
                  <a:cubicBezTo>
                    <a:pt x="1151" y="654"/>
                    <a:pt x="1151" y="654"/>
                    <a:pt x="1151" y="654"/>
                  </a:cubicBezTo>
                  <a:cubicBezTo>
                    <a:pt x="1237" y="654"/>
                    <a:pt x="1237" y="654"/>
                    <a:pt x="1237" y="654"/>
                  </a:cubicBezTo>
                  <a:cubicBezTo>
                    <a:pt x="1237" y="746"/>
                    <a:pt x="1237" y="746"/>
                    <a:pt x="1237" y="746"/>
                  </a:cubicBezTo>
                  <a:cubicBezTo>
                    <a:pt x="1151" y="746"/>
                    <a:pt x="1151" y="746"/>
                    <a:pt x="1151" y="746"/>
                  </a:cubicBezTo>
                  <a:cubicBezTo>
                    <a:pt x="1151" y="968"/>
                    <a:pt x="1151" y="968"/>
                    <a:pt x="1151" y="968"/>
                  </a:cubicBezTo>
                  <a:cubicBezTo>
                    <a:pt x="1151" y="994"/>
                    <a:pt x="1163" y="1009"/>
                    <a:pt x="1190" y="1009"/>
                  </a:cubicBezTo>
                  <a:cubicBezTo>
                    <a:pt x="1237" y="1009"/>
                    <a:pt x="1237" y="1009"/>
                    <a:pt x="1237" y="1009"/>
                  </a:cubicBezTo>
                  <a:cubicBezTo>
                    <a:pt x="1237" y="1104"/>
                    <a:pt x="1237" y="1104"/>
                    <a:pt x="1237" y="1104"/>
                  </a:cubicBezTo>
                  <a:cubicBezTo>
                    <a:pt x="1169" y="1104"/>
                    <a:pt x="1169" y="1104"/>
                    <a:pt x="1169" y="1104"/>
                  </a:cubicBezTo>
                  <a:moveTo>
                    <a:pt x="1379" y="915"/>
                  </a:moveTo>
                  <a:cubicBezTo>
                    <a:pt x="1379" y="973"/>
                    <a:pt x="1416" y="1016"/>
                    <a:pt x="1480" y="1016"/>
                  </a:cubicBezTo>
                  <a:cubicBezTo>
                    <a:pt x="1531" y="1016"/>
                    <a:pt x="1556" y="1002"/>
                    <a:pt x="1585" y="973"/>
                  </a:cubicBezTo>
                  <a:cubicBezTo>
                    <a:pt x="1656" y="1040"/>
                    <a:pt x="1656" y="1040"/>
                    <a:pt x="1656" y="1040"/>
                  </a:cubicBezTo>
                  <a:cubicBezTo>
                    <a:pt x="1610" y="1085"/>
                    <a:pt x="1563" y="1112"/>
                    <a:pt x="1480" y="1112"/>
                  </a:cubicBezTo>
                  <a:cubicBezTo>
                    <a:pt x="1370" y="1112"/>
                    <a:pt x="1266" y="1052"/>
                    <a:pt x="1266" y="879"/>
                  </a:cubicBezTo>
                  <a:cubicBezTo>
                    <a:pt x="1266" y="730"/>
                    <a:pt x="1357" y="646"/>
                    <a:pt x="1477" y="646"/>
                  </a:cubicBezTo>
                  <a:cubicBezTo>
                    <a:pt x="1599" y="646"/>
                    <a:pt x="1669" y="744"/>
                    <a:pt x="1669" y="873"/>
                  </a:cubicBezTo>
                  <a:cubicBezTo>
                    <a:pt x="1669" y="915"/>
                    <a:pt x="1669" y="915"/>
                    <a:pt x="1669" y="915"/>
                  </a:cubicBezTo>
                  <a:cubicBezTo>
                    <a:pt x="1379" y="915"/>
                    <a:pt x="1379" y="915"/>
                    <a:pt x="1379" y="915"/>
                  </a:cubicBezTo>
                  <a:moveTo>
                    <a:pt x="1472" y="741"/>
                  </a:moveTo>
                  <a:cubicBezTo>
                    <a:pt x="1433" y="741"/>
                    <a:pt x="1403" y="761"/>
                    <a:pt x="1390" y="788"/>
                  </a:cubicBezTo>
                  <a:cubicBezTo>
                    <a:pt x="1383" y="804"/>
                    <a:pt x="1380" y="817"/>
                    <a:pt x="1379" y="837"/>
                  </a:cubicBezTo>
                  <a:cubicBezTo>
                    <a:pt x="1555" y="837"/>
                    <a:pt x="1555" y="837"/>
                    <a:pt x="1555" y="837"/>
                  </a:cubicBezTo>
                  <a:cubicBezTo>
                    <a:pt x="1553" y="788"/>
                    <a:pt x="1530" y="741"/>
                    <a:pt x="1472" y="741"/>
                  </a:cubicBezTo>
                  <a:close/>
                  <a:moveTo>
                    <a:pt x="696" y="746"/>
                  </a:moveTo>
                  <a:cubicBezTo>
                    <a:pt x="696" y="1105"/>
                    <a:pt x="696" y="1105"/>
                    <a:pt x="696" y="1105"/>
                  </a:cubicBezTo>
                  <a:cubicBezTo>
                    <a:pt x="581" y="1105"/>
                    <a:pt x="581" y="1105"/>
                    <a:pt x="581" y="1105"/>
                  </a:cubicBezTo>
                  <a:cubicBezTo>
                    <a:pt x="581" y="654"/>
                    <a:pt x="581" y="654"/>
                    <a:pt x="581" y="654"/>
                  </a:cubicBezTo>
                  <a:cubicBezTo>
                    <a:pt x="817" y="654"/>
                    <a:pt x="817" y="654"/>
                    <a:pt x="817" y="654"/>
                  </a:cubicBezTo>
                  <a:cubicBezTo>
                    <a:pt x="917" y="654"/>
                    <a:pt x="951" y="725"/>
                    <a:pt x="951" y="789"/>
                  </a:cubicBezTo>
                  <a:cubicBezTo>
                    <a:pt x="951" y="1105"/>
                    <a:pt x="951" y="1105"/>
                    <a:pt x="951" y="1105"/>
                  </a:cubicBezTo>
                  <a:cubicBezTo>
                    <a:pt x="837" y="1105"/>
                    <a:pt x="837" y="1105"/>
                    <a:pt x="837" y="1105"/>
                  </a:cubicBezTo>
                  <a:cubicBezTo>
                    <a:pt x="837" y="789"/>
                    <a:pt x="837" y="789"/>
                    <a:pt x="837" y="789"/>
                  </a:cubicBezTo>
                  <a:cubicBezTo>
                    <a:pt x="837" y="762"/>
                    <a:pt x="824" y="746"/>
                    <a:pt x="790" y="746"/>
                  </a:cubicBezTo>
                  <a:lnTo>
                    <a:pt x="696" y="74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21" name="Google Shape;21;p62"/>
            <p:cNvSpPr/>
            <p:nvPr/>
          </p:nvSpPr>
          <p:spPr>
            <a:xfrm>
              <a:off x="6704013" y="865188"/>
              <a:ext cx="142875" cy="142875"/>
            </a:xfrm>
            <a:custGeom>
              <a:avLst/>
              <a:gdLst/>
              <a:ahLst/>
              <a:cxnLst/>
              <a:rect l="l" t="t" r="r" b="b"/>
              <a:pathLst>
                <a:path w="91" h="91" extrusionOk="0">
                  <a:moveTo>
                    <a:pt x="45" y="91"/>
                  </a:moveTo>
                  <a:cubicBezTo>
                    <a:pt x="20" y="91"/>
                    <a:pt x="0" y="71"/>
                    <a:pt x="0" y="46"/>
                  </a:cubicBezTo>
                  <a:cubicBezTo>
                    <a:pt x="0" y="20"/>
                    <a:pt x="20" y="0"/>
                    <a:pt x="45" y="0"/>
                  </a:cubicBezTo>
                  <a:cubicBezTo>
                    <a:pt x="71" y="0"/>
                    <a:pt x="91" y="20"/>
                    <a:pt x="91" y="46"/>
                  </a:cubicBezTo>
                  <a:cubicBezTo>
                    <a:pt x="91" y="71"/>
                    <a:pt x="71" y="91"/>
                    <a:pt x="45" y="91"/>
                  </a:cubicBezTo>
                  <a:close/>
                  <a:moveTo>
                    <a:pt x="45" y="7"/>
                  </a:moveTo>
                  <a:cubicBezTo>
                    <a:pt x="24" y="7"/>
                    <a:pt x="7" y="25"/>
                    <a:pt x="7" y="46"/>
                  </a:cubicBezTo>
                  <a:cubicBezTo>
                    <a:pt x="7" y="66"/>
                    <a:pt x="24" y="83"/>
                    <a:pt x="45" y="83"/>
                  </a:cubicBezTo>
                  <a:cubicBezTo>
                    <a:pt x="66" y="83"/>
                    <a:pt x="83" y="66"/>
                    <a:pt x="83" y="46"/>
                  </a:cubicBezTo>
                  <a:cubicBezTo>
                    <a:pt x="83" y="25"/>
                    <a:pt x="66" y="7"/>
                    <a:pt x="45" y="7"/>
                  </a:cubicBezTo>
                  <a:close/>
                  <a:moveTo>
                    <a:pt x="66" y="73"/>
                  </a:moveTo>
                  <a:cubicBezTo>
                    <a:pt x="57" y="73"/>
                    <a:pt x="57" y="73"/>
                    <a:pt x="57" y="73"/>
                  </a:cubicBezTo>
                  <a:cubicBezTo>
                    <a:pt x="56" y="73"/>
                    <a:pt x="56" y="72"/>
                    <a:pt x="55" y="72"/>
                  </a:cubicBezTo>
                  <a:cubicBezTo>
                    <a:pt x="44" y="52"/>
                    <a:pt x="44" y="52"/>
                    <a:pt x="44" y="52"/>
                  </a:cubicBezTo>
                  <a:cubicBezTo>
                    <a:pt x="43" y="52"/>
                    <a:pt x="42" y="51"/>
                    <a:pt x="42" y="51"/>
                  </a:cubicBezTo>
                  <a:cubicBezTo>
                    <a:pt x="42" y="51"/>
                    <a:pt x="40" y="51"/>
                    <a:pt x="39" y="51"/>
                  </a:cubicBezTo>
                  <a:cubicBezTo>
                    <a:pt x="38" y="51"/>
                    <a:pt x="37" y="51"/>
                    <a:pt x="37" y="51"/>
                  </a:cubicBezTo>
                  <a:cubicBezTo>
                    <a:pt x="37" y="71"/>
                    <a:pt x="37" y="71"/>
                    <a:pt x="37" y="71"/>
                  </a:cubicBezTo>
                  <a:cubicBezTo>
                    <a:pt x="37" y="72"/>
                    <a:pt x="36" y="73"/>
                    <a:pt x="35" y="73"/>
                  </a:cubicBezTo>
                  <a:cubicBezTo>
                    <a:pt x="27" y="73"/>
                    <a:pt x="27" y="73"/>
                    <a:pt x="27" y="73"/>
                  </a:cubicBezTo>
                  <a:cubicBezTo>
                    <a:pt x="26" y="73"/>
                    <a:pt x="25" y="72"/>
                    <a:pt x="25" y="71"/>
                  </a:cubicBezTo>
                  <a:cubicBezTo>
                    <a:pt x="25" y="21"/>
                    <a:pt x="25" y="21"/>
                    <a:pt x="25" y="21"/>
                  </a:cubicBezTo>
                  <a:cubicBezTo>
                    <a:pt x="25" y="18"/>
                    <a:pt x="26" y="17"/>
                    <a:pt x="29" y="17"/>
                  </a:cubicBezTo>
                  <a:cubicBezTo>
                    <a:pt x="31" y="16"/>
                    <a:pt x="39" y="16"/>
                    <a:pt x="43" y="16"/>
                  </a:cubicBezTo>
                  <a:cubicBezTo>
                    <a:pt x="57" y="16"/>
                    <a:pt x="65" y="20"/>
                    <a:pt x="65" y="34"/>
                  </a:cubicBezTo>
                  <a:cubicBezTo>
                    <a:pt x="65" y="35"/>
                    <a:pt x="65" y="35"/>
                    <a:pt x="65" y="35"/>
                  </a:cubicBezTo>
                  <a:cubicBezTo>
                    <a:pt x="65" y="43"/>
                    <a:pt x="61" y="47"/>
                    <a:pt x="55" y="49"/>
                  </a:cubicBezTo>
                  <a:cubicBezTo>
                    <a:pt x="67" y="70"/>
                    <a:pt x="67" y="70"/>
                    <a:pt x="67" y="70"/>
                  </a:cubicBezTo>
                  <a:cubicBezTo>
                    <a:pt x="67" y="70"/>
                    <a:pt x="67" y="71"/>
                    <a:pt x="67" y="71"/>
                  </a:cubicBezTo>
                  <a:cubicBezTo>
                    <a:pt x="67" y="72"/>
                    <a:pt x="67" y="73"/>
                    <a:pt x="66" y="73"/>
                  </a:cubicBezTo>
                  <a:close/>
                  <a:moveTo>
                    <a:pt x="54" y="34"/>
                  </a:moveTo>
                  <a:cubicBezTo>
                    <a:pt x="54" y="28"/>
                    <a:pt x="51" y="26"/>
                    <a:pt x="44" y="26"/>
                  </a:cubicBezTo>
                  <a:cubicBezTo>
                    <a:pt x="43" y="26"/>
                    <a:pt x="40" y="26"/>
                    <a:pt x="38" y="26"/>
                  </a:cubicBezTo>
                  <a:cubicBezTo>
                    <a:pt x="37" y="26"/>
                    <a:pt x="37" y="26"/>
                    <a:pt x="36" y="26"/>
                  </a:cubicBezTo>
                  <a:cubicBezTo>
                    <a:pt x="36" y="42"/>
                    <a:pt x="36" y="42"/>
                    <a:pt x="36" y="42"/>
                  </a:cubicBezTo>
                  <a:cubicBezTo>
                    <a:pt x="37" y="42"/>
                    <a:pt x="43" y="42"/>
                    <a:pt x="44" y="42"/>
                  </a:cubicBezTo>
                  <a:cubicBezTo>
                    <a:pt x="51" y="42"/>
                    <a:pt x="54" y="40"/>
                    <a:pt x="54" y="35"/>
                  </a:cubicBezTo>
                  <a:lnTo>
                    <a:pt x="54" y="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6"/>
        <p:cNvGrpSpPr/>
        <p:nvPr/>
      </p:nvGrpSpPr>
      <p:grpSpPr>
        <a:xfrm>
          <a:off x="0" y="0"/>
          <a:ext cx="0" cy="0"/>
          <a:chOff x="0" y="0"/>
          <a:chExt cx="0" cy="0"/>
        </a:xfrm>
      </p:grpSpPr>
      <p:sp>
        <p:nvSpPr>
          <p:cNvPr id="57" name="Google Shape;57;p82"/>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82"/>
          <p:cNvSpPr txBox="1">
            <a:spLocks noGrp="1"/>
          </p:cNvSpPr>
          <p:nvPr>
            <p:ph type="body" idx="1"/>
          </p:nvPr>
        </p:nvSpPr>
        <p:spPr>
          <a:xfrm>
            <a:off x="455614" y="1203325"/>
            <a:ext cx="4006851" cy="3425825"/>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0071C5"/>
              </a:buClr>
              <a:buSzPts val="1800"/>
              <a:buNone/>
              <a:defRPr/>
            </a:lvl1pPr>
            <a:lvl2pPr marL="914400" lvl="1" indent="-330200" algn="l">
              <a:spcBef>
                <a:spcPts val="1200"/>
              </a:spcBef>
              <a:spcAft>
                <a:spcPts val="0"/>
              </a:spcAft>
              <a:buClr>
                <a:schemeClr val="dk2"/>
              </a:buClr>
              <a:buSzPts val="1600"/>
              <a:buChar char="▪"/>
              <a:defRPr>
                <a:solidFill>
                  <a:schemeClr val="dk2"/>
                </a:solidFill>
              </a:defRPr>
            </a:lvl2pPr>
            <a:lvl3pPr marL="1371600" lvl="2" indent="-317500" algn="l">
              <a:spcBef>
                <a:spcPts val="800"/>
              </a:spcBef>
              <a:spcAft>
                <a:spcPts val="0"/>
              </a:spcAft>
              <a:buClr>
                <a:schemeClr val="dk2"/>
              </a:buClr>
              <a:buSzPts val="1400"/>
              <a:buChar char="–"/>
              <a:defRPr sz="1400">
                <a:solidFill>
                  <a:schemeClr val="dk2"/>
                </a:solidFill>
              </a:defRPr>
            </a:lvl3pPr>
            <a:lvl4pPr marL="1828800" lvl="3" indent="-304800" algn="l">
              <a:spcBef>
                <a:spcPts val="240"/>
              </a:spcBef>
              <a:spcAft>
                <a:spcPts val="0"/>
              </a:spcAft>
              <a:buClr>
                <a:schemeClr val="dk2"/>
              </a:buClr>
              <a:buSzPts val="1200"/>
              <a:buChar char="–"/>
              <a:defRPr sz="1200">
                <a:solidFill>
                  <a:schemeClr val="dk2"/>
                </a:solidFill>
              </a:defRPr>
            </a:lvl4pPr>
            <a:lvl5pPr marL="2286000" lvl="4" indent="-304800" algn="l">
              <a:spcBef>
                <a:spcPts val="240"/>
              </a:spcBef>
              <a:spcAft>
                <a:spcPts val="0"/>
              </a:spcAft>
              <a:buClr>
                <a:schemeClr val="dk2"/>
              </a:buClr>
              <a:buSzPts val="1200"/>
              <a:buChar char="–"/>
              <a:defRPr sz="12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82"/>
          <p:cNvSpPr txBox="1">
            <a:spLocks noGrp="1"/>
          </p:cNvSpPr>
          <p:nvPr>
            <p:ph type="body" idx="2"/>
          </p:nvPr>
        </p:nvSpPr>
        <p:spPr>
          <a:xfrm>
            <a:off x="4678363" y="1203325"/>
            <a:ext cx="4005264" cy="3425825"/>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0071C5"/>
              </a:buClr>
              <a:buSzPts val="1800"/>
              <a:buNone/>
              <a:defRPr/>
            </a:lvl1pPr>
            <a:lvl2pPr marL="914400" lvl="1" indent="-330200" algn="l">
              <a:spcBef>
                <a:spcPts val="1200"/>
              </a:spcBef>
              <a:spcAft>
                <a:spcPts val="0"/>
              </a:spcAft>
              <a:buClr>
                <a:schemeClr val="dk2"/>
              </a:buClr>
              <a:buSzPts val="1600"/>
              <a:buChar char="▪"/>
              <a:defRPr>
                <a:solidFill>
                  <a:schemeClr val="dk2"/>
                </a:solidFill>
              </a:defRPr>
            </a:lvl2pPr>
            <a:lvl3pPr marL="1371600" lvl="2" indent="-317500" algn="l">
              <a:spcBef>
                <a:spcPts val="800"/>
              </a:spcBef>
              <a:spcAft>
                <a:spcPts val="0"/>
              </a:spcAft>
              <a:buClr>
                <a:schemeClr val="dk2"/>
              </a:buClr>
              <a:buSzPts val="1400"/>
              <a:buChar char="–"/>
              <a:defRPr sz="1400">
                <a:solidFill>
                  <a:schemeClr val="dk2"/>
                </a:solidFill>
              </a:defRPr>
            </a:lvl3pPr>
            <a:lvl4pPr marL="1828800" lvl="3" indent="-304800" algn="l">
              <a:spcBef>
                <a:spcPts val="240"/>
              </a:spcBef>
              <a:spcAft>
                <a:spcPts val="0"/>
              </a:spcAft>
              <a:buClr>
                <a:schemeClr val="dk2"/>
              </a:buClr>
              <a:buSzPts val="1200"/>
              <a:buChar char="–"/>
              <a:defRPr sz="1200">
                <a:solidFill>
                  <a:schemeClr val="dk2"/>
                </a:solidFill>
              </a:defRPr>
            </a:lvl4pPr>
            <a:lvl5pPr marL="2286000" lvl="4" indent="-304800" algn="l">
              <a:spcBef>
                <a:spcPts val="240"/>
              </a:spcBef>
              <a:spcAft>
                <a:spcPts val="0"/>
              </a:spcAft>
              <a:buClr>
                <a:schemeClr val="dk2"/>
              </a:buClr>
              <a:buSzPts val="1200"/>
              <a:buChar char="–"/>
              <a:defRPr sz="12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82"/>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4050"/>
              <a:buFont typeface="Arial"/>
              <a:buNone/>
              <a:defRPr sz="4050" b="0"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 Section Break">
  <p:cSld name="White Section Break">
    <p:spTree>
      <p:nvGrpSpPr>
        <p:cNvPr id="1" name="Shape 61"/>
        <p:cNvGrpSpPr/>
        <p:nvPr/>
      </p:nvGrpSpPr>
      <p:grpSpPr>
        <a:xfrm>
          <a:off x="0" y="0"/>
          <a:ext cx="0" cy="0"/>
          <a:chOff x="0" y="0"/>
          <a:chExt cx="0" cy="0"/>
        </a:xfrm>
      </p:grpSpPr>
      <p:sp>
        <p:nvSpPr>
          <p:cNvPr id="62" name="Google Shape;62;p83"/>
          <p:cNvSpPr txBox="1">
            <a:spLocks noGrp="1"/>
          </p:cNvSpPr>
          <p:nvPr>
            <p:ph type="title"/>
          </p:nvPr>
        </p:nvSpPr>
        <p:spPr>
          <a:xfrm>
            <a:off x="455613" y="2108062"/>
            <a:ext cx="7772400" cy="102155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2"/>
              </a:buClr>
              <a:buSzPts val="5400"/>
              <a:buFont typeface="Arial"/>
              <a:buNone/>
              <a:defRPr sz="5400" b="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3"/>
          <p:cNvSpPr txBox="1">
            <a:spLocks noGrp="1"/>
          </p:cNvSpPr>
          <p:nvPr>
            <p:ph type="body" idx="1"/>
          </p:nvPr>
        </p:nvSpPr>
        <p:spPr>
          <a:xfrm>
            <a:off x="455613" y="3241150"/>
            <a:ext cx="7772400" cy="1125140"/>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chemeClr val="accent2"/>
              </a:buClr>
              <a:buSzPts val="1600"/>
              <a:buNone/>
              <a:defRPr sz="1600" b="0">
                <a:solidFill>
                  <a:schemeClr val="accent2"/>
                </a:solidFill>
                <a:latin typeface="Arial"/>
                <a:ea typeface="Arial"/>
                <a:cs typeface="Arial"/>
                <a:sym typeface="Aria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80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4" name="Google Shape;64;p83"/>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sz="800">
                <a:solidFill>
                  <a:srgbClr val="FFFFFF"/>
                </a:solidFill>
                <a:latin typeface="Arial"/>
                <a:ea typeface="Arial"/>
                <a:cs typeface="Arial"/>
                <a:sym typeface="Arial"/>
              </a:defRPr>
            </a:lvl1pPr>
            <a:lvl2pPr marL="0" lvl="1" indent="0" algn="r">
              <a:spcBef>
                <a:spcPts val="0"/>
              </a:spcBef>
              <a:buNone/>
              <a:defRPr sz="800">
                <a:solidFill>
                  <a:srgbClr val="FFFFFF"/>
                </a:solidFill>
                <a:latin typeface="Arial"/>
                <a:ea typeface="Arial"/>
                <a:cs typeface="Arial"/>
                <a:sym typeface="Arial"/>
              </a:defRPr>
            </a:lvl2pPr>
            <a:lvl3pPr marL="0" lvl="2" indent="0" algn="r">
              <a:spcBef>
                <a:spcPts val="0"/>
              </a:spcBef>
              <a:buNone/>
              <a:defRPr sz="800">
                <a:solidFill>
                  <a:srgbClr val="FFFFFF"/>
                </a:solidFill>
                <a:latin typeface="Arial"/>
                <a:ea typeface="Arial"/>
                <a:cs typeface="Arial"/>
                <a:sym typeface="Arial"/>
              </a:defRPr>
            </a:lvl3pPr>
            <a:lvl4pPr marL="0" lvl="3" indent="0" algn="r">
              <a:spcBef>
                <a:spcPts val="0"/>
              </a:spcBef>
              <a:buNone/>
              <a:defRPr sz="800">
                <a:solidFill>
                  <a:srgbClr val="FFFFFF"/>
                </a:solidFill>
                <a:latin typeface="Arial"/>
                <a:ea typeface="Arial"/>
                <a:cs typeface="Arial"/>
                <a:sym typeface="Arial"/>
              </a:defRPr>
            </a:lvl4pPr>
            <a:lvl5pPr marL="0" lvl="4" indent="0" algn="r">
              <a:spcBef>
                <a:spcPts val="0"/>
              </a:spcBef>
              <a:buNone/>
              <a:defRPr sz="800">
                <a:solidFill>
                  <a:srgbClr val="FFFFFF"/>
                </a:solidFill>
                <a:latin typeface="Arial"/>
                <a:ea typeface="Arial"/>
                <a:cs typeface="Arial"/>
                <a:sym typeface="Arial"/>
              </a:defRPr>
            </a:lvl5pPr>
            <a:lvl6pPr marL="0" lvl="5" indent="0" algn="r">
              <a:spcBef>
                <a:spcPts val="0"/>
              </a:spcBef>
              <a:buNone/>
              <a:defRPr sz="800">
                <a:solidFill>
                  <a:srgbClr val="FFFFFF"/>
                </a:solidFill>
                <a:latin typeface="Arial"/>
                <a:ea typeface="Arial"/>
                <a:cs typeface="Arial"/>
                <a:sym typeface="Arial"/>
              </a:defRPr>
            </a:lvl6pPr>
            <a:lvl7pPr marL="0" lvl="6" indent="0" algn="r">
              <a:spcBef>
                <a:spcPts val="0"/>
              </a:spcBef>
              <a:buNone/>
              <a:defRPr sz="800">
                <a:solidFill>
                  <a:srgbClr val="FFFFFF"/>
                </a:solidFill>
                <a:latin typeface="Arial"/>
                <a:ea typeface="Arial"/>
                <a:cs typeface="Arial"/>
                <a:sym typeface="Arial"/>
              </a:defRPr>
            </a:lvl7pPr>
            <a:lvl8pPr marL="0" lvl="7" indent="0" algn="r">
              <a:spcBef>
                <a:spcPts val="0"/>
              </a:spcBef>
              <a:buNone/>
              <a:defRPr sz="800">
                <a:solidFill>
                  <a:srgbClr val="FFFFFF"/>
                </a:solidFill>
                <a:latin typeface="Arial"/>
                <a:ea typeface="Arial"/>
                <a:cs typeface="Arial"/>
                <a:sym typeface="Arial"/>
              </a:defRPr>
            </a:lvl8pPr>
            <a:lvl9pPr marL="0" lvl="8" indent="0" algn="r">
              <a:spcBef>
                <a:spcPts val="0"/>
              </a:spcBef>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5"/>
        <p:cNvGrpSpPr/>
        <p:nvPr/>
      </p:nvGrpSpPr>
      <p:grpSpPr>
        <a:xfrm>
          <a:off x="0" y="0"/>
          <a:ext cx="0" cy="0"/>
          <a:chOff x="0" y="0"/>
          <a:chExt cx="0" cy="0"/>
        </a:xfrm>
      </p:grpSpPr>
      <p:sp>
        <p:nvSpPr>
          <p:cNvPr id="66" name="Google Shape;66;p84"/>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ck Cover Radial Gradient" type="blank">
  <p:cSld name="BLANK">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67"/>
        <p:cNvGrpSpPr/>
        <p:nvPr/>
      </p:nvGrpSpPr>
      <p:grpSpPr>
        <a:xfrm>
          <a:off x="0" y="0"/>
          <a:ext cx="0" cy="0"/>
          <a:chOff x="0" y="0"/>
          <a:chExt cx="0" cy="0"/>
        </a:xfrm>
      </p:grpSpPr>
      <p:pic>
        <p:nvPicPr>
          <p:cNvPr id="68" name="Google Shape;68;p85" descr="\\.psf\Home\Desktop\Intel.png"/>
          <p:cNvPicPr preferRelativeResize="0"/>
          <p:nvPr/>
        </p:nvPicPr>
        <p:blipFill rotWithShape="1">
          <a:blip r:embed="rId2">
            <a:alphaModFix/>
          </a:blip>
          <a:srcRect/>
          <a:stretch/>
        </p:blipFill>
        <p:spPr>
          <a:xfrm>
            <a:off x="3477433" y="1875130"/>
            <a:ext cx="2108795" cy="13898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Back Cover Radial Gradient">
  <p:cSld name="1_Back Cover Radial Gradient">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69"/>
        <p:cNvGrpSpPr/>
        <p:nvPr/>
      </p:nvGrpSpPr>
      <p:grpSpPr>
        <a:xfrm>
          <a:off x="0" y="0"/>
          <a:ext cx="0" cy="0"/>
          <a:chOff x="0" y="0"/>
          <a:chExt cx="0" cy="0"/>
        </a:xfrm>
      </p:grpSpPr>
      <p:pic>
        <p:nvPicPr>
          <p:cNvPr id="70" name="Google Shape;70;p86" descr="int_experience_hrz_wht_rgb_3000.png"/>
          <p:cNvPicPr preferRelativeResize="0"/>
          <p:nvPr/>
        </p:nvPicPr>
        <p:blipFill rotWithShape="1">
          <a:blip r:embed="rId2">
            <a:alphaModFix/>
          </a:blip>
          <a:srcRect/>
          <a:stretch/>
        </p:blipFill>
        <p:spPr>
          <a:xfrm>
            <a:off x="2748779" y="1874822"/>
            <a:ext cx="3646443" cy="15144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 Section Break" type="secHead">
  <p:cSld name="SECTION_HEADER">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78"/>
        <p:cNvGrpSpPr/>
        <p:nvPr/>
      </p:nvGrpSpPr>
      <p:grpSpPr>
        <a:xfrm>
          <a:off x="0" y="0"/>
          <a:ext cx="0" cy="0"/>
          <a:chOff x="0" y="0"/>
          <a:chExt cx="0" cy="0"/>
        </a:xfrm>
      </p:grpSpPr>
      <p:sp>
        <p:nvSpPr>
          <p:cNvPr id="79" name="Google Shape;79;p64"/>
          <p:cNvSpPr txBox="1">
            <a:spLocks noGrp="1"/>
          </p:cNvSpPr>
          <p:nvPr>
            <p:ph type="title"/>
          </p:nvPr>
        </p:nvSpPr>
        <p:spPr>
          <a:xfrm>
            <a:off x="455613" y="2108062"/>
            <a:ext cx="7772400" cy="102155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5400"/>
              <a:buFont typeface="Arial"/>
              <a:buNone/>
              <a:defRPr sz="5400" b="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4"/>
          <p:cNvSpPr txBox="1">
            <a:spLocks noGrp="1"/>
          </p:cNvSpPr>
          <p:nvPr>
            <p:ph type="body" idx="1"/>
          </p:nvPr>
        </p:nvSpPr>
        <p:spPr>
          <a:xfrm>
            <a:off x="455613" y="3241150"/>
            <a:ext cx="7772400" cy="1125140"/>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F3D54E"/>
              </a:buClr>
              <a:buSzPts val="1600"/>
              <a:buNone/>
              <a:defRPr sz="1600" b="0" i="0">
                <a:solidFill>
                  <a:srgbClr val="F3D54E"/>
                </a:solidFill>
                <a:latin typeface="Arial"/>
                <a:ea typeface="Arial"/>
                <a:cs typeface="Arial"/>
                <a:sym typeface="Aria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80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65"/>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65"/>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4050"/>
              <a:buFont typeface="Arial"/>
              <a:buNone/>
              <a:defRPr sz="4050" b="0"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_Title Slide with Linear Gradient" type="title">
  <p:cSld name="TITLE">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84"/>
        <p:cNvGrpSpPr/>
        <p:nvPr/>
      </p:nvGrpSpPr>
      <p:grpSpPr>
        <a:xfrm>
          <a:off x="0" y="0"/>
          <a:ext cx="0" cy="0"/>
          <a:chOff x="0" y="0"/>
          <a:chExt cx="0" cy="0"/>
        </a:xfrm>
      </p:grpSpPr>
      <p:sp>
        <p:nvSpPr>
          <p:cNvPr id="85" name="Google Shape;85;p87"/>
          <p:cNvSpPr txBox="1">
            <a:spLocks noGrp="1"/>
          </p:cNvSpPr>
          <p:nvPr>
            <p:ph type="ctrTitle"/>
          </p:nvPr>
        </p:nvSpPr>
        <p:spPr>
          <a:xfrm>
            <a:off x="444688" y="2479423"/>
            <a:ext cx="8212886" cy="110251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500"/>
              <a:buFont typeface="Arial"/>
              <a:buNone/>
              <a:defRPr sz="65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87"/>
          <p:cNvSpPr txBox="1">
            <a:spLocks noGrp="1"/>
          </p:cNvSpPr>
          <p:nvPr>
            <p:ph type="subTitle" idx="1"/>
          </p:nvPr>
        </p:nvSpPr>
        <p:spPr>
          <a:xfrm>
            <a:off x="455614" y="3493008"/>
            <a:ext cx="6330212" cy="925360"/>
          </a:xfrm>
          <a:prstGeom prst="rect">
            <a:avLst/>
          </a:prstGeom>
          <a:noFill/>
          <a:ln>
            <a:noFill/>
          </a:ln>
        </p:spPr>
        <p:txBody>
          <a:bodyPr spcFirstLastPara="1" wrap="square" lIns="0" tIns="0" rIns="0" bIns="0" anchor="t" anchorCtr="0">
            <a:noAutofit/>
          </a:bodyPr>
          <a:lstStyle>
            <a:lvl1pPr lvl="0" algn="l">
              <a:spcBef>
                <a:spcPts val="1200"/>
              </a:spcBef>
              <a:spcAft>
                <a:spcPts val="0"/>
              </a:spcAft>
              <a:buClr>
                <a:schemeClr val="accent3"/>
              </a:buClr>
              <a:buSzPts val="1600"/>
              <a:buNone/>
              <a:defRPr sz="1600" b="0" i="0">
                <a:solidFill>
                  <a:schemeClr val="accent3"/>
                </a:solidFill>
                <a:latin typeface="Arial"/>
                <a:ea typeface="Arial"/>
                <a:cs typeface="Arial"/>
                <a:sym typeface="Arial"/>
              </a:defRPr>
            </a:lvl1pPr>
            <a:lvl2pPr lvl="1" algn="ctr">
              <a:spcBef>
                <a:spcPts val="12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grpSp>
        <p:nvGrpSpPr>
          <p:cNvPr id="87" name="Google Shape;87;p87"/>
          <p:cNvGrpSpPr/>
          <p:nvPr/>
        </p:nvGrpSpPr>
        <p:grpSpPr>
          <a:xfrm>
            <a:off x="444687" y="318576"/>
            <a:ext cx="1268027" cy="899801"/>
            <a:chOff x="3665538" y="128587"/>
            <a:chExt cx="3635375" cy="2579688"/>
          </a:xfrm>
        </p:grpSpPr>
        <p:sp>
          <p:nvSpPr>
            <p:cNvPr id="88" name="Google Shape;88;p87"/>
            <p:cNvSpPr/>
            <p:nvPr/>
          </p:nvSpPr>
          <p:spPr>
            <a:xfrm>
              <a:off x="3665538" y="128587"/>
              <a:ext cx="3635375" cy="2579688"/>
            </a:xfrm>
            <a:custGeom>
              <a:avLst/>
              <a:gdLst/>
              <a:ahLst/>
              <a:cxnLst/>
              <a:rect l="l" t="t" r="r" b="b"/>
              <a:pathLst>
                <a:path w="2308" h="1637" extrusionOk="0">
                  <a:moveTo>
                    <a:pt x="1096" y="1430"/>
                  </a:moveTo>
                  <a:cubicBezTo>
                    <a:pt x="657" y="1471"/>
                    <a:pt x="200" y="1407"/>
                    <a:pt x="136" y="1064"/>
                  </a:cubicBezTo>
                  <a:cubicBezTo>
                    <a:pt x="105" y="895"/>
                    <a:pt x="182" y="716"/>
                    <a:pt x="284" y="604"/>
                  </a:cubicBezTo>
                  <a:cubicBezTo>
                    <a:pt x="284" y="545"/>
                    <a:pt x="284" y="545"/>
                    <a:pt x="284" y="545"/>
                  </a:cubicBezTo>
                  <a:cubicBezTo>
                    <a:pt x="100" y="706"/>
                    <a:pt x="0" y="910"/>
                    <a:pt x="57" y="1152"/>
                  </a:cubicBezTo>
                  <a:cubicBezTo>
                    <a:pt x="131" y="1461"/>
                    <a:pt x="523" y="1637"/>
                    <a:pt x="1123" y="1578"/>
                  </a:cubicBezTo>
                  <a:cubicBezTo>
                    <a:pt x="1360" y="1555"/>
                    <a:pt x="1670" y="1479"/>
                    <a:pt x="1886" y="1361"/>
                  </a:cubicBezTo>
                  <a:cubicBezTo>
                    <a:pt x="1886" y="1192"/>
                    <a:pt x="1886" y="1192"/>
                    <a:pt x="1886" y="1192"/>
                  </a:cubicBezTo>
                  <a:cubicBezTo>
                    <a:pt x="1690" y="1309"/>
                    <a:pt x="1366" y="1405"/>
                    <a:pt x="1096" y="1430"/>
                  </a:cubicBezTo>
                  <a:close/>
                  <a:moveTo>
                    <a:pt x="2253" y="541"/>
                  </a:moveTo>
                  <a:cubicBezTo>
                    <a:pt x="2148" y="32"/>
                    <a:pt x="1161" y="0"/>
                    <a:pt x="525" y="387"/>
                  </a:cubicBezTo>
                  <a:cubicBezTo>
                    <a:pt x="525" y="430"/>
                    <a:pt x="525" y="430"/>
                    <a:pt x="525" y="430"/>
                  </a:cubicBezTo>
                  <a:cubicBezTo>
                    <a:pt x="1161" y="104"/>
                    <a:pt x="2062" y="106"/>
                    <a:pt x="2144" y="574"/>
                  </a:cubicBezTo>
                  <a:cubicBezTo>
                    <a:pt x="2172" y="729"/>
                    <a:pt x="2084" y="890"/>
                    <a:pt x="1929" y="983"/>
                  </a:cubicBezTo>
                  <a:cubicBezTo>
                    <a:pt x="1929" y="1104"/>
                    <a:pt x="1929" y="1104"/>
                    <a:pt x="1929" y="1104"/>
                  </a:cubicBezTo>
                  <a:cubicBezTo>
                    <a:pt x="2116" y="1036"/>
                    <a:pt x="2308" y="813"/>
                    <a:pt x="2253" y="541"/>
                  </a:cubicBezTo>
                  <a:close/>
                  <a:moveTo>
                    <a:pt x="1850" y="1100"/>
                  </a:moveTo>
                  <a:cubicBezTo>
                    <a:pt x="1764" y="1091"/>
                    <a:pt x="1735" y="1039"/>
                    <a:pt x="1735" y="979"/>
                  </a:cubicBezTo>
                  <a:cubicBezTo>
                    <a:pt x="1735" y="467"/>
                    <a:pt x="1735" y="467"/>
                    <a:pt x="1735" y="467"/>
                  </a:cubicBezTo>
                  <a:cubicBezTo>
                    <a:pt x="1850" y="467"/>
                    <a:pt x="1850" y="467"/>
                    <a:pt x="1850" y="467"/>
                  </a:cubicBezTo>
                  <a:lnTo>
                    <a:pt x="1850" y="1100"/>
                  </a:lnTo>
                  <a:close/>
                  <a:moveTo>
                    <a:pt x="480" y="1109"/>
                  </a:moveTo>
                  <a:cubicBezTo>
                    <a:pt x="394" y="1101"/>
                    <a:pt x="365" y="1049"/>
                    <a:pt x="365" y="989"/>
                  </a:cubicBezTo>
                  <a:cubicBezTo>
                    <a:pt x="365" y="654"/>
                    <a:pt x="365" y="654"/>
                    <a:pt x="365" y="654"/>
                  </a:cubicBezTo>
                  <a:cubicBezTo>
                    <a:pt x="480" y="654"/>
                    <a:pt x="480" y="654"/>
                    <a:pt x="480" y="654"/>
                  </a:cubicBezTo>
                  <a:lnTo>
                    <a:pt x="480" y="1109"/>
                  </a:lnTo>
                  <a:close/>
                  <a:moveTo>
                    <a:pt x="480" y="482"/>
                  </a:moveTo>
                  <a:cubicBezTo>
                    <a:pt x="480" y="591"/>
                    <a:pt x="480" y="591"/>
                    <a:pt x="480" y="591"/>
                  </a:cubicBezTo>
                  <a:cubicBezTo>
                    <a:pt x="365" y="591"/>
                    <a:pt x="365" y="591"/>
                    <a:pt x="365" y="591"/>
                  </a:cubicBezTo>
                  <a:cubicBezTo>
                    <a:pt x="365" y="482"/>
                    <a:pt x="365" y="482"/>
                    <a:pt x="365" y="482"/>
                  </a:cubicBezTo>
                  <a:lnTo>
                    <a:pt x="480" y="482"/>
                  </a:lnTo>
                  <a:close/>
                  <a:moveTo>
                    <a:pt x="1169" y="1104"/>
                  </a:moveTo>
                  <a:cubicBezTo>
                    <a:pt x="1076" y="1104"/>
                    <a:pt x="1037" y="1039"/>
                    <a:pt x="1037" y="975"/>
                  </a:cubicBezTo>
                  <a:cubicBezTo>
                    <a:pt x="1037" y="531"/>
                    <a:pt x="1037" y="531"/>
                    <a:pt x="1037" y="531"/>
                  </a:cubicBezTo>
                  <a:cubicBezTo>
                    <a:pt x="1151" y="531"/>
                    <a:pt x="1151" y="531"/>
                    <a:pt x="1151" y="531"/>
                  </a:cubicBezTo>
                  <a:cubicBezTo>
                    <a:pt x="1151" y="654"/>
                    <a:pt x="1151" y="654"/>
                    <a:pt x="1151" y="654"/>
                  </a:cubicBezTo>
                  <a:cubicBezTo>
                    <a:pt x="1237" y="654"/>
                    <a:pt x="1237" y="654"/>
                    <a:pt x="1237" y="654"/>
                  </a:cubicBezTo>
                  <a:cubicBezTo>
                    <a:pt x="1237" y="746"/>
                    <a:pt x="1237" y="746"/>
                    <a:pt x="1237" y="746"/>
                  </a:cubicBezTo>
                  <a:cubicBezTo>
                    <a:pt x="1151" y="746"/>
                    <a:pt x="1151" y="746"/>
                    <a:pt x="1151" y="746"/>
                  </a:cubicBezTo>
                  <a:cubicBezTo>
                    <a:pt x="1151" y="968"/>
                    <a:pt x="1151" y="968"/>
                    <a:pt x="1151" y="968"/>
                  </a:cubicBezTo>
                  <a:cubicBezTo>
                    <a:pt x="1151" y="994"/>
                    <a:pt x="1163" y="1009"/>
                    <a:pt x="1190" y="1009"/>
                  </a:cubicBezTo>
                  <a:cubicBezTo>
                    <a:pt x="1237" y="1009"/>
                    <a:pt x="1237" y="1009"/>
                    <a:pt x="1237" y="1009"/>
                  </a:cubicBezTo>
                  <a:cubicBezTo>
                    <a:pt x="1237" y="1104"/>
                    <a:pt x="1237" y="1104"/>
                    <a:pt x="1237" y="1104"/>
                  </a:cubicBezTo>
                  <a:cubicBezTo>
                    <a:pt x="1169" y="1104"/>
                    <a:pt x="1169" y="1104"/>
                    <a:pt x="1169" y="1104"/>
                  </a:cubicBezTo>
                  <a:moveTo>
                    <a:pt x="1379" y="915"/>
                  </a:moveTo>
                  <a:cubicBezTo>
                    <a:pt x="1379" y="973"/>
                    <a:pt x="1416" y="1016"/>
                    <a:pt x="1480" y="1016"/>
                  </a:cubicBezTo>
                  <a:cubicBezTo>
                    <a:pt x="1531" y="1016"/>
                    <a:pt x="1556" y="1002"/>
                    <a:pt x="1585" y="973"/>
                  </a:cubicBezTo>
                  <a:cubicBezTo>
                    <a:pt x="1656" y="1040"/>
                    <a:pt x="1656" y="1040"/>
                    <a:pt x="1656" y="1040"/>
                  </a:cubicBezTo>
                  <a:cubicBezTo>
                    <a:pt x="1610" y="1085"/>
                    <a:pt x="1563" y="1112"/>
                    <a:pt x="1480" y="1112"/>
                  </a:cubicBezTo>
                  <a:cubicBezTo>
                    <a:pt x="1370" y="1112"/>
                    <a:pt x="1266" y="1052"/>
                    <a:pt x="1266" y="879"/>
                  </a:cubicBezTo>
                  <a:cubicBezTo>
                    <a:pt x="1266" y="730"/>
                    <a:pt x="1357" y="646"/>
                    <a:pt x="1477" y="646"/>
                  </a:cubicBezTo>
                  <a:cubicBezTo>
                    <a:pt x="1599" y="646"/>
                    <a:pt x="1669" y="744"/>
                    <a:pt x="1669" y="873"/>
                  </a:cubicBezTo>
                  <a:cubicBezTo>
                    <a:pt x="1669" y="915"/>
                    <a:pt x="1669" y="915"/>
                    <a:pt x="1669" y="915"/>
                  </a:cubicBezTo>
                  <a:cubicBezTo>
                    <a:pt x="1379" y="915"/>
                    <a:pt x="1379" y="915"/>
                    <a:pt x="1379" y="915"/>
                  </a:cubicBezTo>
                  <a:moveTo>
                    <a:pt x="1472" y="741"/>
                  </a:moveTo>
                  <a:cubicBezTo>
                    <a:pt x="1433" y="741"/>
                    <a:pt x="1403" y="761"/>
                    <a:pt x="1390" y="788"/>
                  </a:cubicBezTo>
                  <a:cubicBezTo>
                    <a:pt x="1383" y="804"/>
                    <a:pt x="1380" y="817"/>
                    <a:pt x="1379" y="837"/>
                  </a:cubicBezTo>
                  <a:cubicBezTo>
                    <a:pt x="1555" y="837"/>
                    <a:pt x="1555" y="837"/>
                    <a:pt x="1555" y="837"/>
                  </a:cubicBezTo>
                  <a:cubicBezTo>
                    <a:pt x="1553" y="788"/>
                    <a:pt x="1530" y="741"/>
                    <a:pt x="1472" y="741"/>
                  </a:cubicBezTo>
                  <a:close/>
                  <a:moveTo>
                    <a:pt x="696" y="746"/>
                  </a:moveTo>
                  <a:cubicBezTo>
                    <a:pt x="696" y="1105"/>
                    <a:pt x="696" y="1105"/>
                    <a:pt x="696" y="1105"/>
                  </a:cubicBezTo>
                  <a:cubicBezTo>
                    <a:pt x="581" y="1105"/>
                    <a:pt x="581" y="1105"/>
                    <a:pt x="581" y="1105"/>
                  </a:cubicBezTo>
                  <a:cubicBezTo>
                    <a:pt x="581" y="654"/>
                    <a:pt x="581" y="654"/>
                    <a:pt x="581" y="654"/>
                  </a:cubicBezTo>
                  <a:cubicBezTo>
                    <a:pt x="817" y="654"/>
                    <a:pt x="817" y="654"/>
                    <a:pt x="817" y="654"/>
                  </a:cubicBezTo>
                  <a:cubicBezTo>
                    <a:pt x="917" y="654"/>
                    <a:pt x="951" y="725"/>
                    <a:pt x="951" y="789"/>
                  </a:cubicBezTo>
                  <a:cubicBezTo>
                    <a:pt x="951" y="1105"/>
                    <a:pt x="951" y="1105"/>
                    <a:pt x="951" y="1105"/>
                  </a:cubicBezTo>
                  <a:cubicBezTo>
                    <a:pt x="837" y="1105"/>
                    <a:pt x="837" y="1105"/>
                    <a:pt x="837" y="1105"/>
                  </a:cubicBezTo>
                  <a:cubicBezTo>
                    <a:pt x="837" y="789"/>
                    <a:pt x="837" y="789"/>
                    <a:pt x="837" y="789"/>
                  </a:cubicBezTo>
                  <a:cubicBezTo>
                    <a:pt x="837" y="762"/>
                    <a:pt x="824" y="746"/>
                    <a:pt x="790" y="746"/>
                  </a:cubicBezTo>
                  <a:lnTo>
                    <a:pt x="696" y="74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Arial"/>
                <a:ea typeface="Arial"/>
                <a:cs typeface="Arial"/>
                <a:sym typeface="Arial"/>
              </a:endParaRPr>
            </a:p>
          </p:txBody>
        </p:sp>
        <p:sp>
          <p:nvSpPr>
            <p:cNvPr id="89" name="Google Shape;89;p87"/>
            <p:cNvSpPr/>
            <p:nvPr/>
          </p:nvSpPr>
          <p:spPr>
            <a:xfrm>
              <a:off x="6704013" y="865188"/>
              <a:ext cx="142875" cy="142875"/>
            </a:xfrm>
            <a:custGeom>
              <a:avLst/>
              <a:gdLst/>
              <a:ahLst/>
              <a:cxnLst/>
              <a:rect l="l" t="t" r="r" b="b"/>
              <a:pathLst>
                <a:path w="91" h="91" extrusionOk="0">
                  <a:moveTo>
                    <a:pt x="45" y="91"/>
                  </a:moveTo>
                  <a:cubicBezTo>
                    <a:pt x="20" y="91"/>
                    <a:pt x="0" y="71"/>
                    <a:pt x="0" y="46"/>
                  </a:cubicBezTo>
                  <a:cubicBezTo>
                    <a:pt x="0" y="20"/>
                    <a:pt x="20" y="0"/>
                    <a:pt x="45" y="0"/>
                  </a:cubicBezTo>
                  <a:cubicBezTo>
                    <a:pt x="71" y="0"/>
                    <a:pt x="91" y="20"/>
                    <a:pt x="91" y="46"/>
                  </a:cubicBezTo>
                  <a:cubicBezTo>
                    <a:pt x="91" y="71"/>
                    <a:pt x="71" y="91"/>
                    <a:pt x="45" y="91"/>
                  </a:cubicBezTo>
                  <a:close/>
                  <a:moveTo>
                    <a:pt x="45" y="7"/>
                  </a:moveTo>
                  <a:cubicBezTo>
                    <a:pt x="24" y="7"/>
                    <a:pt x="7" y="25"/>
                    <a:pt x="7" y="46"/>
                  </a:cubicBezTo>
                  <a:cubicBezTo>
                    <a:pt x="7" y="66"/>
                    <a:pt x="24" y="83"/>
                    <a:pt x="45" y="83"/>
                  </a:cubicBezTo>
                  <a:cubicBezTo>
                    <a:pt x="66" y="83"/>
                    <a:pt x="83" y="66"/>
                    <a:pt x="83" y="46"/>
                  </a:cubicBezTo>
                  <a:cubicBezTo>
                    <a:pt x="83" y="25"/>
                    <a:pt x="66" y="7"/>
                    <a:pt x="45" y="7"/>
                  </a:cubicBezTo>
                  <a:close/>
                  <a:moveTo>
                    <a:pt x="66" y="73"/>
                  </a:moveTo>
                  <a:cubicBezTo>
                    <a:pt x="57" y="73"/>
                    <a:pt x="57" y="73"/>
                    <a:pt x="57" y="73"/>
                  </a:cubicBezTo>
                  <a:cubicBezTo>
                    <a:pt x="56" y="73"/>
                    <a:pt x="56" y="72"/>
                    <a:pt x="55" y="72"/>
                  </a:cubicBezTo>
                  <a:cubicBezTo>
                    <a:pt x="44" y="52"/>
                    <a:pt x="44" y="52"/>
                    <a:pt x="44" y="52"/>
                  </a:cubicBezTo>
                  <a:cubicBezTo>
                    <a:pt x="43" y="52"/>
                    <a:pt x="42" y="51"/>
                    <a:pt x="42" y="51"/>
                  </a:cubicBezTo>
                  <a:cubicBezTo>
                    <a:pt x="42" y="51"/>
                    <a:pt x="40" y="51"/>
                    <a:pt x="39" y="51"/>
                  </a:cubicBezTo>
                  <a:cubicBezTo>
                    <a:pt x="38" y="51"/>
                    <a:pt x="37" y="51"/>
                    <a:pt x="37" y="51"/>
                  </a:cubicBezTo>
                  <a:cubicBezTo>
                    <a:pt x="37" y="71"/>
                    <a:pt x="37" y="71"/>
                    <a:pt x="37" y="71"/>
                  </a:cubicBezTo>
                  <a:cubicBezTo>
                    <a:pt x="37" y="72"/>
                    <a:pt x="36" y="73"/>
                    <a:pt x="35" y="73"/>
                  </a:cubicBezTo>
                  <a:cubicBezTo>
                    <a:pt x="27" y="73"/>
                    <a:pt x="27" y="73"/>
                    <a:pt x="27" y="73"/>
                  </a:cubicBezTo>
                  <a:cubicBezTo>
                    <a:pt x="26" y="73"/>
                    <a:pt x="25" y="72"/>
                    <a:pt x="25" y="71"/>
                  </a:cubicBezTo>
                  <a:cubicBezTo>
                    <a:pt x="25" y="21"/>
                    <a:pt x="25" y="21"/>
                    <a:pt x="25" y="21"/>
                  </a:cubicBezTo>
                  <a:cubicBezTo>
                    <a:pt x="25" y="18"/>
                    <a:pt x="26" y="17"/>
                    <a:pt x="29" y="17"/>
                  </a:cubicBezTo>
                  <a:cubicBezTo>
                    <a:pt x="31" y="16"/>
                    <a:pt x="39" y="16"/>
                    <a:pt x="43" y="16"/>
                  </a:cubicBezTo>
                  <a:cubicBezTo>
                    <a:pt x="57" y="16"/>
                    <a:pt x="65" y="20"/>
                    <a:pt x="65" y="34"/>
                  </a:cubicBezTo>
                  <a:cubicBezTo>
                    <a:pt x="65" y="35"/>
                    <a:pt x="65" y="35"/>
                    <a:pt x="65" y="35"/>
                  </a:cubicBezTo>
                  <a:cubicBezTo>
                    <a:pt x="65" y="43"/>
                    <a:pt x="61" y="47"/>
                    <a:pt x="55" y="49"/>
                  </a:cubicBezTo>
                  <a:cubicBezTo>
                    <a:pt x="67" y="70"/>
                    <a:pt x="67" y="70"/>
                    <a:pt x="67" y="70"/>
                  </a:cubicBezTo>
                  <a:cubicBezTo>
                    <a:pt x="67" y="70"/>
                    <a:pt x="67" y="71"/>
                    <a:pt x="67" y="71"/>
                  </a:cubicBezTo>
                  <a:cubicBezTo>
                    <a:pt x="67" y="72"/>
                    <a:pt x="67" y="73"/>
                    <a:pt x="66" y="73"/>
                  </a:cubicBezTo>
                  <a:close/>
                  <a:moveTo>
                    <a:pt x="54" y="34"/>
                  </a:moveTo>
                  <a:cubicBezTo>
                    <a:pt x="54" y="28"/>
                    <a:pt x="51" y="26"/>
                    <a:pt x="44" y="26"/>
                  </a:cubicBezTo>
                  <a:cubicBezTo>
                    <a:pt x="43" y="26"/>
                    <a:pt x="40" y="26"/>
                    <a:pt x="38" y="26"/>
                  </a:cubicBezTo>
                  <a:cubicBezTo>
                    <a:pt x="37" y="26"/>
                    <a:pt x="37" y="26"/>
                    <a:pt x="36" y="26"/>
                  </a:cubicBezTo>
                  <a:cubicBezTo>
                    <a:pt x="36" y="42"/>
                    <a:pt x="36" y="42"/>
                    <a:pt x="36" y="42"/>
                  </a:cubicBezTo>
                  <a:cubicBezTo>
                    <a:pt x="37" y="42"/>
                    <a:pt x="43" y="42"/>
                    <a:pt x="44" y="42"/>
                  </a:cubicBezTo>
                  <a:cubicBezTo>
                    <a:pt x="51" y="42"/>
                    <a:pt x="54" y="40"/>
                    <a:pt x="54" y="35"/>
                  </a:cubicBezTo>
                  <a:lnTo>
                    <a:pt x="54" y="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with Linear Gradient">
  <p:cSld name="Title Slide with Linear Gradient">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90"/>
        <p:cNvGrpSpPr/>
        <p:nvPr/>
      </p:nvGrpSpPr>
      <p:grpSpPr>
        <a:xfrm>
          <a:off x="0" y="0"/>
          <a:ext cx="0" cy="0"/>
          <a:chOff x="0" y="0"/>
          <a:chExt cx="0" cy="0"/>
        </a:xfrm>
      </p:grpSpPr>
      <p:sp>
        <p:nvSpPr>
          <p:cNvPr id="91" name="Google Shape;91;p88"/>
          <p:cNvSpPr txBox="1">
            <a:spLocks noGrp="1"/>
          </p:cNvSpPr>
          <p:nvPr>
            <p:ph type="ctrTitle"/>
          </p:nvPr>
        </p:nvSpPr>
        <p:spPr>
          <a:xfrm>
            <a:off x="444688" y="2479423"/>
            <a:ext cx="8212886" cy="110251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500"/>
              <a:buFont typeface="Arial"/>
              <a:buNone/>
              <a:defRPr sz="65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88"/>
          <p:cNvSpPr txBox="1">
            <a:spLocks noGrp="1"/>
          </p:cNvSpPr>
          <p:nvPr>
            <p:ph type="subTitle" idx="1"/>
          </p:nvPr>
        </p:nvSpPr>
        <p:spPr>
          <a:xfrm>
            <a:off x="455614" y="3493008"/>
            <a:ext cx="6330212" cy="925360"/>
          </a:xfrm>
          <a:prstGeom prst="rect">
            <a:avLst/>
          </a:prstGeom>
          <a:noFill/>
          <a:ln>
            <a:noFill/>
          </a:ln>
        </p:spPr>
        <p:txBody>
          <a:bodyPr spcFirstLastPara="1" wrap="square" lIns="0" tIns="0" rIns="0" bIns="0" anchor="t" anchorCtr="0">
            <a:noAutofit/>
          </a:bodyPr>
          <a:lstStyle>
            <a:lvl1pPr lvl="0" algn="l">
              <a:spcBef>
                <a:spcPts val="1200"/>
              </a:spcBef>
              <a:spcAft>
                <a:spcPts val="0"/>
              </a:spcAft>
              <a:buClr>
                <a:schemeClr val="accent3"/>
              </a:buClr>
              <a:buSzPts val="1600"/>
              <a:buNone/>
              <a:defRPr sz="1600" b="0" i="0">
                <a:solidFill>
                  <a:schemeClr val="accent3"/>
                </a:solidFill>
                <a:latin typeface="Arial"/>
                <a:ea typeface="Arial"/>
                <a:cs typeface="Arial"/>
                <a:sym typeface="Arial"/>
              </a:defRPr>
            </a:lvl1pPr>
            <a:lvl2pPr lvl="1" algn="ctr">
              <a:spcBef>
                <a:spcPts val="12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93" name="Google Shape;93;p88" descr="int_experience_hrz_wht_rgb_1500.png"/>
          <p:cNvPicPr preferRelativeResize="0"/>
          <p:nvPr/>
        </p:nvPicPr>
        <p:blipFill rotWithShape="1">
          <a:blip r:embed="rId2">
            <a:alphaModFix/>
          </a:blip>
          <a:srcRect/>
          <a:stretch/>
        </p:blipFill>
        <p:spPr>
          <a:xfrm>
            <a:off x="460694" y="389229"/>
            <a:ext cx="2121766" cy="887284"/>
          </a:xfrm>
          <a:prstGeom prst="rect">
            <a:avLst/>
          </a:prstGeom>
          <a:noFill/>
          <a:ln>
            <a:noFill/>
          </a:ln>
        </p:spPr>
      </p:pic>
      <p:sp>
        <p:nvSpPr>
          <p:cNvPr id="94" name="Google Shape;94;p88"/>
          <p:cNvSpPr txBox="1"/>
          <p:nvPr/>
        </p:nvSpPr>
        <p:spPr>
          <a:xfrm>
            <a:off x="205160" y="4907173"/>
            <a:ext cx="2301912" cy="10971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13">
                <a:solidFill>
                  <a:srgbClr val="FFFFFF"/>
                </a:solidFill>
                <a:latin typeface="Arial"/>
                <a:ea typeface="Arial"/>
                <a:cs typeface="Arial"/>
                <a:sym typeface="Arial"/>
              </a:rPr>
              <a:t>Intel Confidential  |  Internal Use Only  </a:t>
            </a:r>
            <a:r>
              <a:rPr lang="en-US" sz="713">
                <a:solidFill>
                  <a:srgbClr val="FF0000"/>
                </a:solidFill>
                <a:latin typeface="Arial"/>
                <a:ea typeface="Arial"/>
                <a:cs typeface="Arial"/>
                <a:sym typeface="Arial"/>
              </a:rPr>
              <a:t>(DO NOT SHARE)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5"/>
        <p:cNvGrpSpPr/>
        <p:nvPr/>
      </p:nvGrpSpPr>
      <p:grpSpPr>
        <a:xfrm>
          <a:off x="0" y="0"/>
          <a:ext cx="0" cy="0"/>
          <a:chOff x="0" y="0"/>
          <a:chExt cx="0" cy="0"/>
        </a:xfrm>
      </p:grpSpPr>
      <p:sp>
        <p:nvSpPr>
          <p:cNvPr id="96" name="Google Shape;96;p89"/>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89"/>
          <p:cNvSpPr/>
          <p:nvPr/>
        </p:nvSpPr>
        <p:spPr>
          <a:xfrm>
            <a:off x="0" y="12245"/>
            <a:ext cx="9144000" cy="937958"/>
          </a:xfrm>
          <a:prstGeom prst="rect">
            <a:avLst/>
          </a:prstGeom>
          <a:solidFill>
            <a:schemeClr val="dk2"/>
          </a:solidFill>
          <a:ln w="25400" cap="flat" cmpd="sng">
            <a:solidFill>
              <a:srgbClr val="005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98" name="Google Shape;98;p89"/>
          <p:cNvSpPr txBox="1">
            <a:spLocks noGrp="1"/>
          </p:cNvSpPr>
          <p:nvPr>
            <p:ph type="title"/>
          </p:nvPr>
        </p:nvSpPr>
        <p:spPr>
          <a:xfrm>
            <a:off x="269421" y="85296"/>
            <a:ext cx="7886700" cy="798232"/>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050"/>
              <a:buFont typeface="Arial"/>
              <a:buNone/>
              <a:defRPr sz="40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
        <p:cNvGrpSpPr/>
        <p:nvPr/>
      </p:nvGrpSpPr>
      <p:grpSpPr>
        <a:xfrm>
          <a:off x="0" y="0"/>
          <a:ext cx="0" cy="0"/>
          <a:chOff x="0" y="0"/>
          <a:chExt cx="0" cy="0"/>
        </a:xfrm>
      </p:grpSpPr>
      <p:sp>
        <p:nvSpPr>
          <p:cNvPr id="23" name="Google Shape;23;p66"/>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66"/>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4050"/>
              <a:buFont typeface="Arial"/>
              <a:buNone/>
              <a:defRPr sz="4050" b="0"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9"/>
        <p:cNvGrpSpPr/>
        <p:nvPr/>
      </p:nvGrpSpPr>
      <p:grpSpPr>
        <a:xfrm>
          <a:off x="0" y="0"/>
          <a:ext cx="0" cy="0"/>
          <a:chOff x="0" y="0"/>
          <a:chExt cx="0" cy="0"/>
        </a:xfrm>
      </p:grpSpPr>
      <p:sp>
        <p:nvSpPr>
          <p:cNvPr id="100" name="Google Shape;100;p90"/>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90"/>
          <p:cNvSpPr txBox="1">
            <a:spLocks noGrp="1"/>
          </p:cNvSpPr>
          <p:nvPr>
            <p:ph type="title"/>
          </p:nvPr>
        </p:nvSpPr>
        <p:spPr>
          <a:xfrm>
            <a:off x="270034" y="169307"/>
            <a:ext cx="8603933" cy="927021"/>
          </a:xfrm>
          <a:prstGeom prst="rect">
            <a:avLst/>
          </a:prstGeom>
          <a:noFill/>
          <a:ln w="38100" cap="flat" cmpd="sng">
            <a:solidFill>
              <a:schemeClr val="dk2"/>
            </a:solidFill>
            <a:prstDash val="solid"/>
            <a:round/>
            <a:headEnd type="none" w="sm" len="sm"/>
            <a:tailEnd type="none" w="sm" len="sm"/>
          </a:ln>
        </p:spPr>
        <p:txBody>
          <a:bodyPr spcFirstLastPara="1" wrap="square" lIns="0" tIns="0" rIns="0" bIns="0" anchor="ctr" anchorCtr="0">
            <a:normAutofit/>
          </a:bodyPr>
          <a:lstStyle>
            <a:lvl1pPr lvl="0" algn="l">
              <a:lnSpc>
                <a:spcPct val="100000"/>
              </a:lnSpc>
              <a:spcBef>
                <a:spcPts val="0"/>
              </a:spcBef>
              <a:spcAft>
                <a:spcPts val="0"/>
              </a:spcAft>
              <a:buClr>
                <a:schemeClr val="dk2"/>
              </a:buClr>
              <a:buSzPts val="4050"/>
              <a:buFont typeface="Arial"/>
              <a:buNone/>
              <a:defRPr sz="405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90"/>
          <p:cNvSpPr/>
          <p:nvPr/>
        </p:nvSpPr>
        <p:spPr>
          <a:xfrm>
            <a:off x="8982551" y="266461"/>
            <a:ext cx="160022" cy="732713"/>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03" name="Google Shape;103;p90"/>
          <p:cNvSpPr/>
          <p:nvPr/>
        </p:nvSpPr>
        <p:spPr>
          <a:xfrm>
            <a:off x="1427" y="266461"/>
            <a:ext cx="160022" cy="732713"/>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4"/>
        <p:cNvGrpSpPr/>
        <p:nvPr/>
      </p:nvGrpSpPr>
      <p:grpSpPr>
        <a:xfrm>
          <a:off x="0" y="0"/>
          <a:ext cx="0" cy="0"/>
          <a:chOff x="0" y="0"/>
          <a:chExt cx="0" cy="0"/>
        </a:xfrm>
      </p:grpSpPr>
      <p:sp>
        <p:nvSpPr>
          <p:cNvPr id="105" name="Google Shape;105;p91"/>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91"/>
          <p:cNvSpPr txBox="1">
            <a:spLocks noGrp="1"/>
          </p:cNvSpPr>
          <p:nvPr>
            <p:ph type="title"/>
          </p:nvPr>
        </p:nvSpPr>
        <p:spPr>
          <a:xfrm>
            <a:off x="270034" y="284560"/>
            <a:ext cx="8603933" cy="772716"/>
          </a:xfrm>
          <a:prstGeom prst="rect">
            <a:avLst/>
          </a:prstGeom>
          <a:solidFill>
            <a:srgbClr val="BFBFBF"/>
          </a:solidFill>
          <a:ln>
            <a:noFill/>
          </a:ln>
        </p:spPr>
        <p:txBody>
          <a:bodyPr spcFirstLastPara="1" wrap="square" lIns="0" tIns="0" rIns="0" bIns="0" anchor="t" anchorCtr="0">
            <a:normAutofit/>
          </a:bodyPr>
          <a:lstStyle>
            <a:lvl1pPr lvl="0" algn="l">
              <a:lnSpc>
                <a:spcPct val="100000"/>
              </a:lnSpc>
              <a:spcBef>
                <a:spcPts val="0"/>
              </a:spcBef>
              <a:spcAft>
                <a:spcPts val="0"/>
              </a:spcAft>
              <a:buClr>
                <a:schemeClr val="dk2"/>
              </a:buClr>
              <a:buSzPts val="4050"/>
              <a:buFont typeface="Arial"/>
              <a:buNone/>
              <a:defRPr sz="405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91"/>
          <p:cNvSpPr/>
          <p:nvPr/>
        </p:nvSpPr>
        <p:spPr>
          <a:xfrm>
            <a:off x="154544" y="159544"/>
            <a:ext cx="8834914" cy="4445114"/>
          </a:xfrm>
          <a:prstGeom prst="rect">
            <a:avLst/>
          </a:prstGeom>
          <a:noFill/>
          <a:ln w="571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ulleted Text">
  <p:cSld name="Title and Bulleted Text">
    <p:spTree>
      <p:nvGrpSpPr>
        <p:cNvPr id="1" name="Shape 108"/>
        <p:cNvGrpSpPr/>
        <p:nvPr/>
      </p:nvGrpSpPr>
      <p:grpSpPr>
        <a:xfrm>
          <a:off x="0" y="0"/>
          <a:ext cx="0" cy="0"/>
          <a:chOff x="0" y="0"/>
          <a:chExt cx="0" cy="0"/>
        </a:xfrm>
      </p:grpSpPr>
      <p:sp>
        <p:nvSpPr>
          <p:cNvPr id="109" name="Google Shape;109;p92"/>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92"/>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4050"/>
              <a:buFont typeface="Arial"/>
              <a:buNone/>
              <a:defRPr sz="4050" b="0"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92"/>
          <p:cNvSpPr txBox="1">
            <a:spLocks noGrp="1"/>
          </p:cNvSpPr>
          <p:nvPr>
            <p:ph type="body" idx="1"/>
          </p:nvPr>
        </p:nvSpPr>
        <p:spPr>
          <a:xfrm>
            <a:off x="455614" y="1203326"/>
            <a:ext cx="8228012" cy="3425825"/>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0071C5"/>
              </a:buClr>
              <a:buSzPts val="1800"/>
              <a:buNone/>
              <a:defRPr>
                <a:solidFill>
                  <a:srgbClr val="0071C5"/>
                </a:solidFill>
              </a:defRPr>
            </a:lvl1pPr>
            <a:lvl2pPr marL="914400" lvl="1" indent="-342900" algn="l">
              <a:spcBef>
                <a:spcPts val="1200"/>
              </a:spcBef>
              <a:spcAft>
                <a:spcPts val="0"/>
              </a:spcAft>
              <a:buClr>
                <a:schemeClr val="dk2"/>
              </a:buClr>
              <a:buSzPts val="1800"/>
              <a:buChar char="▪"/>
              <a:defRPr sz="1800">
                <a:solidFill>
                  <a:schemeClr val="dk2"/>
                </a:solidFill>
              </a:defRPr>
            </a:lvl2pPr>
            <a:lvl3pPr marL="1371600" lvl="2" indent="-342900" algn="l">
              <a:spcBef>
                <a:spcPts val="800"/>
              </a:spcBef>
              <a:spcAft>
                <a:spcPts val="0"/>
              </a:spcAft>
              <a:buClr>
                <a:schemeClr val="dk2"/>
              </a:buClr>
              <a:buSzPts val="1800"/>
              <a:buChar char="–"/>
              <a:defRPr sz="1800">
                <a:solidFill>
                  <a:schemeClr val="dk2"/>
                </a:solidFill>
              </a:defRPr>
            </a:lvl3pPr>
            <a:lvl4pPr marL="1828800" lvl="3" indent="-330200" algn="l">
              <a:spcBef>
                <a:spcPts val="320"/>
              </a:spcBef>
              <a:spcAft>
                <a:spcPts val="0"/>
              </a:spcAft>
              <a:buClr>
                <a:schemeClr val="dk2"/>
              </a:buClr>
              <a:buSzPts val="1600"/>
              <a:buChar char="–"/>
              <a:defRPr sz="1600">
                <a:solidFill>
                  <a:schemeClr val="dk2"/>
                </a:solidFill>
              </a:defRPr>
            </a:lvl4pPr>
            <a:lvl5pPr marL="2286000" lvl="4" indent="-317500" algn="l">
              <a:spcBef>
                <a:spcPts val="280"/>
              </a:spcBef>
              <a:spcAft>
                <a:spcPts val="0"/>
              </a:spcAft>
              <a:buClr>
                <a:schemeClr val="dk2"/>
              </a:buClr>
              <a:buSzPts val="1400"/>
              <a:buChar char="–"/>
              <a:defRPr>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with Image">
  <p:cSld name="Two Content with Image">
    <p:spTree>
      <p:nvGrpSpPr>
        <p:cNvPr id="1" name="Shape 112"/>
        <p:cNvGrpSpPr/>
        <p:nvPr/>
      </p:nvGrpSpPr>
      <p:grpSpPr>
        <a:xfrm>
          <a:off x="0" y="0"/>
          <a:ext cx="0" cy="0"/>
          <a:chOff x="0" y="0"/>
          <a:chExt cx="0" cy="0"/>
        </a:xfrm>
      </p:grpSpPr>
      <p:sp>
        <p:nvSpPr>
          <p:cNvPr id="113" name="Google Shape;113;p93"/>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93"/>
          <p:cNvSpPr txBox="1">
            <a:spLocks noGrp="1"/>
          </p:cNvSpPr>
          <p:nvPr>
            <p:ph type="body" idx="1"/>
          </p:nvPr>
        </p:nvSpPr>
        <p:spPr>
          <a:xfrm>
            <a:off x="455614" y="1203325"/>
            <a:ext cx="4006851" cy="3425825"/>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0071C5"/>
              </a:buClr>
              <a:buSzPts val="1800"/>
              <a:buNone/>
              <a:defRPr/>
            </a:lvl1pPr>
            <a:lvl2pPr marL="914400" lvl="1" indent="-330200" algn="l">
              <a:spcBef>
                <a:spcPts val="1200"/>
              </a:spcBef>
              <a:spcAft>
                <a:spcPts val="0"/>
              </a:spcAft>
              <a:buClr>
                <a:schemeClr val="dk2"/>
              </a:buClr>
              <a:buSzPts val="1600"/>
              <a:buChar char="▪"/>
              <a:defRPr>
                <a:solidFill>
                  <a:schemeClr val="dk2"/>
                </a:solidFill>
              </a:defRPr>
            </a:lvl2pPr>
            <a:lvl3pPr marL="1371600" lvl="2" indent="-317500" algn="l">
              <a:spcBef>
                <a:spcPts val="800"/>
              </a:spcBef>
              <a:spcAft>
                <a:spcPts val="0"/>
              </a:spcAft>
              <a:buClr>
                <a:schemeClr val="dk2"/>
              </a:buClr>
              <a:buSzPts val="1400"/>
              <a:buChar char="–"/>
              <a:defRPr sz="1400">
                <a:solidFill>
                  <a:schemeClr val="dk2"/>
                </a:solidFill>
              </a:defRPr>
            </a:lvl3pPr>
            <a:lvl4pPr marL="1828800" lvl="3" indent="-304800" algn="l">
              <a:spcBef>
                <a:spcPts val="240"/>
              </a:spcBef>
              <a:spcAft>
                <a:spcPts val="0"/>
              </a:spcAft>
              <a:buClr>
                <a:schemeClr val="dk2"/>
              </a:buClr>
              <a:buSzPts val="1200"/>
              <a:buChar char="–"/>
              <a:defRPr sz="1200">
                <a:solidFill>
                  <a:schemeClr val="dk2"/>
                </a:solidFill>
              </a:defRPr>
            </a:lvl4pPr>
            <a:lvl5pPr marL="2286000" lvl="4" indent="-304800" algn="l">
              <a:spcBef>
                <a:spcPts val="240"/>
              </a:spcBef>
              <a:spcAft>
                <a:spcPts val="0"/>
              </a:spcAft>
              <a:buClr>
                <a:schemeClr val="dk2"/>
              </a:buClr>
              <a:buSzPts val="1200"/>
              <a:buChar char="–"/>
              <a:defRPr sz="12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93"/>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4050"/>
              <a:buFont typeface="Arial"/>
              <a:buNone/>
              <a:defRPr sz="4050" b="0"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93"/>
          <p:cNvSpPr>
            <a:spLocks noGrp="1"/>
          </p:cNvSpPr>
          <p:nvPr>
            <p:ph type="pic" idx="2"/>
          </p:nvPr>
        </p:nvSpPr>
        <p:spPr>
          <a:xfrm>
            <a:off x="4830764" y="943430"/>
            <a:ext cx="3181123" cy="1670950"/>
          </a:xfrm>
          <a:prstGeom prst="rect">
            <a:avLst/>
          </a:prstGeom>
          <a:solidFill>
            <a:srgbClr val="CFD5D8"/>
          </a:solidFill>
          <a:ln>
            <a:noFill/>
          </a:ln>
        </p:spPr>
        <p:txBody>
          <a:bodyPr spcFirstLastPara="1" wrap="square" lIns="0" tIns="0" rIns="0" bIns="0" anchor="t" anchorCtr="0">
            <a:noAutofit/>
          </a:bodyPr>
          <a:lstStyle>
            <a:lvl1pPr marR="0" lvl="0" algn="l" rtl="0">
              <a:spcBef>
                <a:spcPts val="1200"/>
              </a:spcBef>
              <a:spcAft>
                <a:spcPts val="0"/>
              </a:spcAft>
              <a:buClr>
                <a:srgbClr val="0071C5"/>
              </a:buClr>
              <a:buSzPts val="1800"/>
              <a:buFont typeface="Noto Sans Symbols"/>
              <a:buNone/>
              <a:defRPr sz="1800" b="0" i="0" u="none" strike="noStrike" cap="none">
                <a:solidFill>
                  <a:srgbClr val="0071C5"/>
                </a:solidFill>
                <a:latin typeface="Arial"/>
                <a:ea typeface="Arial"/>
                <a:cs typeface="Arial"/>
                <a:sym typeface="Arial"/>
              </a:defRPr>
            </a:lvl1pPr>
            <a:lvl2pPr marR="0" lvl="1" algn="l" rtl="0">
              <a:spcBef>
                <a:spcPts val="1200"/>
              </a:spcBef>
              <a:spcAft>
                <a:spcPts val="0"/>
              </a:spcAft>
              <a:buClr>
                <a:schemeClr val="dk2"/>
              </a:buClr>
              <a:buSzPts val="1600"/>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R="0" lvl="4"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93"/>
          <p:cNvSpPr>
            <a:spLocks noGrp="1"/>
          </p:cNvSpPr>
          <p:nvPr>
            <p:ph type="pic" idx="3"/>
          </p:nvPr>
        </p:nvSpPr>
        <p:spPr>
          <a:xfrm>
            <a:off x="4830764" y="2843898"/>
            <a:ext cx="3181123" cy="1670950"/>
          </a:xfrm>
          <a:prstGeom prst="rect">
            <a:avLst/>
          </a:prstGeom>
          <a:solidFill>
            <a:srgbClr val="CFD5D8"/>
          </a:solidFill>
          <a:ln>
            <a:noFill/>
          </a:ln>
        </p:spPr>
        <p:txBody>
          <a:bodyPr spcFirstLastPara="1" wrap="square" lIns="0" tIns="0" rIns="0" bIns="0" anchor="t" anchorCtr="0">
            <a:noAutofit/>
          </a:bodyPr>
          <a:lstStyle>
            <a:lvl1pPr marR="0" lvl="0" algn="l" rtl="0">
              <a:spcBef>
                <a:spcPts val="1200"/>
              </a:spcBef>
              <a:spcAft>
                <a:spcPts val="0"/>
              </a:spcAft>
              <a:buClr>
                <a:srgbClr val="0071C5"/>
              </a:buClr>
              <a:buSzPts val="1800"/>
              <a:buFont typeface="Noto Sans Symbols"/>
              <a:buNone/>
              <a:defRPr sz="1800" b="0" i="0" u="none" strike="noStrike" cap="none">
                <a:solidFill>
                  <a:srgbClr val="0071C5"/>
                </a:solidFill>
                <a:latin typeface="Arial"/>
                <a:ea typeface="Arial"/>
                <a:cs typeface="Arial"/>
                <a:sym typeface="Arial"/>
              </a:defRPr>
            </a:lvl1pPr>
            <a:lvl2pPr marR="0" lvl="1" algn="l" rtl="0">
              <a:spcBef>
                <a:spcPts val="1200"/>
              </a:spcBef>
              <a:spcAft>
                <a:spcPts val="0"/>
              </a:spcAft>
              <a:buClr>
                <a:schemeClr val="dk2"/>
              </a:buClr>
              <a:buSzPts val="1600"/>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R="0" lvl="4"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8"/>
        <p:cNvGrpSpPr/>
        <p:nvPr/>
      </p:nvGrpSpPr>
      <p:grpSpPr>
        <a:xfrm>
          <a:off x="0" y="0"/>
          <a:ext cx="0" cy="0"/>
          <a:chOff x="0" y="0"/>
          <a:chExt cx="0" cy="0"/>
        </a:xfrm>
      </p:grpSpPr>
      <p:sp>
        <p:nvSpPr>
          <p:cNvPr id="119" name="Google Shape;119;p94"/>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94"/>
          <p:cNvSpPr txBox="1">
            <a:spLocks noGrp="1"/>
          </p:cNvSpPr>
          <p:nvPr>
            <p:ph type="body" idx="1"/>
          </p:nvPr>
        </p:nvSpPr>
        <p:spPr>
          <a:xfrm>
            <a:off x="455614" y="1203325"/>
            <a:ext cx="4006851" cy="3425825"/>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0071C5"/>
              </a:buClr>
              <a:buSzPts val="1800"/>
              <a:buNone/>
              <a:defRPr/>
            </a:lvl1pPr>
            <a:lvl2pPr marL="914400" lvl="1" indent="-330200" algn="l">
              <a:spcBef>
                <a:spcPts val="1200"/>
              </a:spcBef>
              <a:spcAft>
                <a:spcPts val="0"/>
              </a:spcAft>
              <a:buClr>
                <a:schemeClr val="dk2"/>
              </a:buClr>
              <a:buSzPts val="1600"/>
              <a:buChar char="▪"/>
              <a:defRPr>
                <a:solidFill>
                  <a:schemeClr val="dk2"/>
                </a:solidFill>
              </a:defRPr>
            </a:lvl2pPr>
            <a:lvl3pPr marL="1371600" lvl="2" indent="-317500" algn="l">
              <a:spcBef>
                <a:spcPts val="800"/>
              </a:spcBef>
              <a:spcAft>
                <a:spcPts val="0"/>
              </a:spcAft>
              <a:buClr>
                <a:schemeClr val="dk2"/>
              </a:buClr>
              <a:buSzPts val="1400"/>
              <a:buChar char="–"/>
              <a:defRPr sz="1400">
                <a:solidFill>
                  <a:schemeClr val="dk2"/>
                </a:solidFill>
              </a:defRPr>
            </a:lvl3pPr>
            <a:lvl4pPr marL="1828800" lvl="3" indent="-304800" algn="l">
              <a:spcBef>
                <a:spcPts val="240"/>
              </a:spcBef>
              <a:spcAft>
                <a:spcPts val="0"/>
              </a:spcAft>
              <a:buClr>
                <a:schemeClr val="dk2"/>
              </a:buClr>
              <a:buSzPts val="1200"/>
              <a:buChar char="–"/>
              <a:defRPr sz="1200">
                <a:solidFill>
                  <a:schemeClr val="dk2"/>
                </a:solidFill>
              </a:defRPr>
            </a:lvl4pPr>
            <a:lvl5pPr marL="2286000" lvl="4" indent="-304800" algn="l">
              <a:spcBef>
                <a:spcPts val="240"/>
              </a:spcBef>
              <a:spcAft>
                <a:spcPts val="0"/>
              </a:spcAft>
              <a:buClr>
                <a:schemeClr val="dk2"/>
              </a:buClr>
              <a:buSzPts val="1200"/>
              <a:buChar char="–"/>
              <a:defRPr sz="12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94"/>
          <p:cNvSpPr txBox="1">
            <a:spLocks noGrp="1"/>
          </p:cNvSpPr>
          <p:nvPr>
            <p:ph type="body" idx="2"/>
          </p:nvPr>
        </p:nvSpPr>
        <p:spPr>
          <a:xfrm>
            <a:off x="4678363" y="1203325"/>
            <a:ext cx="4005264" cy="3425825"/>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0071C5"/>
              </a:buClr>
              <a:buSzPts val="1800"/>
              <a:buNone/>
              <a:defRPr/>
            </a:lvl1pPr>
            <a:lvl2pPr marL="914400" lvl="1" indent="-330200" algn="l">
              <a:spcBef>
                <a:spcPts val="1200"/>
              </a:spcBef>
              <a:spcAft>
                <a:spcPts val="0"/>
              </a:spcAft>
              <a:buClr>
                <a:schemeClr val="dk2"/>
              </a:buClr>
              <a:buSzPts val="1600"/>
              <a:buChar char="▪"/>
              <a:defRPr>
                <a:solidFill>
                  <a:schemeClr val="dk2"/>
                </a:solidFill>
              </a:defRPr>
            </a:lvl2pPr>
            <a:lvl3pPr marL="1371600" lvl="2" indent="-317500" algn="l">
              <a:spcBef>
                <a:spcPts val="800"/>
              </a:spcBef>
              <a:spcAft>
                <a:spcPts val="0"/>
              </a:spcAft>
              <a:buClr>
                <a:schemeClr val="dk2"/>
              </a:buClr>
              <a:buSzPts val="1400"/>
              <a:buChar char="–"/>
              <a:defRPr sz="1400">
                <a:solidFill>
                  <a:schemeClr val="dk2"/>
                </a:solidFill>
              </a:defRPr>
            </a:lvl3pPr>
            <a:lvl4pPr marL="1828800" lvl="3" indent="-304800" algn="l">
              <a:spcBef>
                <a:spcPts val="240"/>
              </a:spcBef>
              <a:spcAft>
                <a:spcPts val="0"/>
              </a:spcAft>
              <a:buClr>
                <a:schemeClr val="dk2"/>
              </a:buClr>
              <a:buSzPts val="1200"/>
              <a:buChar char="–"/>
              <a:defRPr sz="1200">
                <a:solidFill>
                  <a:schemeClr val="dk2"/>
                </a:solidFill>
              </a:defRPr>
            </a:lvl4pPr>
            <a:lvl5pPr marL="2286000" lvl="4" indent="-304800" algn="l">
              <a:spcBef>
                <a:spcPts val="240"/>
              </a:spcBef>
              <a:spcAft>
                <a:spcPts val="0"/>
              </a:spcAft>
              <a:buClr>
                <a:schemeClr val="dk2"/>
              </a:buClr>
              <a:buSzPts val="1200"/>
              <a:buChar char="–"/>
              <a:defRPr sz="12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94"/>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4050"/>
              <a:buFont typeface="Arial"/>
              <a:buNone/>
              <a:defRPr sz="4050" b="0"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hite Section Break">
  <p:cSld name="White Section Break">
    <p:spTree>
      <p:nvGrpSpPr>
        <p:cNvPr id="1" name="Shape 123"/>
        <p:cNvGrpSpPr/>
        <p:nvPr/>
      </p:nvGrpSpPr>
      <p:grpSpPr>
        <a:xfrm>
          <a:off x="0" y="0"/>
          <a:ext cx="0" cy="0"/>
          <a:chOff x="0" y="0"/>
          <a:chExt cx="0" cy="0"/>
        </a:xfrm>
      </p:grpSpPr>
      <p:sp>
        <p:nvSpPr>
          <p:cNvPr id="124" name="Google Shape;124;p95"/>
          <p:cNvSpPr txBox="1">
            <a:spLocks noGrp="1"/>
          </p:cNvSpPr>
          <p:nvPr>
            <p:ph type="title"/>
          </p:nvPr>
        </p:nvSpPr>
        <p:spPr>
          <a:xfrm>
            <a:off x="455613" y="2108062"/>
            <a:ext cx="7772400" cy="102155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2"/>
              </a:buClr>
              <a:buSzPts val="5400"/>
              <a:buFont typeface="Arial"/>
              <a:buNone/>
              <a:defRPr sz="5400" b="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95"/>
          <p:cNvSpPr txBox="1">
            <a:spLocks noGrp="1"/>
          </p:cNvSpPr>
          <p:nvPr>
            <p:ph type="body" idx="1"/>
          </p:nvPr>
        </p:nvSpPr>
        <p:spPr>
          <a:xfrm>
            <a:off x="455613" y="3241150"/>
            <a:ext cx="7772400" cy="1125140"/>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chemeClr val="accent2"/>
              </a:buClr>
              <a:buSzPts val="1600"/>
              <a:buNone/>
              <a:defRPr sz="1600" b="0">
                <a:solidFill>
                  <a:schemeClr val="accent2"/>
                </a:solidFill>
                <a:latin typeface="Arial"/>
                <a:ea typeface="Arial"/>
                <a:cs typeface="Arial"/>
                <a:sym typeface="Aria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80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6" name="Google Shape;126;p95"/>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sz="800">
                <a:solidFill>
                  <a:srgbClr val="FFFFFF"/>
                </a:solidFill>
                <a:latin typeface="Arial"/>
                <a:ea typeface="Arial"/>
                <a:cs typeface="Arial"/>
                <a:sym typeface="Arial"/>
              </a:defRPr>
            </a:lvl1pPr>
            <a:lvl2pPr marL="0" lvl="1" indent="0" algn="r">
              <a:spcBef>
                <a:spcPts val="0"/>
              </a:spcBef>
              <a:buNone/>
              <a:defRPr sz="800">
                <a:solidFill>
                  <a:srgbClr val="FFFFFF"/>
                </a:solidFill>
                <a:latin typeface="Arial"/>
                <a:ea typeface="Arial"/>
                <a:cs typeface="Arial"/>
                <a:sym typeface="Arial"/>
              </a:defRPr>
            </a:lvl2pPr>
            <a:lvl3pPr marL="0" lvl="2" indent="0" algn="r">
              <a:spcBef>
                <a:spcPts val="0"/>
              </a:spcBef>
              <a:buNone/>
              <a:defRPr sz="800">
                <a:solidFill>
                  <a:srgbClr val="FFFFFF"/>
                </a:solidFill>
                <a:latin typeface="Arial"/>
                <a:ea typeface="Arial"/>
                <a:cs typeface="Arial"/>
                <a:sym typeface="Arial"/>
              </a:defRPr>
            </a:lvl3pPr>
            <a:lvl4pPr marL="0" lvl="3" indent="0" algn="r">
              <a:spcBef>
                <a:spcPts val="0"/>
              </a:spcBef>
              <a:buNone/>
              <a:defRPr sz="800">
                <a:solidFill>
                  <a:srgbClr val="FFFFFF"/>
                </a:solidFill>
                <a:latin typeface="Arial"/>
                <a:ea typeface="Arial"/>
                <a:cs typeface="Arial"/>
                <a:sym typeface="Arial"/>
              </a:defRPr>
            </a:lvl4pPr>
            <a:lvl5pPr marL="0" lvl="4" indent="0" algn="r">
              <a:spcBef>
                <a:spcPts val="0"/>
              </a:spcBef>
              <a:buNone/>
              <a:defRPr sz="800">
                <a:solidFill>
                  <a:srgbClr val="FFFFFF"/>
                </a:solidFill>
                <a:latin typeface="Arial"/>
                <a:ea typeface="Arial"/>
                <a:cs typeface="Arial"/>
                <a:sym typeface="Arial"/>
              </a:defRPr>
            </a:lvl5pPr>
            <a:lvl6pPr marL="0" lvl="5" indent="0" algn="r">
              <a:spcBef>
                <a:spcPts val="0"/>
              </a:spcBef>
              <a:buNone/>
              <a:defRPr sz="800">
                <a:solidFill>
                  <a:srgbClr val="FFFFFF"/>
                </a:solidFill>
                <a:latin typeface="Arial"/>
                <a:ea typeface="Arial"/>
                <a:cs typeface="Arial"/>
                <a:sym typeface="Arial"/>
              </a:defRPr>
            </a:lvl6pPr>
            <a:lvl7pPr marL="0" lvl="6" indent="0" algn="r">
              <a:spcBef>
                <a:spcPts val="0"/>
              </a:spcBef>
              <a:buNone/>
              <a:defRPr sz="800">
                <a:solidFill>
                  <a:srgbClr val="FFFFFF"/>
                </a:solidFill>
                <a:latin typeface="Arial"/>
                <a:ea typeface="Arial"/>
                <a:cs typeface="Arial"/>
                <a:sym typeface="Arial"/>
              </a:defRPr>
            </a:lvl7pPr>
            <a:lvl8pPr marL="0" lvl="7" indent="0" algn="r">
              <a:spcBef>
                <a:spcPts val="0"/>
              </a:spcBef>
              <a:buNone/>
              <a:defRPr sz="800">
                <a:solidFill>
                  <a:srgbClr val="FFFFFF"/>
                </a:solidFill>
                <a:latin typeface="Arial"/>
                <a:ea typeface="Arial"/>
                <a:cs typeface="Arial"/>
                <a:sym typeface="Arial"/>
              </a:defRPr>
            </a:lvl8pPr>
            <a:lvl9pPr marL="0" lvl="8" indent="0" algn="r">
              <a:spcBef>
                <a:spcPts val="0"/>
              </a:spcBef>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7"/>
        <p:cNvGrpSpPr/>
        <p:nvPr/>
      </p:nvGrpSpPr>
      <p:grpSpPr>
        <a:xfrm>
          <a:off x="0" y="0"/>
          <a:ext cx="0" cy="0"/>
          <a:chOff x="0" y="0"/>
          <a:chExt cx="0" cy="0"/>
        </a:xfrm>
      </p:grpSpPr>
      <p:sp>
        <p:nvSpPr>
          <p:cNvPr id="128" name="Google Shape;128;p96"/>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ack Cover Radial Gradient" type="blank">
  <p:cSld name="BLANK">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129"/>
        <p:cNvGrpSpPr/>
        <p:nvPr/>
      </p:nvGrpSpPr>
      <p:grpSpPr>
        <a:xfrm>
          <a:off x="0" y="0"/>
          <a:ext cx="0" cy="0"/>
          <a:chOff x="0" y="0"/>
          <a:chExt cx="0" cy="0"/>
        </a:xfrm>
      </p:grpSpPr>
      <p:pic>
        <p:nvPicPr>
          <p:cNvPr id="130" name="Google Shape;130;p97" descr="\\.psf\Home\Desktop\Intel.png"/>
          <p:cNvPicPr preferRelativeResize="0"/>
          <p:nvPr/>
        </p:nvPicPr>
        <p:blipFill rotWithShape="1">
          <a:blip r:embed="rId2">
            <a:alphaModFix/>
          </a:blip>
          <a:srcRect/>
          <a:stretch/>
        </p:blipFill>
        <p:spPr>
          <a:xfrm>
            <a:off x="3477433" y="1875130"/>
            <a:ext cx="2108795" cy="13898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1_Back Cover Radial Gradient">
  <p:cSld name="1_Back Cover Radial Gradient">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131"/>
        <p:cNvGrpSpPr/>
        <p:nvPr/>
      </p:nvGrpSpPr>
      <p:grpSpPr>
        <a:xfrm>
          <a:off x="0" y="0"/>
          <a:ext cx="0" cy="0"/>
          <a:chOff x="0" y="0"/>
          <a:chExt cx="0" cy="0"/>
        </a:xfrm>
      </p:grpSpPr>
      <p:pic>
        <p:nvPicPr>
          <p:cNvPr id="132" name="Google Shape;132;p98" descr="int_experience_hrz_wht_rgb_3000.png"/>
          <p:cNvPicPr preferRelativeResize="0"/>
          <p:nvPr/>
        </p:nvPicPr>
        <p:blipFill rotWithShape="1">
          <a:blip r:embed="rId2">
            <a:alphaModFix/>
          </a:blip>
          <a:srcRect/>
          <a:stretch/>
        </p:blipFill>
        <p:spPr>
          <a:xfrm>
            <a:off x="2748779" y="1874822"/>
            <a:ext cx="3646443" cy="1514490"/>
          </a:xfrm>
          <a:prstGeom prst="rect">
            <a:avLst/>
          </a:prstGeom>
          <a:noFill/>
          <a:ln>
            <a:noFill/>
          </a:ln>
        </p:spPr>
      </p:pic>
      <p:sp>
        <p:nvSpPr>
          <p:cNvPr id="133" name="Google Shape;133;p98"/>
          <p:cNvSpPr txBox="1"/>
          <p:nvPr/>
        </p:nvSpPr>
        <p:spPr>
          <a:xfrm>
            <a:off x="205160" y="4907173"/>
            <a:ext cx="2301912" cy="10971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13">
                <a:solidFill>
                  <a:srgbClr val="FFFFFF"/>
                </a:solidFill>
                <a:latin typeface="Arial"/>
                <a:ea typeface="Arial"/>
                <a:cs typeface="Arial"/>
                <a:sym typeface="Arial"/>
              </a:rPr>
              <a:t>Intel Confidential  |  Internal Use Only  </a:t>
            </a:r>
            <a:r>
              <a:rPr lang="en-US" sz="713">
                <a:solidFill>
                  <a:srgbClr val="FF0000"/>
                </a:solidFill>
                <a:latin typeface="Arial"/>
                <a:ea typeface="Arial"/>
                <a:cs typeface="Arial"/>
                <a:sym typeface="Arial"/>
              </a:rPr>
              <a:t>(DO NOT SHARE)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ue Section Break" type="secHead">
  <p:cSld name="SECTION_HEADER">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141"/>
        <p:cNvGrpSpPr/>
        <p:nvPr/>
      </p:nvGrpSpPr>
      <p:grpSpPr>
        <a:xfrm>
          <a:off x="0" y="0"/>
          <a:ext cx="0" cy="0"/>
          <a:chOff x="0" y="0"/>
          <a:chExt cx="0" cy="0"/>
        </a:xfrm>
      </p:grpSpPr>
      <p:sp>
        <p:nvSpPr>
          <p:cNvPr id="142" name="Google Shape;142;p69"/>
          <p:cNvSpPr txBox="1">
            <a:spLocks noGrp="1"/>
          </p:cNvSpPr>
          <p:nvPr>
            <p:ph type="title"/>
          </p:nvPr>
        </p:nvSpPr>
        <p:spPr>
          <a:xfrm>
            <a:off x="455613" y="2108062"/>
            <a:ext cx="7772400" cy="102155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4000"/>
              <a:buFont typeface="Arial"/>
              <a:buNone/>
              <a:defRPr sz="4000" b="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69"/>
          <p:cNvSpPr txBox="1">
            <a:spLocks noGrp="1"/>
          </p:cNvSpPr>
          <p:nvPr>
            <p:ph type="body" idx="1"/>
          </p:nvPr>
        </p:nvSpPr>
        <p:spPr>
          <a:xfrm>
            <a:off x="455613" y="3241150"/>
            <a:ext cx="7772400" cy="1125140"/>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F3D54E"/>
              </a:buClr>
              <a:buSzPts val="1600"/>
              <a:buNone/>
              <a:defRPr sz="1600" b="0" i="0">
                <a:solidFill>
                  <a:srgbClr val="F3D54E"/>
                </a:solidFill>
                <a:latin typeface="Arial"/>
                <a:ea typeface="Arial"/>
                <a:cs typeface="Arial"/>
                <a:sym typeface="Aria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80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 Section Break" type="secHead">
  <p:cSld name="SECTION_HEADER">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455613" y="2108062"/>
            <a:ext cx="7772400" cy="102155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5400"/>
              <a:buFont typeface="Arial"/>
              <a:buNone/>
              <a:defRPr sz="5400" b="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7"/>
          <p:cNvSpPr txBox="1">
            <a:spLocks noGrp="1"/>
          </p:cNvSpPr>
          <p:nvPr>
            <p:ph type="body" idx="1"/>
          </p:nvPr>
        </p:nvSpPr>
        <p:spPr>
          <a:xfrm>
            <a:off x="455613" y="3241150"/>
            <a:ext cx="7772400" cy="1125140"/>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F3D54E"/>
              </a:buClr>
              <a:buSzPts val="1600"/>
              <a:buNone/>
              <a:defRPr sz="1600" b="0" i="0">
                <a:solidFill>
                  <a:srgbClr val="F3D54E"/>
                </a:solidFill>
                <a:latin typeface="Arial"/>
                <a:ea typeface="Arial"/>
                <a:cs typeface="Arial"/>
                <a:sym typeface="Aria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80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ack Cover Radial Gradient" type="blank">
  <p:cSld name="BLANK">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144"/>
        <p:cNvGrpSpPr/>
        <p:nvPr/>
      </p:nvGrpSpPr>
      <p:grpSpPr>
        <a:xfrm>
          <a:off x="0" y="0"/>
          <a:ext cx="0" cy="0"/>
          <a:chOff x="0" y="0"/>
          <a:chExt cx="0" cy="0"/>
        </a:xfrm>
      </p:grpSpPr>
      <p:pic>
        <p:nvPicPr>
          <p:cNvPr id="145" name="Google Shape;145;p70" descr="\\.psf\Home\Desktop\Intel.png"/>
          <p:cNvPicPr preferRelativeResize="0"/>
          <p:nvPr/>
        </p:nvPicPr>
        <p:blipFill rotWithShape="1">
          <a:blip r:embed="rId2">
            <a:alphaModFix/>
          </a:blip>
          <a:srcRect/>
          <a:stretch/>
        </p:blipFill>
        <p:spPr>
          <a:xfrm>
            <a:off x="3477432" y="1875130"/>
            <a:ext cx="2108795" cy="13898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ulleted Text">
  <p:cSld name="Title and Bulleted Text">
    <p:spTree>
      <p:nvGrpSpPr>
        <p:cNvPr id="1" name="Shape 146"/>
        <p:cNvGrpSpPr/>
        <p:nvPr/>
      </p:nvGrpSpPr>
      <p:grpSpPr>
        <a:xfrm>
          <a:off x="0" y="0"/>
          <a:ext cx="0" cy="0"/>
          <a:chOff x="0" y="0"/>
          <a:chExt cx="0" cy="0"/>
        </a:xfrm>
      </p:grpSpPr>
      <p:sp>
        <p:nvSpPr>
          <p:cNvPr id="147" name="Google Shape;147;p71"/>
          <p:cNvSpPr txBox="1">
            <a:spLocks noGrp="1"/>
          </p:cNvSpPr>
          <p:nvPr>
            <p:ph type="sldNum" idx="12"/>
          </p:nvPr>
        </p:nvSpPr>
        <p:spPr>
          <a:xfrm>
            <a:off x="6872352" y="4824387"/>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71"/>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800"/>
              <a:buFont typeface="Arial"/>
              <a:buNone/>
              <a:defRPr sz="2800" b="0"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71"/>
          <p:cNvSpPr txBox="1">
            <a:spLocks noGrp="1"/>
          </p:cNvSpPr>
          <p:nvPr>
            <p:ph type="body" idx="1"/>
          </p:nvPr>
        </p:nvSpPr>
        <p:spPr>
          <a:xfrm>
            <a:off x="455613" y="1203325"/>
            <a:ext cx="8228012" cy="3425825"/>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0071C5"/>
              </a:buClr>
              <a:buSzPts val="1800"/>
              <a:buNone/>
              <a:defRPr>
                <a:solidFill>
                  <a:srgbClr val="0071C5"/>
                </a:solidFill>
              </a:defRPr>
            </a:lvl1pPr>
            <a:lvl2pPr marL="914400" lvl="1" indent="-342900" algn="l">
              <a:spcBef>
                <a:spcPts val="1200"/>
              </a:spcBef>
              <a:spcAft>
                <a:spcPts val="0"/>
              </a:spcAft>
              <a:buClr>
                <a:schemeClr val="dk2"/>
              </a:buClr>
              <a:buSzPts val="1800"/>
              <a:buChar char="▪"/>
              <a:defRPr sz="1800">
                <a:solidFill>
                  <a:schemeClr val="dk2"/>
                </a:solidFill>
              </a:defRPr>
            </a:lvl2pPr>
            <a:lvl3pPr marL="1371600" lvl="2" indent="-330200" algn="l">
              <a:spcBef>
                <a:spcPts val="800"/>
              </a:spcBef>
              <a:spcAft>
                <a:spcPts val="0"/>
              </a:spcAft>
              <a:buClr>
                <a:schemeClr val="dk2"/>
              </a:buClr>
              <a:buSzPts val="1600"/>
              <a:buChar char="–"/>
              <a:defRPr sz="1600">
                <a:solidFill>
                  <a:schemeClr val="dk2"/>
                </a:solidFill>
              </a:defRPr>
            </a:lvl3pPr>
            <a:lvl4pPr marL="1828800" lvl="3" indent="-317500" algn="l">
              <a:spcBef>
                <a:spcPts val="280"/>
              </a:spcBef>
              <a:spcAft>
                <a:spcPts val="0"/>
              </a:spcAft>
              <a:buClr>
                <a:schemeClr val="dk2"/>
              </a:buClr>
              <a:buSzPts val="1400"/>
              <a:buChar char="–"/>
              <a:defRPr sz="1400">
                <a:solidFill>
                  <a:schemeClr val="dk2"/>
                </a:solidFill>
              </a:defRPr>
            </a:lvl4pPr>
            <a:lvl5pPr marL="2286000" lvl="4" indent="-304800" algn="l">
              <a:spcBef>
                <a:spcPts val="240"/>
              </a:spcBef>
              <a:spcAft>
                <a:spcPts val="0"/>
              </a:spcAft>
              <a:buClr>
                <a:schemeClr val="dk2"/>
              </a:buClr>
              <a:buSzPts val="1200"/>
              <a:buChar char="–"/>
              <a:defRPr sz="12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with Attribute">
  <p:cSld name="Quote with Attribute">
    <p:spTree>
      <p:nvGrpSpPr>
        <p:cNvPr id="1" name="Shape 150"/>
        <p:cNvGrpSpPr/>
        <p:nvPr/>
      </p:nvGrpSpPr>
      <p:grpSpPr>
        <a:xfrm>
          <a:off x="0" y="0"/>
          <a:ext cx="0" cy="0"/>
          <a:chOff x="0" y="0"/>
          <a:chExt cx="0" cy="0"/>
        </a:xfrm>
      </p:grpSpPr>
      <p:sp>
        <p:nvSpPr>
          <p:cNvPr id="151" name="Google Shape;151;p72"/>
          <p:cNvSpPr txBox="1">
            <a:spLocks noGrp="1"/>
          </p:cNvSpPr>
          <p:nvPr>
            <p:ph type="body" idx="1"/>
          </p:nvPr>
        </p:nvSpPr>
        <p:spPr>
          <a:xfrm>
            <a:off x="455613" y="1203325"/>
            <a:ext cx="8228013" cy="34258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Clr>
                <a:schemeClr val="accent1"/>
              </a:buClr>
              <a:buSzPts val="3600"/>
              <a:buNone/>
              <a:defRPr sz="3600" b="1">
                <a:solidFill>
                  <a:schemeClr val="accent1"/>
                </a:solidFill>
                <a:latin typeface="Arial"/>
                <a:ea typeface="Arial"/>
                <a:cs typeface="Arial"/>
                <a:sym typeface="Arial"/>
              </a:defRPr>
            </a:lvl1pPr>
            <a:lvl2pPr marL="914400" lvl="1" indent="-304800" algn="l">
              <a:spcBef>
                <a:spcPts val="1200"/>
              </a:spcBef>
              <a:spcAft>
                <a:spcPts val="0"/>
              </a:spcAft>
              <a:buClr>
                <a:schemeClr val="dk2"/>
              </a:buClr>
              <a:buSzPts val="1200"/>
              <a:buFont typeface="Arial"/>
              <a:buChar char="–"/>
              <a:defRPr sz="1200">
                <a:latin typeface="Arial"/>
                <a:ea typeface="Arial"/>
                <a:cs typeface="Arial"/>
                <a:sym typeface="Arial"/>
              </a:defRPr>
            </a:lvl2pPr>
            <a:lvl3pPr marL="1371600" lvl="2" indent="-304800" algn="l">
              <a:spcBef>
                <a:spcPts val="800"/>
              </a:spcBef>
              <a:spcAft>
                <a:spcPts val="0"/>
              </a:spcAft>
              <a:buClr>
                <a:schemeClr val="dk2"/>
              </a:buClr>
              <a:buSzPts val="1200"/>
              <a:buFont typeface="Arial"/>
              <a:buChar char="–"/>
              <a:defRPr sz="1200">
                <a:latin typeface="Arial"/>
                <a:ea typeface="Arial"/>
                <a:cs typeface="Arial"/>
                <a:sym typeface="Arial"/>
              </a:defRPr>
            </a:lvl3pPr>
            <a:lvl4pPr marL="1828800" lvl="3" indent="-298450" algn="l">
              <a:spcBef>
                <a:spcPts val="220"/>
              </a:spcBef>
              <a:spcAft>
                <a:spcPts val="0"/>
              </a:spcAft>
              <a:buClr>
                <a:schemeClr val="dk2"/>
              </a:buClr>
              <a:buSzPts val="1100"/>
              <a:buFont typeface="Arial"/>
              <a:buChar char="–"/>
              <a:defRPr sz="1100">
                <a:latin typeface="Arial"/>
                <a:ea typeface="Arial"/>
                <a:cs typeface="Arial"/>
                <a:sym typeface="Arial"/>
              </a:defRPr>
            </a:lvl4pPr>
            <a:lvl5pPr marL="2286000" lvl="4" indent="-295275" algn="l">
              <a:spcBef>
                <a:spcPts val="210"/>
              </a:spcBef>
              <a:spcAft>
                <a:spcPts val="0"/>
              </a:spcAft>
              <a:buClr>
                <a:schemeClr val="dk2"/>
              </a:buClr>
              <a:buSzPts val="1050"/>
              <a:buFont typeface="Arial"/>
              <a:buChar char="–"/>
              <a:defRPr sz="105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72"/>
          <p:cNvSpPr txBox="1">
            <a:spLocks noGrp="1"/>
          </p:cNvSpPr>
          <p:nvPr>
            <p:ph type="sldNum" idx="12"/>
          </p:nvPr>
        </p:nvSpPr>
        <p:spPr>
          <a:xfrm>
            <a:off x="6872352" y="4824387"/>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72"/>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400"/>
              <a:buFont typeface="Arial"/>
              <a:buNone/>
              <a:defRPr b="0"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White Section Break">
  <p:cSld name="White Section Break">
    <p:spTree>
      <p:nvGrpSpPr>
        <p:cNvPr id="1" name="Shape 154"/>
        <p:cNvGrpSpPr/>
        <p:nvPr/>
      </p:nvGrpSpPr>
      <p:grpSpPr>
        <a:xfrm>
          <a:off x="0" y="0"/>
          <a:ext cx="0" cy="0"/>
          <a:chOff x="0" y="0"/>
          <a:chExt cx="0" cy="0"/>
        </a:xfrm>
      </p:grpSpPr>
      <p:sp>
        <p:nvSpPr>
          <p:cNvPr id="155" name="Google Shape;155;p73"/>
          <p:cNvSpPr txBox="1">
            <a:spLocks noGrp="1"/>
          </p:cNvSpPr>
          <p:nvPr>
            <p:ph type="title"/>
          </p:nvPr>
        </p:nvSpPr>
        <p:spPr>
          <a:xfrm>
            <a:off x="455613" y="2108062"/>
            <a:ext cx="7772400" cy="102155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2"/>
              </a:buClr>
              <a:buSzPts val="4000"/>
              <a:buFont typeface="Arial"/>
              <a:buNone/>
              <a:defRPr sz="4000" b="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73"/>
          <p:cNvSpPr txBox="1">
            <a:spLocks noGrp="1"/>
          </p:cNvSpPr>
          <p:nvPr>
            <p:ph type="body" idx="1"/>
          </p:nvPr>
        </p:nvSpPr>
        <p:spPr>
          <a:xfrm>
            <a:off x="455613" y="3241150"/>
            <a:ext cx="7772400" cy="1125140"/>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chemeClr val="accent2"/>
              </a:buClr>
              <a:buSzPts val="1600"/>
              <a:buNone/>
              <a:defRPr sz="1600" b="0">
                <a:solidFill>
                  <a:schemeClr val="accent2"/>
                </a:solidFill>
                <a:latin typeface="Arial"/>
                <a:ea typeface="Arial"/>
                <a:cs typeface="Arial"/>
                <a:sym typeface="Aria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80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57" name="Google Shape;157;p73"/>
          <p:cNvSpPr txBox="1">
            <a:spLocks noGrp="1"/>
          </p:cNvSpPr>
          <p:nvPr>
            <p:ph type="sldNum" idx="12"/>
          </p:nvPr>
        </p:nvSpPr>
        <p:spPr>
          <a:xfrm>
            <a:off x="6872352" y="4824387"/>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8"/>
        <p:cNvGrpSpPr/>
        <p:nvPr/>
      </p:nvGrpSpPr>
      <p:grpSpPr>
        <a:xfrm>
          <a:off x="0" y="0"/>
          <a:ext cx="0" cy="0"/>
          <a:chOff x="0" y="0"/>
          <a:chExt cx="0" cy="0"/>
        </a:xfrm>
      </p:grpSpPr>
      <p:sp>
        <p:nvSpPr>
          <p:cNvPr id="159" name="Google Shape;159;p74"/>
          <p:cNvSpPr txBox="1">
            <a:spLocks noGrp="1"/>
          </p:cNvSpPr>
          <p:nvPr>
            <p:ph type="sldNum" idx="12"/>
          </p:nvPr>
        </p:nvSpPr>
        <p:spPr>
          <a:xfrm>
            <a:off x="6872352" y="4824387"/>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p74"/>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400"/>
              <a:buFont typeface="Arial"/>
              <a:buNone/>
              <a:defRPr b="0"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1_Back Cover Radial Gradient">
  <p:cSld name="1_Back Cover Radial Gradient">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161"/>
        <p:cNvGrpSpPr/>
        <p:nvPr/>
      </p:nvGrpSpPr>
      <p:grpSpPr>
        <a:xfrm>
          <a:off x="0" y="0"/>
          <a:ext cx="0" cy="0"/>
          <a:chOff x="0" y="0"/>
          <a:chExt cx="0" cy="0"/>
        </a:xfrm>
      </p:grpSpPr>
      <p:pic>
        <p:nvPicPr>
          <p:cNvPr id="162" name="Google Shape;162;p75" descr="int_experience_hrz_wht_rgb_3000.png"/>
          <p:cNvPicPr preferRelativeResize="0"/>
          <p:nvPr/>
        </p:nvPicPr>
        <p:blipFill rotWithShape="1">
          <a:blip r:embed="rId2">
            <a:alphaModFix/>
          </a:blip>
          <a:srcRect/>
          <a:stretch/>
        </p:blipFill>
        <p:spPr>
          <a:xfrm>
            <a:off x="2748779" y="1874822"/>
            <a:ext cx="3646443" cy="15144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with Linear Gradient">
  <p:cSld name="Title Slide with Linear Gradient">
    <p:bg>
      <p:bgPr>
        <a:gradFill>
          <a:gsLst>
            <a:gs pos="0">
              <a:schemeClr val="dk2"/>
            </a:gs>
            <a:gs pos="32000">
              <a:schemeClr val="dk2"/>
            </a:gs>
            <a:gs pos="78000">
              <a:srgbClr val="0071C5"/>
            </a:gs>
            <a:gs pos="95000">
              <a:srgbClr val="009FDF"/>
            </a:gs>
            <a:gs pos="100000">
              <a:srgbClr val="009FDF"/>
            </a:gs>
          </a:gsLst>
          <a:lin ang="19860001" scaled="0"/>
        </a:gradFill>
        <a:effectLst/>
      </p:bgPr>
    </p:bg>
    <p:spTree>
      <p:nvGrpSpPr>
        <p:cNvPr id="1" name="Shape 28"/>
        <p:cNvGrpSpPr/>
        <p:nvPr/>
      </p:nvGrpSpPr>
      <p:grpSpPr>
        <a:xfrm>
          <a:off x="0" y="0"/>
          <a:ext cx="0" cy="0"/>
          <a:chOff x="0" y="0"/>
          <a:chExt cx="0" cy="0"/>
        </a:xfrm>
      </p:grpSpPr>
      <p:sp>
        <p:nvSpPr>
          <p:cNvPr id="29" name="Google Shape;29;p76"/>
          <p:cNvSpPr txBox="1">
            <a:spLocks noGrp="1"/>
          </p:cNvSpPr>
          <p:nvPr>
            <p:ph type="ctrTitle"/>
          </p:nvPr>
        </p:nvSpPr>
        <p:spPr>
          <a:xfrm>
            <a:off x="444688" y="2479423"/>
            <a:ext cx="8212886" cy="110251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500"/>
              <a:buFont typeface="Arial"/>
              <a:buNone/>
              <a:defRPr sz="65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6"/>
          <p:cNvSpPr txBox="1">
            <a:spLocks noGrp="1"/>
          </p:cNvSpPr>
          <p:nvPr>
            <p:ph type="subTitle" idx="1"/>
          </p:nvPr>
        </p:nvSpPr>
        <p:spPr>
          <a:xfrm>
            <a:off x="455614" y="3493008"/>
            <a:ext cx="6330212" cy="925360"/>
          </a:xfrm>
          <a:prstGeom prst="rect">
            <a:avLst/>
          </a:prstGeom>
          <a:noFill/>
          <a:ln>
            <a:noFill/>
          </a:ln>
        </p:spPr>
        <p:txBody>
          <a:bodyPr spcFirstLastPara="1" wrap="square" lIns="0" tIns="0" rIns="0" bIns="0" anchor="t" anchorCtr="0">
            <a:noAutofit/>
          </a:bodyPr>
          <a:lstStyle>
            <a:lvl1pPr lvl="0" algn="l">
              <a:spcBef>
                <a:spcPts val="1200"/>
              </a:spcBef>
              <a:spcAft>
                <a:spcPts val="0"/>
              </a:spcAft>
              <a:buClr>
                <a:schemeClr val="accent3"/>
              </a:buClr>
              <a:buSzPts val="1600"/>
              <a:buNone/>
              <a:defRPr sz="1600" b="0" i="0">
                <a:solidFill>
                  <a:schemeClr val="accent3"/>
                </a:solidFill>
                <a:latin typeface="Arial"/>
                <a:ea typeface="Arial"/>
                <a:cs typeface="Arial"/>
                <a:sym typeface="Arial"/>
              </a:defRPr>
            </a:lvl1pPr>
            <a:lvl2pPr lvl="1" algn="ctr">
              <a:spcBef>
                <a:spcPts val="12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1" name="Google Shape;31;p76" descr="int_experience_hrz_wht_rgb_1500.png"/>
          <p:cNvPicPr preferRelativeResize="0"/>
          <p:nvPr/>
        </p:nvPicPr>
        <p:blipFill rotWithShape="1">
          <a:blip r:embed="rId2">
            <a:alphaModFix/>
          </a:blip>
          <a:srcRect/>
          <a:stretch/>
        </p:blipFill>
        <p:spPr>
          <a:xfrm>
            <a:off x="460694" y="389229"/>
            <a:ext cx="2121766" cy="887284"/>
          </a:xfrm>
          <a:prstGeom prst="rect">
            <a:avLst/>
          </a:prstGeom>
          <a:noFill/>
          <a:ln>
            <a:noFill/>
          </a:ln>
        </p:spPr>
      </p:pic>
      <p:sp>
        <p:nvSpPr>
          <p:cNvPr id="32" name="Google Shape;32;p76"/>
          <p:cNvSpPr txBox="1"/>
          <p:nvPr/>
        </p:nvSpPr>
        <p:spPr>
          <a:xfrm>
            <a:off x="205160" y="4907173"/>
            <a:ext cx="2301912" cy="10971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13">
                <a:solidFill>
                  <a:schemeClr val="lt1"/>
                </a:solidFill>
                <a:latin typeface="Arial"/>
                <a:ea typeface="Arial"/>
                <a:cs typeface="Arial"/>
                <a:sym typeface="Arial"/>
              </a:rPr>
              <a:t>Intel Confidential  |  Internal Use Only  </a:t>
            </a:r>
            <a:r>
              <a:rPr lang="en-US" sz="713">
                <a:solidFill>
                  <a:srgbClr val="FF0000"/>
                </a:solidFill>
                <a:latin typeface="Arial"/>
                <a:ea typeface="Arial"/>
                <a:cs typeface="Arial"/>
                <a:sym typeface="Arial"/>
              </a:rPr>
              <a:t>(DO NOT SHARE)</a:t>
            </a:r>
            <a:endParaRPr sz="713">
              <a:solidFill>
                <a:srgbClr val="FF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3"/>
        <p:cNvGrpSpPr/>
        <p:nvPr/>
      </p:nvGrpSpPr>
      <p:grpSpPr>
        <a:xfrm>
          <a:off x="0" y="0"/>
          <a:ext cx="0" cy="0"/>
          <a:chOff x="0" y="0"/>
          <a:chExt cx="0" cy="0"/>
        </a:xfrm>
      </p:grpSpPr>
      <p:sp>
        <p:nvSpPr>
          <p:cNvPr id="34" name="Google Shape;34;p77"/>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77"/>
          <p:cNvSpPr/>
          <p:nvPr/>
        </p:nvSpPr>
        <p:spPr>
          <a:xfrm>
            <a:off x="0" y="12245"/>
            <a:ext cx="9144000" cy="937958"/>
          </a:xfrm>
          <a:prstGeom prst="rect">
            <a:avLst/>
          </a:prstGeom>
          <a:solidFill>
            <a:schemeClr val="dk2"/>
          </a:solidFill>
          <a:ln w="25400" cap="flat" cmpd="sng">
            <a:solidFill>
              <a:srgbClr val="005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6" name="Google Shape;36;p77"/>
          <p:cNvSpPr txBox="1">
            <a:spLocks noGrp="1"/>
          </p:cNvSpPr>
          <p:nvPr>
            <p:ph type="title"/>
          </p:nvPr>
        </p:nvSpPr>
        <p:spPr>
          <a:xfrm>
            <a:off x="269421" y="85296"/>
            <a:ext cx="7886700" cy="798232"/>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050"/>
              <a:buFont typeface="Arial"/>
              <a:buNone/>
              <a:defRPr sz="40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7"/>
        <p:cNvGrpSpPr/>
        <p:nvPr/>
      </p:nvGrpSpPr>
      <p:grpSpPr>
        <a:xfrm>
          <a:off x="0" y="0"/>
          <a:ext cx="0" cy="0"/>
          <a:chOff x="0" y="0"/>
          <a:chExt cx="0" cy="0"/>
        </a:xfrm>
      </p:grpSpPr>
      <p:sp>
        <p:nvSpPr>
          <p:cNvPr id="38" name="Google Shape;38;p78"/>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78"/>
          <p:cNvSpPr txBox="1">
            <a:spLocks noGrp="1"/>
          </p:cNvSpPr>
          <p:nvPr>
            <p:ph type="title"/>
          </p:nvPr>
        </p:nvSpPr>
        <p:spPr>
          <a:xfrm>
            <a:off x="270034" y="169307"/>
            <a:ext cx="8603933" cy="927021"/>
          </a:xfrm>
          <a:prstGeom prst="rect">
            <a:avLst/>
          </a:prstGeom>
          <a:noFill/>
          <a:ln w="38100" cap="flat" cmpd="sng">
            <a:solidFill>
              <a:schemeClr val="dk2"/>
            </a:solidFill>
            <a:prstDash val="solid"/>
            <a:round/>
            <a:headEnd type="none" w="sm" len="sm"/>
            <a:tailEnd type="none" w="sm" len="sm"/>
          </a:ln>
        </p:spPr>
        <p:txBody>
          <a:bodyPr spcFirstLastPara="1" wrap="square" lIns="0" tIns="0" rIns="0" bIns="0" anchor="ctr" anchorCtr="0">
            <a:normAutofit/>
          </a:bodyPr>
          <a:lstStyle>
            <a:lvl1pPr lvl="0" algn="l">
              <a:lnSpc>
                <a:spcPct val="100000"/>
              </a:lnSpc>
              <a:spcBef>
                <a:spcPts val="0"/>
              </a:spcBef>
              <a:spcAft>
                <a:spcPts val="0"/>
              </a:spcAft>
              <a:buClr>
                <a:schemeClr val="dk2"/>
              </a:buClr>
              <a:buSzPts val="4050"/>
              <a:buFont typeface="Arial"/>
              <a:buNone/>
              <a:defRPr sz="405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8"/>
          <p:cNvSpPr/>
          <p:nvPr/>
        </p:nvSpPr>
        <p:spPr>
          <a:xfrm>
            <a:off x="8982551" y="266461"/>
            <a:ext cx="160022" cy="732713"/>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1" name="Google Shape;41;p78"/>
          <p:cNvSpPr/>
          <p:nvPr/>
        </p:nvSpPr>
        <p:spPr>
          <a:xfrm>
            <a:off x="1427" y="266461"/>
            <a:ext cx="160022" cy="732713"/>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2"/>
        <p:cNvGrpSpPr/>
        <p:nvPr/>
      </p:nvGrpSpPr>
      <p:grpSpPr>
        <a:xfrm>
          <a:off x="0" y="0"/>
          <a:ext cx="0" cy="0"/>
          <a:chOff x="0" y="0"/>
          <a:chExt cx="0" cy="0"/>
        </a:xfrm>
      </p:grpSpPr>
      <p:sp>
        <p:nvSpPr>
          <p:cNvPr id="43" name="Google Shape;43;p79"/>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79"/>
          <p:cNvSpPr txBox="1">
            <a:spLocks noGrp="1"/>
          </p:cNvSpPr>
          <p:nvPr>
            <p:ph type="title"/>
          </p:nvPr>
        </p:nvSpPr>
        <p:spPr>
          <a:xfrm>
            <a:off x="270034" y="284560"/>
            <a:ext cx="8603933" cy="772716"/>
          </a:xfrm>
          <a:prstGeom prst="rect">
            <a:avLst/>
          </a:prstGeom>
          <a:solidFill>
            <a:srgbClr val="BFBFBF"/>
          </a:solidFill>
          <a:ln>
            <a:noFill/>
          </a:ln>
        </p:spPr>
        <p:txBody>
          <a:bodyPr spcFirstLastPara="1" wrap="square" lIns="0" tIns="0" rIns="0" bIns="0" anchor="t" anchorCtr="0">
            <a:normAutofit/>
          </a:bodyPr>
          <a:lstStyle>
            <a:lvl1pPr lvl="0" algn="l">
              <a:lnSpc>
                <a:spcPct val="100000"/>
              </a:lnSpc>
              <a:spcBef>
                <a:spcPts val="0"/>
              </a:spcBef>
              <a:spcAft>
                <a:spcPts val="0"/>
              </a:spcAft>
              <a:buClr>
                <a:schemeClr val="dk2"/>
              </a:buClr>
              <a:buSzPts val="4050"/>
              <a:buFont typeface="Arial"/>
              <a:buNone/>
              <a:defRPr sz="405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9"/>
          <p:cNvSpPr/>
          <p:nvPr/>
        </p:nvSpPr>
        <p:spPr>
          <a:xfrm>
            <a:off x="154544" y="159544"/>
            <a:ext cx="8834914" cy="4445114"/>
          </a:xfrm>
          <a:prstGeom prst="rect">
            <a:avLst/>
          </a:prstGeom>
          <a:noFill/>
          <a:ln w="571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ulleted Text">
  <p:cSld name="Title and Bulleted Text">
    <p:spTree>
      <p:nvGrpSpPr>
        <p:cNvPr id="1" name="Shape 46"/>
        <p:cNvGrpSpPr/>
        <p:nvPr/>
      </p:nvGrpSpPr>
      <p:grpSpPr>
        <a:xfrm>
          <a:off x="0" y="0"/>
          <a:ext cx="0" cy="0"/>
          <a:chOff x="0" y="0"/>
          <a:chExt cx="0" cy="0"/>
        </a:xfrm>
      </p:grpSpPr>
      <p:sp>
        <p:nvSpPr>
          <p:cNvPr id="47" name="Google Shape;47;p80"/>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80"/>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4050"/>
              <a:buFont typeface="Arial"/>
              <a:buNone/>
              <a:defRPr sz="4050" b="0"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0"/>
          <p:cNvSpPr txBox="1">
            <a:spLocks noGrp="1"/>
          </p:cNvSpPr>
          <p:nvPr>
            <p:ph type="body" idx="1"/>
          </p:nvPr>
        </p:nvSpPr>
        <p:spPr>
          <a:xfrm>
            <a:off x="455614" y="1203326"/>
            <a:ext cx="8228012" cy="3425825"/>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0071C5"/>
              </a:buClr>
              <a:buSzPts val="1800"/>
              <a:buNone/>
              <a:defRPr>
                <a:solidFill>
                  <a:srgbClr val="0071C5"/>
                </a:solidFill>
              </a:defRPr>
            </a:lvl1pPr>
            <a:lvl2pPr marL="914400" lvl="1" indent="-342900" algn="l">
              <a:spcBef>
                <a:spcPts val="1200"/>
              </a:spcBef>
              <a:spcAft>
                <a:spcPts val="0"/>
              </a:spcAft>
              <a:buClr>
                <a:schemeClr val="dk2"/>
              </a:buClr>
              <a:buSzPts val="1800"/>
              <a:buChar char="▪"/>
              <a:defRPr sz="1800">
                <a:solidFill>
                  <a:schemeClr val="dk2"/>
                </a:solidFill>
              </a:defRPr>
            </a:lvl2pPr>
            <a:lvl3pPr marL="1371600" lvl="2" indent="-342900" algn="l">
              <a:spcBef>
                <a:spcPts val="800"/>
              </a:spcBef>
              <a:spcAft>
                <a:spcPts val="0"/>
              </a:spcAft>
              <a:buClr>
                <a:schemeClr val="dk2"/>
              </a:buClr>
              <a:buSzPts val="1800"/>
              <a:buChar char="–"/>
              <a:defRPr sz="1800">
                <a:solidFill>
                  <a:schemeClr val="dk2"/>
                </a:solidFill>
              </a:defRPr>
            </a:lvl3pPr>
            <a:lvl4pPr marL="1828800" lvl="3" indent="-330200" algn="l">
              <a:spcBef>
                <a:spcPts val="320"/>
              </a:spcBef>
              <a:spcAft>
                <a:spcPts val="0"/>
              </a:spcAft>
              <a:buClr>
                <a:schemeClr val="dk2"/>
              </a:buClr>
              <a:buSzPts val="1600"/>
              <a:buChar char="–"/>
              <a:defRPr sz="1600">
                <a:solidFill>
                  <a:schemeClr val="dk2"/>
                </a:solidFill>
              </a:defRPr>
            </a:lvl4pPr>
            <a:lvl5pPr marL="2286000" lvl="4" indent="-317500" algn="l">
              <a:spcBef>
                <a:spcPts val="280"/>
              </a:spcBef>
              <a:spcAft>
                <a:spcPts val="0"/>
              </a:spcAft>
              <a:buClr>
                <a:schemeClr val="dk2"/>
              </a:buClr>
              <a:buSzPts val="1400"/>
              <a:buChar char="–"/>
              <a:defRPr>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with Image">
  <p:cSld name="Two Content with Image">
    <p:spTree>
      <p:nvGrpSpPr>
        <p:cNvPr id="1" name="Shape 50"/>
        <p:cNvGrpSpPr/>
        <p:nvPr/>
      </p:nvGrpSpPr>
      <p:grpSpPr>
        <a:xfrm>
          <a:off x="0" y="0"/>
          <a:ext cx="0" cy="0"/>
          <a:chOff x="0" y="0"/>
          <a:chExt cx="0" cy="0"/>
        </a:xfrm>
      </p:grpSpPr>
      <p:sp>
        <p:nvSpPr>
          <p:cNvPr id="51" name="Google Shape;51;p81"/>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81"/>
          <p:cNvSpPr txBox="1">
            <a:spLocks noGrp="1"/>
          </p:cNvSpPr>
          <p:nvPr>
            <p:ph type="body" idx="1"/>
          </p:nvPr>
        </p:nvSpPr>
        <p:spPr>
          <a:xfrm>
            <a:off x="455614" y="1203325"/>
            <a:ext cx="4006851" cy="3425825"/>
          </a:xfrm>
          <a:prstGeom prst="rect">
            <a:avLst/>
          </a:prstGeom>
          <a:noFill/>
          <a:ln>
            <a:noFill/>
          </a:ln>
        </p:spPr>
        <p:txBody>
          <a:bodyPr spcFirstLastPara="1" wrap="square" lIns="0" tIns="0" rIns="0" bIns="0" anchor="t" anchorCtr="0">
            <a:noAutofit/>
          </a:bodyPr>
          <a:lstStyle>
            <a:lvl1pPr marL="457200" lvl="0" indent="-228600" algn="l">
              <a:spcBef>
                <a:spcPts val="1200"/>
              </a:spcBef>
              <a:spcAft>
                <a:spcPts val="0"/>
              </a:spcAft>
              <a:buClr>
                <a:srgbClr val="0071C5"/>
              </a:buClr>
              <a:buSzPts val="1800"/>
              <a:buNone/>
              <a:defRPr/>
            </a:lvl1pPr>
            <a:lvl2pPr marL="914400" lvl="1" indent="-330200" algn="l">
              <a:spcBef>
                <a:spcPts val="1200"/>
              </a:spcBef>
              <a:spcAft>
                <a:spcPts val="0"/>
              </a:spcAft>
              <a:buClr>
                <a:schemeClr val="dk2"/>
              </a:buClr>
              <a:buSzPts val="1600"/>
              <a:buChar char="▪"/>
              <a:defRPr>
                <a:solidFill>
                  <a:schemeClr val="dk2"/>
                </a:solidFill>
              </a:defRPr>
            </a:lvl2pPr>
            <a:lvl3pPr marL="1371600" lvl="2" indent="-317500" algn="l">
              <a:spcBef>
                <a:spcPts val="800"/>
              </a:spcBef>
              <a:spcAft>
                <a:spcPts val="0"/>
              </a:spcAft>
              <a:buClr>
                <a:schemeClr val="dk2"/>
              </a:buClr>
              <a:buSzPts val="1400"/>
              <a:buChar char="–"/>
              <a:defRPr sz="1400">
                <a:solidFill>
                  <a:schemeClr val="dk2"/>
                </a:solidFill>
              </a:defRPr>
            </a:lvl3pPr>
            <a:lvl4pPr marL="1828800" lvl="3" indent="-304800" algn="l">
              <a:spcBef>
                <a:spcPts val="240"/>
              </a:spcBef>
              <a:spcAft>
                <a:spcPts val="0"/>
              </a:spcAft>
              <a:buClr>
                <a:schemeClr val="dk2"/>
              </a:buClr>
              <a:buSzPts val="1200"/>
              <a:buChar char="–"/>
              <a:defRPr sz="1200">
                <a:solidFill>
                  <a:schemeClr val="dk2"/>
                </a:solidFill>
              </a:defRPr>
            </a:lvl4pPr>
            <a:lvl5pPr marL="2286000" lvl="4" indent="-304800" algn="l">
              <a:spcBef>
                <a:spcPts val="240"/>
              </a:spcBef>
              <a:spcAft>
                <a:spcPts val="0"/>
              </a:spcAft>
              <a:buClr>
                <a:schemeClr val="dk2"/>
              </a:buClr>
              <a:buSzPts val="1200"/>
              <a:buChar char="–"/>
              <a:defRPr sz="12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81"/>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4050"/>
              <a:buFont typeface="Arial"/>
              <a:buNone/>
              <a:defRPr sz="4050" b="0"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1"/>
          <p:cNvSpPr>
            <a:spLocks noGrp="1"/>
          </p:cNvSpPr>
          <p:nvPr>
            <p:ph type="pic" idx="2"/>
          </p:nvPr>
        </p:nvSpPr>
        <p:spPr>
          <a:xfrm>
            <a:off x="4830764" y="943430"/>
            <a:ext cx="3181123" cy="1670950"/>
          </a:xfrm>
          <a:prstGeom prst="rect">
            <a:avLst/>
          </a:prstGeom>
          <a:solidFill>
            <a:srgbClr val="CFD5D8"/>
          </a:solidFill>
          <a:ln>
            <a:noFill/>
          </a:ln>
        </p:spPr>
        <p:txBody>
          <a:bodyPr spcFirstLastPara="1" wrap="square" lIns="0" tIns="0" rIns="0" bIns="0" anchor="t" anchorCtr="0">
            <a:noAutofit/>
          </a:bodyPr>
          <a:lstStyle>
            <a:lvl1pPr marR="0" lvl="0" algn="l" rtl="0">
              <a:spcBef>
                <a:spcPts val="1200"/>
              </a:spcBef>
              <a:spcAft>
                <a:spcPts val="0"/>
              </a:spcAft>
              <a:buClr>
                <a:srgbClr val="0071C5"/>
              </a:buClr>
              <a:buSzPts val="1800"/>
              <a:buFont typeface="Noto Sans Symbols"/>
              <a:buNone/>
              <a:defRPr sz="1800" b="0" i="0" u="none" strike="noStrike" cap="none">
                <a:solidFill>
                  <a:srgbClr val="0071C5"/>
                </a:solidFill>
                <a:latin typeface="Arial"/>
                <a:ea typeface="Arial"/>
                <a:cs typeface="Arial"/>
                <a:sym typeface="Arial"/>
              </a:defRPr>
            </a:lvl1pPr>
            <a:lvl2pPr marR="0" lvl="1" algn="l" rtl="0">
              <a:spcBef>
                <a:spcPts val="1200"/>
              </a:spcBef>
              <a:spcAft>
                <a:spcPts val="0"/>
              </a:spcAft>
              <a:buClr>
                <a:schemeClr val="dk2"/>
              </a:buClr>
              <a:buSzPts val="1600"/>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R="0" lvl="4"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81"/>
          <p:cNvSpPr>
            <a:spLocks noGrp="1"/>
          </p:cNvSpPr>
          <p:nvPr>
            <p:ph type="pic" idx="3"/>
          </p:nvPr>
        </p:nvSpPr>
        <p:spPr>
          <a:xfrm>
            <a:off x="4830764" y="2843898"/>
            <a:ext cx="3181123" cy="1670950"/>
          </a:xfrm>
          <a:prstGeom prst="rect">
            <a:avLst/>
          </a:prstGeom>
          <a:solidFill>
            <a:srgbClr val="CFD5D8"/>
          </a:solidFill>
          <a:ln>
            <a:noFill/>
          </a:ln>
        </p:spPr>
        <p:txBody>
          <a:bodyPr spcFirstLastPara="1" wrap="square" lIns="0" tIns="0" rIns="0" bIns="0" anchor="t" anchorCtr="0">
            <a:noAutofit/>
          </a:bodyPr>
          <a:lstStyle>
            <a:lvl1pPr marR="0" lvl="0" algn="l" rtl="0">
              <a:spcBef>
                <a:spcPts val="1200"/>
              </a:spcBef>
              <a:spcAft>
                <a:spcPts val="0"/>
              </a:spcAft>
              <a:buClr>
                <a:srgbClr val="0071C5"/>
              </a:buClr>
              <a:buSzPts val="1800"/>
              <a:buFont typeface="Noto Sans Symbols"/>
              <a:buNone/>
              <a:defRPr sz="1800" b="0" i="0" u="none" strike="noStrike" cap="none">
                <a:solidFill>
                  <a:srgbClr val="0071C5"/>
                </a:solidFill>
                <a:latin typeface="Arial"/>
                <a:ea typeface="Arial"/>
                <a:cs typeface="Arial"/>
                <a:sym typeface="Arial"/>
              </a:defRPr>
            </a:lvl1pPr>
            <a:lvl2pPr marR="0" lvl="1" algn="l" rtl="0">
              <a:spcBef>
                <a:spcPts val="1200"/>
              </a:spcBef>
              <a:spcAft>
                <a:spcPts val="0"/>
              </a:spcAft>
              <a:buClr>
                <a:schemeClr val="dk2"/>
              </a:buClr>
              <a:buSzPts val="1600"/>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R="0" lvl="4"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1"/>
          <p:cNvSpPr/>
          <p:nvPr/>
        </p:nvSpPr>
        <p:spPr>
          <a:xfrm>
            <a:off x="-1587" y="4759452"/>
            <a:ext cx="9144000" cy="384048"/>
          </a:xfrm>
          <a:prstGeom prst="rect">
            <a:avLst/>
          </a:prstGeom>
          <a:gradFill>
            <a:gsLst>
              <a:gs pos="0">
                <a:schemeClr val="dk2"/>
              </a:gs>
              <a:gs pos="32000">
                <a:schemeClr val="dk2"/>
              </a:gs>
              <a:gs pos="78000">
                <a:srgbClr val="0071C5"/>
              </a:gs>
              <a:gs pos="95000">
                <a:srgbClr val="009FDF"/>
              </a:gs>
              <a:gs pos="100000">
                <a:srgbClr val="009FDF"/>
              </a:gs>
            </a:gsLst>
            <a:lin ang="1986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pic>
        <p:nvPicPr>
          <p:cNvPr id="11" name="Google Shape;11;p61" descr="\\.psf\Home\Desktop\Intel.png"/>
          <p:cNvPicPr preferRelativeResize="0"/>
          <p:nvPr/>
        </p:nvPicPr>
        <p:blipFill rotWithShape="1">
          <a:blip r:embed="rId16">
            <a:alphaModFix/>
          </a:blip>
          <a:srcRect/>
          <a:stretch/>
        </p:blipFill>
        <p:spPr>
          <a:xfrm>
            <a:off x="8239916" y="4830590"/>
            <a:ext cx="364336" cy="240131"/>
          </a:xfrm>
          <a:prstGeom prst="rect">
            <a:avLst/>
          </a:prstGeom>
          <a:noFill/>
          <a:ln>
            <a:noFill/>
          </a:ln>
        </p:spPr>
      </p:pic>
      <p:cxnSp>
        <p:nvCxnSpPr>
          <p:cNvPr id="12" name="Google Shape;12;p61"/>
          <p:cNvCxnSpPr/>
          <p:nvPr/>
        </p:nvCxnSpPr>
        <p:spPr>
          <a:xfrm>
            <a:off x="8718552" y="4824510"/>
            <a:ext cx="2381" cy="237744"/>
          </a:xfrm>
          <a:prstGeom prst="straightConnector1">
            <a:avLst/>
          </a:prstGeom>
          <a:noFill/>
          <a:ln w="9525" cap="flat" cmpd="sng">
            <a:solidFill>
              <a:schemeClr val="lt1"/>
            </a:solidFill>
            <a:prstDash val="solid"/>
            <a:round/>
            <a:headEnd type="none" w="sm" len="sm"/>
            <a:tailEnd type="none" w="sm" len="sm"/>
          </a:ln>
        </p:spPr>
      </p:cxnSp>
      <p:sp>
        <p:nvSpPr>
          <p:cNvPr id="13" name="Google Shape;13;p61"/>
          <p:cNvSpPr txBox="1">
            <a:spLocks noGrp="1"/>
          </p:cNvSpPr>
          <p:nvPr>
            <p:ph type="title"/>
          </p:nvPr>
        </p:nvSpPr>
        <p:spPr>
          <a:xfrm>
            <a:off x="455613" y="310130"/>
            <a:ext cx="8229600" cy="86868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4050"/>
              <a:buFont typeface="Arial"/>
              <a:buNone/>
              <a:defRPr sz="405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61"/>
          <p:cNvSpPr txBox="1">
            <a:spLocks noGrp="1"/>
          </p:cNvSpPr>
          <p:nvPr>
            <p:ph type="body" idx="1"/>
          </p:nvPr>
        </p:nvSpPr>
        <p:spPr>
          <a:xfrm>
            <a:off x="455614" y="1203326"/>
            <a:ext cx="8228012" cy="3425825"/>
          </a:xfrm>
          <a:prstGeom prst="rect">
            <a:avLst/>
          </a:prstGeom>
          <a:noFill/>
          <a:ln>
            <a:noFill/>
          </a:ln>
        </p:spPr>
        <p:txBody>
          <a:bodyPr spcFirstLastPara="1" wrap="square" lIns="0" tIns="0" rIns="0" bIns="0" anchor="t" anchorCtr="0">
            <a:noAutofit/>
          </a:bodyPr>
          <a:lstStyle>
            <a:lvl1pPr marL="457200" marR="0" lvl="0" indent="-228600" algn="l" rtl="0">
              <a:spcBef>
                <a:spcPts val="1200"/>
              </a:spcBef>
              <a:spcAft>
                <a:spcPts val="0"/>
              </a:spcAft>
              <a:buClr>
                <a:srgbClr val="0071C5"/>
              </a:buClr>
              <a:buSzPts val="1800"/>
              <a:buFont typeface="Noto Sans Symbols"/>
              <a:buNone/>
              <a:defRPr sz="1800" b="0" i="0" u="none" strike="noStrike" cap="none">
                <a:solidFill>
                  <a:srgbClr val="0071C5"/>
                </a:solidFill>
                <a:latin typeface="Arial"/>
                <a:ea typeface="Arial"/>
                <a:cs typeface="Arial"/>
                <a:sym typeface="Arial"/>
              </a:defRPr>
            </a:lvl1pPr>
            <a:lvl2pPr marL="914400" marR="0" lvl="1" indent="-330200" algn="l" rtl="0">
              <a:spcBef>
                <a:spcPts val="1200"/>
              </a:spcBef>
              <a:spcAft>
                <a:spcPts val="0"/>
              </a:spcAft>
              <a:buClr>
                <a:schemeClr val="dk2"/>
              </a:buClr>
              <a:buSzPts val="1600"/>
              <a:buFont typeface="Noto Sans Symbols"/>
              <a:buChar char="▪"/>
              <a:defRPr sz="1600" b="0" i="0" u="none" strike="noStrike" cap="none">
                <a:solidFill>
                  <a:schemeClr val="dk2"/>
                </a:solidFill>
                <a:latin typeface="Arial"/>
                <a:ea typeface="Arial"/>
                <a:cs typeface="Arial"/>
                <a:sym typeface="Arial"/>
              </a:defRPr>
            </a:lvl2pPr>
            <a:lvl3pPr marL="1371600" marR="0" lvl="2" indent="-330200" algn="l" rtl="0">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61"/>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0" i="0" u="none" strike="noStrike" cap="none">
                <a:solidFill>
                  <a:srgbClr val="FFFFFF"/>
                </a:solidFill>
                <a:latin typeface="Arial"/>
                <a:ea typeface="Arial"/>
                <a:cs typeface="Arial"/>
                <a:sym typeface="Arial"/>
              </a:defRPr>
            </a:lvl1pPr>
            <a:lvl2pPr marL="0" marR="0" lvl="1" indent="0" algn="r" rtl="0">
              <a:spcBef>
                <a:spcPts val="0"/>
              </a:spcBef>
              <a:buNone/>
              <a:defRPr sz="800" b="0" i="0" u="none" strike="noStrike" cap="none">
                <a:solidFill>
                  <a:srgbClr val="FFFFFF"/>
                </a:solidFill>
                <a:latin typeface="Arial"/>
                <a:ea typeface="Arial"/>
                <a:cs typeface="Arial"/>
                <a:sym typeface="Arial"/>
              </a:defRPr>
            </a:lvl2pPr>
            <a:lvl3pPr marL="0" marR="0" lvl="2" indent="0" algn="r" rtl="0">
              <a:spcBef>
                <a:spcPts val="0"/>
              </a:spcBef>
              <a:buNone/>
              <a:defRPr sz="800" b="0" i="0" u="none" strike="noStrike" cap="none">
                <a:solidFill>
                  <a:srgbClr val="FFFFFF"/>
                </a:solidFill>
                <a:latin typeface="Arial"/>
                <a:ea typeface="Arial"/>
                <a:cs typeface="Arial"/>
                <a:sym typeface="Arial"/>
              </a:defRPr>
            </a:lvl3pPr>
            <a:lvl4pPr marL="0" marR="0" lvl="3" indent="0" algn="r" rtl="0">
              <a:spcBef>
                <a:spcPts val="0"/>
              </a:spcBef>
              <a:buNone/>
              <a:defRPr sz="800" b="0" i="0" u="none" strike="noStrike" cap="none">
                <a:solidFill>
                  <a:srgbClr val="FFFFFF"/>
                </a:solidFill>
                <a:latin typeface="Arial"/>
                <a:ea typeface="Arial"/>
                <a:cs typeface="Arial"/>
                <a:sym typeface="Arial"/>
              </a:defRPr>
            </a:lvl4pPr>
            <a:lvl5pPr marL="0" marR="0" lvl="4" indent="0" algn="r" rtl="0">
              <a:spcBef>
                <a:spcPts val="0"/>
              </a:spcBef>
              <a:buNone/>
              <a:defRPr sz="800" b="0" i="0" u="none" strike="noStrike" cap="none">
                <a:solidFill>
                  <a:srgbClr val="FFFFFF"/>
                </a:solidFill>
                <a:latin typeface="Arial"/>
                <a:ea typeface="Arial"/>
                <a:cs typeface="Arial"/>
                <a:sym typeface="Arial"/>
              </a:defRPr>
            </a:lvl5pPr>
            <a:lvl6pPr marL="0" marR="0" lvl="5" indent="0" algn="r" rtl="0">
              <a:spcBef>
                <a:spcPts val="0"/>
              </a:spcBef>
              <a:buNone/>
              <a:defRPr sz="800" b="0" i="0" u="none" strike="noStrike" cap="none">
                <a:solidFill>
                  <a:srgbClr val="FFFFFF"/>
                </a:solidFill>
                <a:latin typeface="Arial"/>
                <a:ea typeface="Arial"/>
                <a:cs typeface="Arial"/>
                <a:sym typeface="Arial"/>
              </a:defRPr>
            </a:lvl6pPr>
            <a:lvl7pPr marL="0" marR="0" lvl="6" indent="0" algn="r" rtl="0">
              <a:spcBef>
                <a:spcPts val="0"/>
              </a:spcBef>
              <a:buNone/>
              <a:defRPr sz="800" b="0" i="0" u="none" strike="noStrike" cap="none">
                <a:solidFill>
                  <a:srgbClr val="FFFFFF"/>
                </a:solidFill>
                <a:latin typeface="Arial"/>
                <a:ea typeface="Arial"/>
                <a:cs typeface="Arial"/>
                <a:sym typeface="Arial"/>
              </a:defRPr>
            </a:lvl7pPr>
            <a:lvl8pPr marL="0" marR="0" lvl="7" indent="0" algn="r" rtl="0">
              <a:spcBef>
                <a:spcPts val="0"/>
              </a:spcBef>
              <a:buNone/>
              <a:defRPr sz="800" b="0" i="0" u="none" strike="noStrike" cap="none">
                <a:solidFill>
                  <a:srgbClr val="FFFFFF"/>
                </a:solidFill>
                <a:latin typeface="Arial"/>
                <a:ea typeface="Arial"/>
                <a:cs typeface="Arial"/>
                <a:sym typeface="Arial"/>
              </a:defRPr>
            </a:lvl8pPr>
            <a:lvl9pPr marL="0" marR="0" lvl="8" indent="0" algn="r" rtl="0">
              <a:spcBef>
                <a:spcPts val="0"/>
              </a:spcBef>
              <a:buNone/>
              <a:defRPr sz="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63"/>
          <p:cNvSpPr/>
          <p:nvPr/>
        </p:nvSpPr>
        <p:spPr>
          <a:xfrm>
            <a:off x="-1587" y="4759452"/>
            <a:ext cx="9144000" cy="384048"/>
          </a:xfrm>
          <a:prstGeom prst="rect">
            <a:avLst/>
          </a:prstGeom>
          <a:gradFill>
            <a:gsLst>
              <a:gs pos="0">
                <a:schemeClr val="dk2"/>
              </a:gs>
              <a:gs pos="32000">
                <a:schemeClr val="dk2"/>
              </a:gs>
              <a:gs pos="78000">
                <a:srgbClr val="0071C5"/>
              </a:gs>
              <a:gs pos="95000">
                <a:srgbClr val="009FDF"/>
              </a:gs>
              <a:gs pos="100000">
                <a:srgbClr val="009FDF"/>
              </a:gs>
            </a:gsLst>
            <a:lin ang="1986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73" name="Google Shape;73;p63" descr="\\.psf\Home\Desktop\Intel.png"/>
          <p:cNvPicPr preferRelativeResize="0"/>
          <p:nvPr/>
        </p:nvPicPr>
        <p:blipFill rotWithShape="1">
          <a:blip r:embed="rId16">
            <a:alphaModFix/>
          </a:blip>
          <a:srcRect/>
          <a:stretch/>
        </p:blipFill>
        <p:spPr>
          <a:xfrm>
            <a:off x="8239916" y="4830590"/>
            <a:ext cx="364336" cy="240131"/>
          </a:xfrm>
          <a:prstGeom prst="rect">
            <a:avLst/>
          </a:prstGeom>
          <a:noFill/>
          <a:ln>
            <a:noFill/>
          </a:ln>
        </p:spPr>
      </p:pic>
      <p:cxnSp>
        <p:nvCxnSpPr>
          <p:cNvPr id="74" name="Google Shape;74;p63"/>
          <p:cNvCxnSpPr/>
          <p:nvPr/>
        </p:nvCxnSpPr>
        <p:spPr>
          <a:xfrm>
            <a:off x="8718552" y="4824510"/>
            <a:ext cx="2381" cy="237744"/>
          </a:xfrm>
          <a:prstGeom prst="straightConnector1">
            <a:avLst/>
          </a:prstGeom>
          <a:noFill/>
          <a:ln w="9525" cap="flat" cmpd="sng">
            <a:solidFill>
              <a:schemeClr val="lt1"/>
            </a:solidFill>
            <a:prstDash val="solid"/>
            <a:round/>
            <a:headEnd type="none" w="sm" len="sm"/>
            <a:tailEnd type="none" w="sm" len="sm"/>
          </a:ln>
        </p:spPr>
      </p:cxnSp>
      <p:sp>
        <p:nvSpPr>
          <p:cNvPr id="75" name="Google Shape;75;p63"/>
          <p:cNvSpPr txBox="1">
            <a:spLocks noGrp="1"/>
          </p:cNvSpPr>
          <p:nvPr>
            <p:ph type="title"/>
          </p:nvPr>
        </p:nvSpPr>
        <p:spPr>
          <a:xfrm>
            <a:off x="455613" y="310130"/>
            <a:ext cx="8229600" cy="86868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4050"/>
              <a:buFont typeface="Arial"/>
              <a:buNone/>
              <a:defRPr sz="405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63"/>
          <p:cNvSpPr txBox="1">
            <a:spLocks noGrp="1"/>
          </p:cNvSpPr>
          <p:nvPr>
            <p:ph type="body" idx="1"/>
          </p:nvPr>
        </p:nvSpPr>
        <p:spPr>
          <a:xfrm>
            <a:off x="455614" y="1203326"/>
            <a:ext cx="8228012" cy="3425825"/>
          </a:xfrm>
          <a:prstGeom prst="rect">
            <a:avLst/>
          </a:prstGeom>
          <a:noFill/>
          <a:ln>
            <a:noFill/>
          </a:ln>
        </p:spPr>
        <p:txBody>
          <a:bodyPr spcFirstLastPara="1" wrap="square" lIns="0" tIns="0" rIns="0" bIns="0" anchor="t" anchorCtr="0">
            <a:noAutofit/>
          </a:bodyPr>
          <a:lstStyle>
            <a:lvl1pPr marL="457200" marR="0" lvl="0" indent="-228600" algn="l" rtl="0">
              <a:spcBef>
                <a:spcPts val="1200"/>
              </a:spcBef>
              <a:spcAft>
                <a:spcPts val="0"/>
              </a:spcAft>
              <a:buClr>
                <a:srgbClr val="0071C5"/>
              </a:buClr>
              <a:buSzPts val="1800"/>
              <a:buFont typeface="Noto Sans Symbols"/>
              <a:buNone/>
              <a:defRPr sz="1800" b="0" i="0" u="none" strike="noStrike" cap="none">
                <a:solidFill>
                  <a:srgbClr val="0071C5"/>
                </a:solidFill>
                <a:latin typeface="Arial"/>
                <a:ea typeface="Arial"/>
                <a:cs typeface="Arial"/>
                <a:sym typeface="Arial"/>
              </a:defRPr>
            </a:lvl1pPr>
            <a:lvl2pPr marL="914400" marR="0" lvl="1" indent="-330200" algn="l" rtl="0">
              <a:spcBef>
                <a:spcPts val="1200"/>
              </a:spcBef>
              <a:spcAft>
                <a:spcPts val="0"/>
              </a:spcAft>
              <a:buClr>
                <a:schemeClr val="dk2"/>
              </a:buClr>
              <a:buSzPts val="1600"/>
              <a:buFont typeface="Noto Sans Symbols"/>
              <a:buChar char="▪"/>
              <a:defRPr sz="1600" b="0" i="0" u="none" strike="noStrike" cap="none">
                <a:solidFill>
                  <a:schemeClr val="dk2"/>
                </a:solidFill>
                <a:latin typeface="Arial"/>
                <a:ea typeface="Arial"/>
                <a:cs typeface="Arial"/>
                <a:sym typeface="Arial"/>
              </a:defRPr>
            </a:lvl2pPr>
            <a:lvl3pPr marL="1371600" marR="0" lvl="2" indent="-330200" algn="l" rtl="0">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Google Shape;77;p63"/>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a:solidFill>
                  <a:srgbClr val="FFFFFF"/>
                </a:solidFill>
                <a:latin typeface="Arial"/>
                <a:ea typeface="Arial"/>
                <a:cs typeface="Arial"/>
                <a:sym typeface="Arial"/>
              </a:defRPr>
            </a:lvl1pPr>
            <a:lvl2pPr marL="0" marR="0" lvl="1" indent="0" algn="r" rtl="0">
              <a:spcBef>
                <a:spcPts val="0"/>
              </a:spcBef>
              <a:buNone/>
              <a:defRPr sz="800">
                <a:solidFill>
                  <a:srgbClr val="FFFFFF"/>
                </a:solidFill>
                <a:latin typeface="Arial"/>
                <a:ea typeface="Arial"/>
                <a:cs typeface="Arial"/>
                <a:sym typeface="Arial"/>
              </a:defRPr>
            </a:lvl2pPr>
            <a:lvl3pPr marL="0" marR="0" lvl="2" indent="0" algn="r" rtl="0">
              <a:spcBef>
                <a:spcPts val="0"/>
              </a:spcBef>
              <a:buNone/>
              <a:defRPr sz="800">
                <a:solidFill>
                  <a:srgbClr val="FFFFFF"/>
                </a:solidFill>
                <a:latin typeface="Arial"/>
                <a:ea typeface="Arial"/>
                <a:cs typeface="Arial"/>
                <a:sym typeface="Arial"/>
              </a:defRPr>
            </a:lvl3pPr>
            <a:lvl4pPr marL="0" marR="0" lvl="3" indent="0" algn="r" rtl="0">
              <a:spcBef>
                <a:spcPts val="0"/>
              </a:spcBef>
              <a:buNone/>
              <a:defRPr sz="800">
                <a:solidFill>
                  <a:srgbClr val="FFFFFF"/>
                </a:solidFill>
                <a:latin typeface="Arial"/>
                <a:ea typeface="Arial"/>
                <a:cs typeface="Arial"/>
                <a:sym typeface="Arial"/>
              </a:defRPr>
            </a:lvl4pPr>
            <a:lvl5pPr marL="0" marR="0" lvl="4" indent="0" algn="r" rtl="0">
              <a:spcBef>
                <a:spcPts val="0"/>
              </a:spcBef>
              <a:buNone/>
              <a:defRPr sz="800">
                <a:solidFill>
                  <a:srgbClr val="FFFFFF"/>
                </a:solidFill>
                <a:latin typeface="Arial"/>
                <a:ea typeface="Arial"/>
                <a:cs typeface="Arial"/>
                <a:sym typeface="Arial"/>
              </a:defRPr>
            </a:lvl5pPr>
            <a:lvl6pPr marL="0" marR="0" lvl="5" indent="0" algn="r" rtl="0">
              <a:spcBef>
                <a:spcPts val="0"/>
              </a:spcBef>
              <a:buNone/>
              <a:defRPr sz="800">
                <a:solidFill>
                  <a:srgbClr val="FFFFFF"/>
                </a:solidFill>
                <a:latin typeface="Arial"/>
                <a:ea typeface="Arial"/>
                <a:cs typeface="Arial"/>
                <a:sym typeface="Arial"/>
              </a:defRPr>
            </a:lvl6pPr>
            <a:lvl7pPr marL="0" marR="0" lvl="6" indent="0" algn="r" rtl="0">
              <a:spcBef>
                <a:spcPts val="0"/>
              </a:spcBef>
              <a:buNone/>
              <a:defRPr sz="800">
                <a:solidFill>
                  <a:srgbClr val="FFFFFF"/>
                </a:solidFill>
                <a:latin typeface="Arial"/>
                <a:ea typeface="Arial"/>
                <a:cs typeface="Arial"/>
                <a:sym typeface="Arial"/>
              </a:defRPr>
            </a:lvl7pPr>
            <a:lvl8pPr marL="0" marR="0" lvl="7" indent="0" algn="r" rtl="0">
              <a:spcBef>
                <a:spcPts val="0"/>
              </a:spcBef>
              <a:buNone/>
              <a:defRPr sz="800">
                <a:solidFill>
                  <a:srgbClr val="FFFFFF"/>
                </a:solidFill>
                <a:latin typeface="Arial"/>
                <a:ea typeface="Arial"/>
                <a:cs typeface="Arial"/>
                <a:sym typeface="Arial"/>
              </a:defRPr>
            </a:lvl8pPr>
            <a:lvl9pPr marL="0" marR="0" lvl="8" indent="0" algn="r" rtl="0">
              <a:spcBef>
                <a:spcPts val="0"/>
              </a:spcBef>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68"/>
          <p:cNvSpPr/>
          <p:nvPr/>
        </p:nvSpPr>
        <p:spPr>
          <a:xfrm>
            <a:off x="-1587" y="4759452"/>
            <a:ext cx="9144000" cy="384048"/>
          </a:xfrm>
          <a:prstGeom prst="rect">
            <a:avLst/>
          </a:prstGeom>
          <a:gradFill>
            <a:gsLst>
              <a:gs pos="0">
                <a:schemeClr val="dk2"/>
              </a:gs>
              <a:gs pos="32000">
                <a:schemeClr val="dk2"/>
              </a:gs>
              <a:gs pos="78000">
                <a:srgbClr val="0071C5"/>
              </a:gs>
              <a:gs pos="95000">
                <a:srgbClr val="009FDF"/>
              </a:gs>
              <a:gs pos="100000">
                <a:srgbClr val="009FDF"/>
              </a:gs>
            </a:gsLst>
            <a:lin ang="1986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6" name="Google Shape;136;p68" descr="\\.psf\Home\Desktop\Intel.png"/>
          <p:cNvPicPr preferRelativeResize="0"/>
          <p:nvPr/>
        </p:nvPicPr>
        <p:blipFill rotWithShape="1">
          <a:blip r:embed="rId9">
            <a:alphaModFix/>
          </a:blip>
          <a:srcRect/>
          <a:stretch/>
        </p:blipFill>
        <p:spPr>
          <a:xfrm>
            <a:off x="8239915" y="4830589"/>
            <a:ext cx="364336" cy="240131"/>
          </a:xfrm>
          <a:prstGeom prst="rect">
            <a:avLst/>
          </a:prstGeom>
          <a:noFill/>
          <a:ln>
            <a:noFill/>
          </a:ln>
        </p:spPr>
      </p:pic>
      <p:cxnSp>
        <p:nvCxnSpPr>
          <p:cNvPr id="137" name="Google Shape;137;p68"/>
          <p:cNvCxnSpPr/>
          <p:nvPr/>
        </p:nvCxnSpPr>
        <p:spPr>
          <a:xfrm>
            <a:off x="8718551" y="4824510"/>
            <a:ext cx="2381" cy="237744"/>
          </a:xfrm>
          <a:prstGeom prst="straightConnector1">
            <a:avLst/>
          </a:prstGeom>
          <a:noFill/>
          <a:ln w="9525" cap="flat" cmpd="sng">
            <a:solidFill>
              <a:schemeClr val="lt1"/>
            </a:solidFill>
            <a:prstDash val="solid"/>
            <a:round/>
            <a:headEnd type="none" w="sm" len="sm"/>
            <a:tailEnd type="none" w="sm" len="sm"/>
          </a:ln>
        </p:spPr>
      </p:cxnSp>
      <p:sp>
        <p:nvSpPr>
          <p:cNvPr id="138" name="Google Shape;138;p68"/>
          <p:cNvSpPr txBox="1">
            <a:spLocks noGrp="1"/>
          </p:cNvSpPr>
          <p:nvPr>
            <p:ph type="title"/>
          </p:nvPr>
        </p:nvSpPr>
        <p:spPr>
          <a:xfrm>
            <a:off x="455613" y="310130"/>
            <a:ext cx="8229600" cy="86868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Google Shape;139;p68"/>
          <p:cNvSpPr txBox="1">
            <a:spLocks noGrp="1"/>
          </p:cNvSpPr>
          <p:nvPr>
            <p:ph type="body" idx="1"/>
          </p:nvPr>
        </p:nvSpPr>
        <p:spPr>
          <a:xfrm>
            <a:off x="455613" y="1203325"/>
            <a:ext cx="8228012" cy="3425825"/>
          </a:xfrm>
          <a:prstGeom prst="rect">
            <a:avLst/>
          </a:prstGeom>
          <a:noFill/>
          <a:ln>
            <a:noFill/>
          </a:ln>
        </p:spPr>
        <p:txBody>
          <a:bodyPr spcFirstLastPara="1" wrap="square" lIns="0" tIns="0" rIns="0" bIns="0" anchor="t" anchorCtr="0">
            <a:noAutofit/>
          </a:bodyPr>
          <a:lstStyle>
            <a:lvl1pPr marL="457200" marR="0" lvl="0" indent="-228600" algn="l" rtl="0">
              <a:spcBef>
                <a:spcPts val="1200"/>
              </a:spcBef>
              <a:spcAft>
                <a:spcPts val="0"/>
              </a:spcAft>
              <a:buClr>
                <a:srgbClr val="0071C5"/>
              </a:buClr>
              <a:buSzPts val="1800"/>
              <a:buFont typeface="Noto Sans Symbols"/>
              <a:buNone/>
              <a:defRPr sz="1800" b="0" i="0" u="none" strike="noStrike" cap="none">
                <a:solidFill>
                  <a:srgbClr val="0071C5"/>
                </a:solidFill>
                <a:latin typeface="Arial"/>
                <a:ea typeface="Arial"/>
                <a:cs typeface="Arial"/>
                <a:sym typeface="Arial"/>
              </a:defRPr>
            </a:lvl1pPr>
            <a:lvl2pPr marL="914400" marR="0" lvl="1" indent="-330200" algn="l" rtl="0">
              <a:spcBef>
                <a:spcPts val="1200"/>
              </a:spcBef>
              <a:spcAft>
                <a:spcPts val="0"/>
              </a:spcAft>
              <a:buClr>
                <a:schemeClr val="dk2"/>
              </a:buClr>
              <a:buSzPts val="1600"/>
              <a:buFont typeface="Noto Sans Symbols"/>
              <a:buChar char="▪"/>
              <a:defRPr sz="1600" b="0" i="0" u="none" strike="noStrike" cap="none">
                <a:solidFill>
                  <a:schemeClr val="dk2"/>
                </a:solidFill>
                <a:latin typeface="Arial"/>
                <a:ea typeface="Arial"/>
                <a:cs typeface="Arial"/>
                <a:sym typeface="Arial"/>
              </a:defRPr>
            </a:lvl2pPr>
            <a:lvl3pPr marL="1371600" marR="0" lvl="2" indent="-330200" algn="l" rtl="0">
              <a:spcBef>
                <a:spcPts val="8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spcBef>
                <a:spcPts val="28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68"/>
          <p:cNvSpPr txBox="1">
            <a:spLocks noGrp="1"/>
          </p:cNvSpPr>
          <p:nvPr>
            <p:ph type="sldNum" idx="12"/>
          </p:nvPr>
        </p:nvSpPr>
        <p:spPr>
          <a:xfrm>
            <a:off x="6872352" y="4824387"/>
            <a:ext cx="2133600" cy="273844"/>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a:solidFill>
                  <a:schemeClr val="lt1"/>
                </a:solidFill>
                <a:latin typeface="Arial"/>
                <a:ea typeface="Arial"/>
                <a:cs typeface="Arial"/>
                <a:sym typeface="Arial"/>
              </a:defRPr>
            </a:lvl1pPr>
            <a:lvl2pPr marL="0" marR="0" lvl="1" indent="0" algn="r" rtl="0">
              <a:spcBef>
                <a:spcPts val="0"/>
              </a:spcBef>
              <a:buNone/>
              <a:defRPr sz="800">
                <a:solidFill>
                  <a:schemeClr val="lt1"/>
                </a:solidFill>
                <a:latin typeface="Arial"/>
                <a:ea typeface="Arial"/>
                <a:cs typeface="Arial"/>
                <a:sym typeface="Arial"/>
              </a:defRPr>
            </a:lvl2pPr>
            <a:lvl3pPr marL="0" marR="0" lvl="2" indent="0" algn="r" rtl="0">
              <a:spcBef>
                <a:spcPts val="0"/>
              </a:spcBef>
              <a:buNone/>
              <a:defRPr sz="800">
                <a:solidFill>
                  <a:schemeClr val="lt1"/>
                </a:solidFill>
                <a:latin typeface="Arial"/>
                <a:ea typeface="Arial"/>
                <a:cs typeface="Arial"/>
                <a:sym typeface="Arial"/>
              </a:defRPr>
            </a:lvl3pPr>
            <a:lvl4pPr marL="0" marR="0" lvl="3" indent="0" algn="r" rtl="0">
              <a:spcBef>
                <a:spcPts val="0"/>
              </a:spcBef>
              <a:buNone/>
              <a:defRPr sz="800">
                <a:solidFill>
                  <a:schemeClr val="lt1"/>
                </a:solidFill>
                <a:latin typeface="Arial"/>
                <a:ea typeface="Arial"/>
                <a:cs typeface="Arial"/>
                <a:sym typeface="Arial"/>
              </a:defRPr>
            </a:lvl4pPr>
            <a:lvl5pPr marL="0" marR="0" lvl="4" indent="0" algn="r" rtl="0">
              <a:spcBef>
                <a:spcPts val="0"/>
              </a:spcBef>
              <a:buNone/>
              <a:defRPr sz="800">
                <a:solidFill>
                  <a:schemeClr val="lt1"/>
                </a:solidFill>
                <a:latin typeface="Arial"/>
                <a:ea typeface="Arial"/>
                <a:cs typeface="Arial"/>
                <a:sym typeface="Arial"/>
              </a:defRPr>
            </a:lvl5pPr>
            <a:lvl6pPr marL="0" marR="0" lvl="5" indent="0" algn="r" rtl="0">
              <a:spcBef>
                <a:spcPts val="0"/>
              </a:spcBef>
              <a:buNone/>
              <a:defRPr sz="800">
                <a:solidFill>
                  <a:schemeClr val="lt1"/>
                </a:solidFill>
                <a:latin typeface="Arial"/>
                <a:ea typeface="Arial"/>
                <a:cs typeface="Arial"/>
                <a:sym typeface="Arial"/>
              </a:defRPr>
            </a:lvl6pPr>
            <a:lvl7pPr marL="0" marR="0" lvl="6" indent="0" algn="r" rtl="0">
              <a:spcBef>
                <a:spcPts val="0"/>
              </a:spcBef>
              <a:buNone/>
              <a:defRPr sz="800">
                <a:solidFill>
                  <a:schemeClr val="lt1"/>
                </a:solidFill>
                <a:latin typeface="Arial"/>
                <a:ea typeface="Arial"/>
                <a:cs typeface="Arial"/>
                <a:sym typeface="Arial"/>
              </a:defRPr>
            </a:lvl7pPr>
            <a:lvl8pPr marL="0" marR="0" lvl="7" indent="0" algn="r" rtl="0">
              <a:spcBef>
                <a:spcPts val="0"/>
              </a:spcBef>
              <a:buNone/>
              <a:defRPr sz="800">
                <a:solidFill>
                  <a:schemeClr val="lt1"/>
                </a:solidFill>
                <a:latin typeface="Arial"/>
                <a:ea typeface="Arial"/>
                <a:cs typeface="Arial"/>
                <a:sym typeface="Arial"/>
              </a:defRPr>
            </a:lvl8pPr>
            <a:lvl9pPr marL="0" marR="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0.xml" /><Relationship Id="rId1" Type="http://schemas.openxmlformats.org/officeDocument/2006/relationships/slideLayout" Target="../slideLayouts/slideLayout16.xml" /><Relationship Id="rId4" Type="http://schemas.openxmlformats.org/officeDocument/2006/relationships/image" Target="../media/image13.png" /></Relationships>
</file>

<file path=ppt/slides/_rels/slide11.xml.rels>&#65279;<?xml version="1.0" encoding="utf-8" standalone="yes"?><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1.xml" /><Relationship Id="rId1" Type="http://schemas.openxmlformats.org/officeDocument/2006/relationships/slideLayout" Target="../slideLayouts/slideLayout16.xml" /><Relationship Id="rId4" Type="http://schemas.openxmlformats.org/officeDocument/2006/relationships/image" Target="../media/image15.png" /></Relationships>
</file>

<file path=ppt/slides/_rels/slide12.xml.rels>&#65279;<?xml version="1.0" encoding="utf-8" standalone="yes"?><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2.xml" /><Relationship Id="rId1" Type="http://schemas.openxmlformats.org/officeDocument/2006/relationships/slideLayout" Target="../slideLayouts/slideLayout16.xml" /></Relationships>
</file>

<file path=ppt/slides/_rels/slide13.xml.rels>&#65279;<?xml version="1.0" encoding="utf-8" standalone="yes"?><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6.xml" /></Relationships>
</file>

<file path=ppt/slides/_rels/slide14.xml.rels>&#65279;<?xml version="1.0" encoding="utf-8" standalone="yes"?><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4.xml" /><Relationship Id="rId1" Type="http://schemas.openxmlformats.org/officeDocument/2006/relationships/slideLayout" Target="../slideLayouts/slideLayout16.xml" /><Relationship Id="rId6" Type="http://schemas.openxmlformats.org/officeDocument/2006/relationships/image" Target="../media/image20.png" /><Relationship Id="rId5" Type="http://schemas.openxmlformats.org/officeDocument/2006/relationships/image" Target="../media/image19.png" /><Relationship Id="rId4" Type="http://schemas.openxmlformats.org/officeDocument/2006/relationships/image" Target="../media/image18.png" /></Relationships>
</file>

<file path=ppt/slides/_rels/slide15.xml.rels>&#65279;<?xml version="1.0" encoding="utf-8" standalone="yes"?><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5.xml" /><Relationship Id="rId1" Type="http://schemas.openxmlformats.org/officeDocument/2006/relationships/slideLayout" Target="../slideLayouts/slideLayout16.xml" /><Relationship Id="rId6" Type="http://schemas.openxmlformats.org/officeDocument/2006/relationships/image" Target="../media/image20.png" /><Relationship Id="rId5" Type="http://schemas.openxmlformats.org/officeDocument/2006/relationships/image" Target="../media/image19.png" /><Relationship Id="rId4" Type="http://schemas.openxmlformats.org/officeDocument/2006/relationships/image" Target="../media/image18.png" /></Relationships>
</file>

<file path=ppt/slides/_rels/slide16.xml.rels>&#65279;<?xml version="1.0" encoding="utf-8" standalone="yes"?><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6.xml" /></Relationships>
</file>

<file path=ppt/slides/_rels/slide17.xml.rels>&#65279;<?xml version="1.0" encoding="utf-8" standalone="yes"?><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17.xml" /><Relationship Id="rId1" Type="http://schemas.openxmlformats.org/officeDocument/2006/relationships/slideLayout" Target="../slideLayouts/slideLayout16.xml" /></Relationships>
</file>

<file path=ppt/slides/_rels/slide18.xml.rels>&#65279;<?xml version="1.0" encoding="utf-8" standalone="yes"?><Relationships xmlns="http://schemas.openxmlformats.org/package/2006/relationships"><Relationship Id="rId3" Type="http://schemas.openxmlformats.org/officeDocument/2006/relationships/hyperlink" Target="http://www.youtube.com/watch?v=5chk9Sory88" TargetMode="External" /><Relationship Id="rId2" Type="http://schemas.openxmlformats.org/officeDocument/2006/relationships/notesSlide" Target="../notesSlides/notesSlide18.xml" /><Relationship Id="rId1" Type="http://schemas.openxmlformats.org/officeDocument/2006/relationships/slideLayout" Target="../slideLayouts/slideLayout16.xml" /><Relationship Id="rId4" Type="http://schemas.openxmlformats.org/officeDocument/2006/relationships/image" Target="../media/image22.jpg" /></Relationships>
</file>

<file path=ppt/slides/_rels/slide19.xml.rels>&#65279;<?xml version="1.0" encoding="utf-8" standalone="yes"?><Relationships xmlns="http://schemas.openxmlformats.org/package/2006/relationships"><Relationship Id="rId3" Type="http://schemas.openxmlformats.org/officeDocument/2006/relationships/hyperlink" Target="http://www.youtube.com/watch?v=oot55bK62pk" TargetMode="External" /><Relationship Id="rId2" Type="http://schemas.openxmlformats.org/officeDocument/2006/relationships/notesSlide" Target="../notesSlides/notesSlide19.xml" /><Relationship Id="rId1" Type="http://schemas.openxmlformats.org/officeDocument/2006/relationships/slideLayout" Target="../slideLayouts/slideLayout16.xml" /><Relationship Id="rId4" Type="http://schemas.openxmlformats.org/officeDocument/2006/relationships/image" Target="../media/image23.jpg" /></Relationships>
</file>

<file path=ppt/slides/_rels/slide2.xml.rels>&#65279;<?xml version="1.0" encoding="utf-8" standalone="yes"?><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5.xml" /></Relationships>
</file>

<file path=ppt/slides/_rels/slide20.xml.rels>&#65279;<?xml version="1.0" encoding="utf-8" standalone="yes"?><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5.xml" /></Relationships>
</file>

<file path=ppt/slides/_rels/slide21.xml.rels>&#65279;<?xml version="1.0" encoding="utf-8" standalone="yes"?><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15.xml" /></Relationships>
</file>

<file path=ppt/slides/_rels/slide22.xml.rels>&#65279;<?xml version="1.0" encoding="utf-8" standalone="yes"?><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16.xml" /></Relationships>
</file>

<file path=ppt/slides/_rels/slide23.xml.rels>&#65279;<?xml version="1.0" encoding="utf-8" standalone="yes"?><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15.xml" /></Relationships>
</file>

<file path=ppt/slides/_rels/slide24.xml.rels>&#65279;<?xml version="1.0" encoding="utf-8" standalone="yes"?><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15.xml" /></Relationships>
</file>

<file path=ppt/slides/_rels/slide25.xml.rels>&#65279;<?xml version="1.0" encoding="utf-8" standalone="yes"?><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16.xml" /></Relationships>
</file>

<file path=ppt/slides/_rels/slide26.xml.rels>&#65279;<?xml version="1.0" encoding="utf-8" standalone="yes"?><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15.xml" /></Relationships>
</file>

<file path=ppt/slides/_rels/slide27.xml.rels>&#65279;<?xml version="1.0" encoding="utf-8" standalone="yes"?><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15.xml" /></Relationships>
</file>

<file path=ppt/slides/_rels/slide28.xml.rels>&#65279;<?xml version="1.0" encoding="utf-8" standalone="yes"?><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15.xml" /></Relationships>
</file>

<file path=ppt/slides/_rels/slide29.xml.rels>&#65279;<?xml version="1.0" encoding="utf-8" standalone="yes"?><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16.xml" /></Relationships>
</file>

<file path=ppt/slides/_rels/slide3.xml.rels>&#65279;<?xml version="1.0" encoding="utf-8" standalone="yes"?><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6.xml" /></Relationships>
</file>

<file path=ppt/slides/_rels/slide30.xml.rels>&#65279;<?xml version="1.0" encoding="utf-8" standalone="yes"?><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16.xml" /></Relationships>
</file>

<file path=ppt/slides/_rels/slide31.xml.rels>&#65279;<?xml version="1.0" encoding="utf-8" standalone="yes"?><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16.xml" /></Relationships>
</file>

<file path=ppt/slides/_rels/slide32.xml.rels>&#65279;<?xml version="1.0" encoding="utf-8" standalone="yes"?><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16.xml" /></Relationships>
</file>

<file path=ppt/slides/_rels/slide33.xml.rels>&#65279;<?xml version="1.0" encoding="utf-8" standalone="yes"?><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16.xml" /></Relationships>
</file>

<file path=ppt/slides/_rels/slide34.xml.rels>&#65279;<?xml version="1.0" encoding="utf-8" standalone="yes"?><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15.xml" /></Relationships>
</file>

<file path=ppt/slides/_rels/slide35.xml.rels>&#65279;<?xml version="1.0" encoding="utf-8" standalone="yes"?><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16.xml" /></Relationships>
</file>

<file path=ppt/slides/_rels/slide36.xml.rels>&#65279;<?xml version="1.0" encoding="utf-8" standalone="yes"?><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15.xml" /></Relationships>
</file>

<file path=ppt/slides/_rels/slide37.xml.rels>&#65279;<?xml version="1.0" encoding="utf-8" standalone="yes"?><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16.xml" /></Relationships>
</file>

<file path=ppt/slides/_rels/slide38.xml.rels>&#65279;<?xml version="1.0" encoding="utf-8" standalone="yes"?><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16.xml" /></Relationships>
</file>

<file path=ppt/slides/_rels/slide39.xml.rels>&#65279;<?xml version="1.0" encoding="utf-8" standalone="yes"?><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15.xml" /></Relationships>
</file>

<file path=ppt/slides/_rels/slide4.xml.rels>&#65279;<?xml version="1.0" encoding="utf-8" standalone="yes"?><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5.xml" /></Relationships>
</file>

<file path=ppt/slides/_rels/slide40.xml.rels>&#65279;<?xml version="1.0" encoding="utf-8" standalone="yes"?><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1.xml.rels>&#65279;<?xml version="1.0" encoding="utf-8" standalone="yes"?><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2.xml.rels>&#65279;<?xml version="1.0" encoding="utf-8" standalone="yes"?><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3.xml.rels>&#65279;<?xml version="1.0" encoding="utf-8" standalone="yes"?><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3.xml" /></Relationships>
</file>

<file path=ppt/slides/_rels/slide44.xml.rels>&#65279;<?xml version="1.0" encoding="utf-8" standalone="yes"?><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3.xml" /></Relationships>
</file>

<file path=ppt/slides/_rels/slide45.xml.rels>&#65279;<?xml version="1.0" encoding="utf-8" standalone="yes"?><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3.xml" /></Relationships>
</file>

<file path=ppt/slides/_rels/slide46.xml.rels>&#65279;<?xml version="1.0" encoding="utf-8" standalone="yes"?><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46.xml" /><Relationship Id="rId1" Type="http://schemas.openxmlformats.org/officeDocument/2006/relationships/slideLayout" Target="../slideLayouts/slideLayout2.xml" /><Relationship Id="rId4" Type="http://schemas.openxmlformats.org/officeDocument/2006/relationships/image" Target="../media/image25.png" /></Relationships>
</file>

<file path=ppt/slides/_rels/slide47.xml.rels>&#65279;<?xml version="1.0" encoding="utf-8" standalone="yes"?><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48.xml.rels>&#65279;<?xml version="1.0" encoding="utf-8" standalone="yes"?><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3.xml" /></Relationships>
</file>

<file path=ppt/slides/_rels/slide49.xml.rels>&#65279;<?xml version="1.0" encoding="utf-8" standalone="yes"?><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6.xml" /></Relationships>
</file>

<file path=ppt/slides/_rels/slide50.xml.rels>&#65279;<?xml version="1.0" encoding="utf-8" standalone="yes"?><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9.xml" /></Relationships>
</file>

<file path=ppt/slides/_rels/slide51.xml.rels>&#65279;<?xml version="1.0" encoding="utf-8" standalone="yes"?><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3.xml" /></Relationships>
</file>

<file path=ppt/slides/_rels/slide52.xml.rels>&#65279;<?xml version="1.0" encoding="utf-8" standalone="yes"?><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3.xml" /></Relationships>
</file>

<file path=ppt/slides/_rels/slide53.xml.rels>&#65279;<?xml version="1.0" encoding="utf-8" standalone="yes"?><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3.xml" /></Relationships>
</file>

<file path=ppt/slides/_rels/slide54.xml.rels>&#65279;<?xml version="1.0" encoding="utf-8" standalone="yes"?><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3.xml" /></Relationships>
</file>

<file path=ppt/slides/_rels/slide55.xml.rels>&#65279;<?xml version="1.0" encoding="utf-8" standalone="yes"?><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xml" /></Relationships>
</file>

<file path=ppt/slides/_rels/slide56.xml.rels>&#65279;<?xml version="1.0" encoding="utf-8" standalone="yes"?><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3.xml" /></Relationships>
</file>

<file path=ppt/slides/_rels/slide57.xml.rels>&#65279;<?xml version="1.0" encoding="utf-8" standalone="yes"?><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15.xml" /></Relationships>
</file>

<file path=ppt/slides/_rels/slide58.xml.rels>&#65279;<?xml version="1.0" encoding="utf-8" standalone="yes"?><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58.xml" /><Relationship Id="rId1" Type="http://schemas.openxmlformats.org/officeDocument/2006/relationships/slideLayout" Target="../slideLayouts/slideLayout2.xml" /></Relationships>
</file>

<file path=ppt/slides/_rels/slide59.xml.rels>&#65279;<?xml version="1.0" encoding="utf-8" standalone="yes"?><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3.xml" /></Relationships>
</file>

<file path=ppt/slides/_rels/slide6.xml.rels>&#65279;<?xml version="1.0" encoding="utf-8" standalone="yes"?><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6.xml" /></Relationships>
</file>

<file path=ppt/slides/_rels/slide60.xml.rels>&#65279;<?xml version="1.0" encoding="utf-8" standalone="yes"?><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30.xml" /></Relationships>
</file>

<file path=ppt/slides/_rels/slide7.xml.rels>&#65279;<?xml version="1.0" encoding="utf-8" standalone="yes"?><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5.xml" /></Relationships>
</file>

<file path=ppt/slides/_rels/slide8.xml.rels>&#65279;<?xml version="1.0" encoding="utf-8" standalone="yes"?><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8.xml" /><Relationship Id="rId1" Type="http://schemas.openxmlformats.org/officeDocument/2006/relationships/slideLayout" Target="../slideLayouts/slideLayout16.xml" /><Relationship Id="rId4"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9.xml" /><Relationship Id="rId1" Type="http://schemas.openxmlformats.org/officeDocument/2006/relationships/slideLayout" Target="../slideLayouts/slideLayout16.xml" /><Relationship Id="rId4"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
          <p:cNvSpPr txBox="1"/>
          <p:nvPr/>
        </p:nvSpPr>
        <p:spPr>
          <a:xfrm>
            <a:off x="455634" y="3033301"/>
            <a:ext cx="7742100" cy="1385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pl-PL" dirty="1" sz="2100" b="1">
                <a:solidFill>
                  <a:srgbClr val="F3D54E"/>
                </a:solidFill>
                <a:latin typeface="Arial"/>
                <a:ea typeface="Arial"/>
                <a:cs typeface="Arial"/>
                <a:sym typeface="Arial"/>
              </a:rPr>
              <a:t>Inspirowanie gotowości na AI u młodzieży</a:t>
            </a:r>
          </a:p>
          <a:p>
            <a:pPr marL="0" marR="0" lvl="0" indent="0" algn="l" rtl="0">
              <a:lnSpc>
                <a:spcPct val="80000"/>
              </a:lnSpc>
              <a:spcBef>
                <a:spcPts val="0"/>
              </a:spcBef>
              <a:spcAft>
                <a:spcPts val="0"/>
              </a:spcAft>
              <a:buNone/>
            </a:pPr>
            <a:endParaRPr sz="2100" b="1">
              <a:solidFill>
                <a:srgbClr val="F3D54E"/>
              </a:solidFill>
              <a:latin typeface="Arial"/>
              <a:ea typeface="Arial"/>
              <a:cs typeface="Arial"/>
              <a:sym typeface="Arial"/>
            </a:endParaRPr>
          </a:p>
          <a:p>
            <a:pPr marL="0" marR="0" lvl="0" indent="0" algn="l" rtl="0">
              <a:lnSpc>
                <a:spcPct val="80000"/>
              </a:lnSpc>
              <a:spcBef>
                <a:spcPts val="0"/>
              </a:spcBef>
              <a:spcAft>
                <a:spcPts val="0"/>
              </a:spcAft>
              <a:buNone/>
            </a:pPr>
            <a:r>
              <a:rPr lang="pl-PL" dirty="1" sz="2100" b="1">
                <a:solidFill>
                  <a:srgbClr val="F3D54E"/>
                </a:solidFill>
                <a:latin typeface="Arial"/>
                <a:ea typeface="Arial"/>
                <a:cs typeface="Arial"/>
                <a:sym typeface="Arial"/>
              </a:rPr>
              <a:t>Moduł 20 - Doświadczenie [CV]</a:t>
            </a:r>
            <a:r>
              <a:rPr lang="pl-PL" dirty="1" sz="2100" b="1">
                <a:solidFill>
                  <a:srgbClr val="F3D54E"/>
                </a:solidFill>
                <a:latin typeface="Arial"/>
                <a:ea typeface="Arial"/>
                <a:cs typeface="Arial"/>
                <a:sym typeface="Arial"/>
              </a:rPr>
              <a:t> </a:t>
            </a:r>
          </a:p>
          <a:p>
            <a:pPr marL="0" marR="0" lvl="0" indent="0" algn="l" rtl="0">
              <a:lnSpc>
                <a:spcPct val="80000"/>
              </a:lnSpc>
              <a:spcBef>
                <a:spcPts val="0"/>
              </a:spcBef>
              <a:spcAft>
                <a:spcPts val="0"/>
              </a:spcAft>
              <a:buNone/>
            </a:pPr>
            <a:r>
              <a:rPr lang="pl-PL" dirty="1" sz="2100" b="1">
                <a:solidFill>
                  <a:srgbClr val="F3D54E"/>
                </a:solidFill>
                <a:latin typeface="Arial"/>
                <a:ea typeface="Arial"/>
                <a:cs typeface="Arial"/>
                <a:sym typeface="Arial"/>
              </a:rPr>
              <a:t>(Od tradycyjnego komputerowego rozpoznawania obrazów do sztucznej inteligencji)</a:t>
            </a:r>
            <a:r>
              <a:rPr lang="pl-PL" dirty="1" sz="2100" b="1">
                <a:solidFill>
                  <a:srgbClr val="F3D54E"/>
                </a:solidFill>
                <a:latin typeface="Arial"/>
                <a:ea typeface="Arial"/>
                <a:cs typeface="Arial"/>
                <a:sym typeface="Arial"/>
              </a:rPr>
              <a:t> </a:t>
            </a:r>
          </a:p>
          <a:p>
            <a:pPr marL="0" marR="0" lvl="0" indent="0" algn="l" rtl="0">
              <a:lnSpc>
                <a:spcPct val="80000"/>
              </a:lnSpc>
              <a:spcBef>
                <a:spcPts val="0"/>
              </a:spcBef>
              <a:spcAft>
                <a:spcPts val="0"/>
              </a:spcAft>
              <a:buNone/>
            </a:pPr>
            <a:endParaRPr sz="2100" b="1">
              <a:solidFill>
                <a:srgbClr val="F3D54E"/>
              </a:solidFill>
              <a:latin typeface="Arial"/>
              <a:ea typeface="Arial"/>
              <a:cs typeface="Arial"/>
              <a:sym typeface="Arial"/>
            </a:endParaRPr>
          </a:p>
        </p:txBody>
      </p:sp>
      <p:sp>
        <p:nvSpPr>
          <p:cNvPr id="4" name="TextBox 3">
            <a:extLst>
              <a:ext uri="{FF2B5EF4-FFF2-40B4-BE49-F238E27FC236}">
                <a16:creationId xmlns:a16="http://schemas.microsoft.com/office/drawing/2014/main" id="{C21955E8-169B-DB40-AEF8-55FDD05A7DF6}"/>
              </a:ext>
            </a:extLst>
          </p:cNvPr>
          <p:cNvSpPr txBox="1"/>
          <p:nvPr/>
        </p:nvSpPr>
        <p:spPr>
          <a:xfrm>
            <a:off x="381291" y="2004301"/>
            <a:ext cx="8476959" cy="892552"/>
          </a:xfrm>
          <a:prstGeom prst="rect">
            <a:avLst/>
          </a:prstGeom>
          <a:noFill/>
        </p:spPr>
        <p:txBody>
          <a:bodyPr wrap="square" rtlCol="0">
            <a:spAutoFit/>
          </a:bodyPr>
          <a:lstStyle/>
          <a:p>
            <a:pPr defTabSz="685800">
              <a:lnSpc>
                <a:spcPct val="80000"/>
              </a:lnSpc>
            </a:pPr>
            <a:r>
              <a:rPr lang="pl-PL" dirty="1" sz="6500" b="1">
                <a:solidFill>
                  <a:prstClr val="white"/>
                </a:solidFill>
                <a:latin typeface="Intel Clear Pro" panose="020B0804020202060201" pitchFamily="34" charset="0"/>
                <a:ea typeface="Intel Clear Pro" panose="020B0804020202060201" pitchFamily="34" charset="0"/>
                <a:cs typeface="Intel Clear Pro" panose="020B0804020202060201" pitchFamily="34" charset="0"/>
              </a:rPr>
              <a:t>PROGRAM INTEL® AI DLA MŁODZIEŻY</a:t>
            </a:r>
          </a:p>
        </p:txBody>
      </p:sp>
      <p:sp>
        <p:nvSpPr>
          <p:cNvPr id="5" name="Rectangle 4">
            <a:extLst>
              <a:ext uri="{FF2B5EF4-FFF2-40B4-BE49-F238E27FC236}">
                <a16:creationId xmlns:a16="http://schemas.microsoft.com/office/drawing/2014/main" id="{86710969-AAD3-6849-A09C-D3CA9280EDFC}"/>
              </a:ext>
            </a:extLst>
          </p:cNvPr>
          <p:cNvSpPr/>
          <p:nvPr/>
        </p:nvSpPr>
        <p:spPr>
          <a:xfrm>
            <a:off x="235974" y="4734822"/>
            <a:ext cx="8691716" cy="307777"/>
          </a:xfrm>
          <a:prstGeom prst="rect">
            <a:avLst/>
          </a:prstGeom>
        </p:spPr>
        <p:txBody>
          <a:bodyPr wrap="square" anchor="ctr">
            <a:spAutoFit/>
          </a:bodyPr>
          <a:lstStyle/>
          <a:p>
            <a:r>
              <a:rPr lang="pl-PL" dirty="1" sz="700">
                <a:solidFill>
                  <a:schemeClr val="bg1"/>
                </a:solidFill>
              </a:rPr>
              <a:t>Program Intel® AI dla młodzieży został opracowany przez firmę Intel Corporation.</a:t>
            </a:r>
            <a:r>
              <a:rPr lang="pl-PL" dirty="1" sz="700">
                <a:solidFill>
                  <a:schemeClr val="bg1"/>
                </a:solidFill>
              </a:rPr>
              <a:t>  </a:t>
            </a:r>
            <a:r>
              <a:rPr lang="pl-PL" dirty="1" sz="700">
                <a:solidFill>
                  <a:schemeClr val="bg1"/>
                </a:solidFill>
              </a:rPr>
              <a:t>Copyright © 2019 Intel Corporation.</a:t>
            </a:r>
            <a:r>
              <a:rPr lang="pl-PL" dirty="1" sz="700">
                <a:solidFill>
                  <a:schemeClr val="bg1"/>
                </a:solidFill>
              </a:rPr>
              <a:t> </a:t>
            </a:r>
            <a:r>
              <a:rPr lang="pl-PL" dirty="1" sz="700">
                <a:solidFill>
                  <a:schemeClr val="bg1"/>
                </a:solidFill>
              </a:rPr>
              <a:t>Wszelkie prawa zastrzeżone.</a:t>
            </a:r>
            <a:r>
              <a:rPr lang="pl-PL" dirty="1" sz="700">
                <a:solidFill>
                  <a:schemeClr val="bg1"/>
                </a:solidFill>
              </a:rPr>
              <a:t> </a:t>
            </a:r>
            <a:r>
              <a:rPr lang="pl-PL" dirty="1" sz="700">
                <a:solidFill>
                  <a:schemeClr val="bg1"/>
                </a:solidFill>
              </a:rPr>
              <a:t>Intel oraz logo Intel są znakami towarowymi firmy Intel Corporation lub jej podmiotów zależnych w Stanach Zjednoczonych i/lub innych krajach.</a:t>
            </a:r>
            <a:r>
              <a:rPr lang="pl-PL" dirty="1" sz="700">
                <a:solidFill>
                  <a:schemeClr val="bg1"/>
                </a:solidFill>
              </a:rPr>
              <a:t> </a:t>
            </a:r>
            <a:r>
              <a:rPr lang="pl-PL" dirty="1" sz="700">
                <a:solidFill>
                  <a:schemeClr val="bg1"/>
                </a:solidFil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0"/>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10</a:t>
            </a:fld>
          </a:p>
        </p:txBody>
      </p:sp>
      <p:sp>
        <p:nvSpPr>
          <p:cNvPr id="250" name="Google Shape;250;p10"/>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251" name="Google Shape;251;p10"/>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Lokalizacja</a:t>
            </a:r>
          </a:p>
        </p:txBody>
      </p:sp>
      <p:pic>
        <p:nvPicPr>
          <p:cNvPr id="252" name="Google Shape;252;p10"/>
          <p:cNvPicPr preferRelativeResize="0"/>
          <p:nvPr/>
        </p:nvPicPr>
        <p:blipFill rotWithShape="1">
          <a:blip r:embed="rId3">
            <a:alphaModFix/>
          </a:blip>
          <a:srcRect/>
          <a:stretch/>
        </p:blipFill>
        <p:spPr>
          <a:xfrm>
            <a:off x="251520" y="1131590"/>
            <a:ext cx="3743052" cy="3352734"/>
          </a:xfrm>
          <a:prstGeom prst="rect">
            <a:avLst/>
          </a:prstGeom>
          <a:noFill/>
          <a:ln w="9525" cap="flat" cmpd="sng">
            <a:solidFill>
              <a:schemeClr val="dk1"/>
            </a:solidFill>
            <a:prstDash val="solid"/>
            <a:miter lim="800000"/>
            <a:headEnd type="none" w="sm" len="sm"/>
            <a:tailEnd type="none" w="sm" len="sm"/>
          </a:ln>
        </p:spPr>
      </p:pic>
      <p:pic>
        <p:nvPicPr>
          <p:cNvPr id="253" name="Google Shape;253;p10"/>
          <p:cNvPicPr preferRelativeResize="0"/>
          <p:nvPr/>
        </p:nvPicPr>
        <p:blipFill rotWithShape="1">
          <a:blip r:embed="rId4">
            <a:alphaModFix/>
          </a:blip>
          <a:srcRect/>
          <a:stretch/>
        </p:blipFill>
        <p:spPr>
          <a:xfrm>
            <a:off x="4326240" y="1136623"/>
            <a:ext cx="4494232" cy="3373476"/>
          </a:xfrm>
          <a:prstGeom prst="rect">
            <a:avLst/>
          </a:prstGeom>
          <a:noFill/>
          <a:ln w="9525" cap="flat" cmpd="sng">
            <a:solidFill>
              <a:schemeClr val="dk1"/>
            </a:solidFill>
            <a:prstDash val="solid"/>
            <a:miter lim="800000"/>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11</a:t>
            </a:fld>
          </a:p>
        </p:txBody>
      </p:sp>
      <p:sp>
        <p:nvSpPr>
          <p:cNvPr id="260" name="Google Shape;260;p11"/>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261" name="Google Shape;261;p11"/>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Segmentacja obrazu</a:t>
            </a:r>
          </a:p>
        </p:txBody>
      </p:sp>
      <p:pic>
        <p:nvPicPr>
          <p:cNvPr id="262" name="Google Shape;262;p11" descr="D:\Workspaces\Jupyter\Deliverables\[ComputerVision] Experience 1\images\imagesegmentation.png"/>
          <p:cNvPicPr preferRelativeResize="0"/>
          <p:nvPr/>
        </p:nvPicPr>
        <p:blipFill rotWithShape="1">
          <a:blip r:embed="rId3">
            <a:alphaModFix/>
          </a:blip>
          <a:srcRect/>
          <a:stretch/>
        </p:blipFill>
        <p:spPr>
          <a:xfrm>
            <a:off x="4644008" y="1142349"/>
            <a:ext cx="4104456" cy="3078342"/>
          </a:xfrm>
          <a:prstGeom prst="rect">
            <a:avLst/>
          </a:prstGeom>
          <a:noFill/>
          <a:ln w="9525" cap="flat" cmpd="sng">
            <a:solidFill>
              <a:schemeClr val="dk1"/>
            </a:solidFill>
            <a:prstDash val="solid"/>
            <a:round/>
            <a:headEnd type="none" w="sm" len="sm"/>
            <a:tailEnd type="none" w="sm" len="sm"/>
          </a:ln>
        </p:spPr>
      </p:pic>
      <p:pic>
        <p:nvPicPr>
          <p:cNvPr id="263" name="Google Shape;263;p11" descr="D:\Workspaces\Jupyter\Deliverables\[ComputerVision] Experience 1\images\cardmixed.png"/>
          <p:cNvPicPr preferRelativeResize="0"/>
          <p:nvPr/>
        </p:nvPicPr>
        <p:blipFill rotWithShape="1">
          <a:blip r:embed="rId4">
            <a:alphaModFix/>
          </a:blip>
          <a:srcRect/>
          <a:stretch/>
        </p:blipFill>
        <p:spPr>
          <a:xfrm>
            <a:off x="371533" y="1124347"/>
            <a:ext cx="4128459" cy="3096343"/>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2"/>
          <p:cNvPicPr preferRelativeResize="0"/>
          <p:nvPr/>
        </p:nvPicPr>
        <p:blipFill rotWithShape="1">
          <a:blip r:embed="rId3">
            <a:alphaModFix/>
          </a:blip>
          <a:srcRect t="14004" b="10754"/>
          <a:stretch/>
        </p:blipFill>
        <p:spPr>
          <a:xfrm>
            <a:off x="1257301" y="881079"/>
            <a:ext cx="6848475" cy="3559445"/>
          </a:xfrm>
          <a:prstGeom prst="rect">
            <a:avLst/>
          </a:prstGeom>
          <a:noFill/>
          <a:ln>
            <a:noFill/>
          </a:ln>
        </p:spPr>
      </p:pic>
      <p:sp>
        <p:nvSpPr>
          <p:cNvPr id="270" name="Google Shape;270;p12"/>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12</a:t>
            </a:fld>
          </a:p>
        </p:txBody>
      </p:sp>
      <p:sp>
        <p:nvSpPr>
          <p:cNvPr id="271" name="Google Shape;271;p12"/>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272" name="Google Shape;272;p12"/>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Wykrywanie obiektów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13</a:t>
            </a:fld>
          </a:p>
        </p:txBody>
      </p:sp>
      <p:sp>
        <p:nvSpPr>
          <p:cNvPr id="279" name="Google Shape;279;p13"/>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280" name="Google Shape;280;p13"/>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Uczenie maszynowe</a:t>
            </a:r>
          </a:p>
        </p:txBody>
      </p:sp>
      <p:sp>
        <p:nvSpPr>
          <p:cNvPr id="281" name="Google Shape;281;p13"/>
          <p:cNvSpPr/>
          <p:nvPr/>
        </p:nvSpPr>
        <p:spPr>
          <a:xfrm>
            <a:off x="2817503" y="1944921"/>
            <a:ext cx="535297" cy="677591"/>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 name="Google Shape;282;p13"/>
          <p:cNvSpPr/>
          <p:nvPr/>
        </p:nvSpPr>
        <p:spPr>
          <a:xfrm>
            <a:off x="474758" y="1636785"/>
            <a:ext cx="2156442" cy="129386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3"/>
          <p:cNvSpPr txBox="1"/>
          <p:nvPr/>
        </p:nvSpPr>
        <p:spPr>
          <a:xfrm>
            <a:off x="474758" y="1636785"/>
            <a:ext cx="2156442" cy="129386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pl-PL" dirty="1" sz="2000" b="1" i="0" u="none" strike="noStrike" cap="none">
                <a:solidFill>
                  <a:schemeClr val="lt1"/>
                </a:solidFill>
                <a:latin typeface="Arial"/>
                <a:ea typeface="Arial"/>
                <a:cs typeface="Arial"/>
                <a:sym typeface="Arial"/>
              </a:rPr>
              <a:t>Użyjcie danych</a:t>
            </a:r>
          </a:p>
        </p:txBody>
      </p:sp>
      <p:sp>
        <p:nvSpPr>
          <p:cNvPr id="284" name="Google Shape;284;p13"/>
          <p:cNvSpPr/>
          <p:nvPr/>
        </p:nvSpPr>
        <p:spPr>
          <a:xfrm>
            <a:off x="3493778" y="1636785"/>
            <a:ext cx="2156442" cy="129386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3"/>
          <p:cNvSpPr txBox="1"/>
          <p:nvPr/>
        </p:nvSpPr>
        <p:spPr>
          <a:xfrm>
            <a:off x="3493778" y="1636785"/>
            <a:ext cx="2156442" cy="129386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pl-PL" dirty="1" sz="2000" b="1" i="0" u="none" strike="noStrike" cap="none">
                <a:solidFill>
                  <a:schemeClr val="lt1"/>
                </a:solidFill>
                <a:latin typeface="Arial"/>
                <a:ea typeface="Arial"/>
                <a:cs typeface="Arial"/>
                <a:sym typeface="Arial"/>
              </a:rPr>
              <a:t>Trenujcie</a:t>
            </a:r>
            <a:r>
              <a:rPr lang="pl-PL" dirty="1" sz="2000" b="1" i="0" u="none" strike="noStrike" cap="none">
                <a:solidFill>
                  <a:schemeClr val="lt1"/>
                </a:solidFill>
                <a:latin typeface="Arial"/>
                <a:ea typeface="Arial"/>
                <a:cs typeface="Arial"/>
                <a:sym typeface="Arial"/>
              </a:rPr>
              <a:t> </a:t>
            </a:r>
          </a:p>
          <a:p>
            <a:pPr marL="0" marR="0" lvl="0" indent="0" algn="ctr" rtl="0">
              <a:lnSpc>
                <a:spcPct val="90000"/>
              </a:lnSpc>
              <a:spcBef>
                <a:spcPts val="700"/>
              </a:spcBef>
              <a:spcAft>
                <a:spcPts val="0"/>
              </a:spcAft>
              <a:buClr>
                <a:srgbClr val="000000"/>
              </a:buClr>
              <a:buSzPts val="2000"/>
              <a:buFont typeface="Arial"/>
              <a:buNone/>
            </a:pPr>
            <a:r>
              <a:rPr lang="pl-PL" dirty="1" sz="2000" b="1" i="0" u="none" strike="noStrike" cap="none">
                <a:solidFill>
                  <a:schemeClr val="lt1"/>
                </a:solidFill>
                <a:latin typeface="Arial"/>
                <a:ea typeface="Arial"/>
                <a:cs typeface="Arial"/>
                <a:sym typeface="Arial"/>
              </a:rPr>
              <a:t>Model</a:t>
            </a:r>
          </a:p>
        </p:txBody>
      </p:sp>
      <p:sp>
        <p:nvSpPr>
          <p:cNvPr id="286" name="Google Shape;286;p13"/>
          <p:cNvSpPr/>
          <p:nvPr/>
        </p:nvSpPr>
        <p:spPr>
          <a:xfrm>
            <a:off x="6512798" y="1636785"/>
            <a:ext cx="2156442" cy="129386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3"/>
          <p:cNvSpPr txBox="1"/>
          <p:nvPr/>
        </p:nvSpPr>
        <p:spPr>
          <a:xfrm>
            <a:off x="6512798" y="1636785"/>
            <a:ext cx="2156442" cy="129386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pl-PL" dirty="1" sz="2000" b="1" i="0" u="none" strike="noStrike" cap="none">
                <a:solidFill>
                  <a:schemeClr val="lt1"/>
                </a:solidFill>
                <a:latin typeface="Arial"/>
                <a:ea typeface="Arial"/>
                <a:cs typeface="Arial"/>
                <a:sym typeface="Arial"/>
              </a:rPr>
              <a:t>Użyjcie go do predykcji</a:t>
            </a:r>
          </a:p>
        </p:txBody>
      </p:sp>
      <p:sp>
        <p:nvSpPr>
          <p:cNvPr id="288" name="Google Shape;288;p13"/>
          <p:cNvSpPr/>
          <p:nvPr/>
        </p:nvSpPr>
        <p:spPr>
          <a:xfrm>
            <a:off x="5836928" y="1944921"/>
            <a:ext cx="535297" cy="677591"/>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4"/>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14</a:t>
            </a:fld>
          </a:p>
        </p:txBody>
      </p:sp>
      <p:sp>
        <p:nvSpPr>
          <p:cNvPr id="295" name="Google Shape;295;p14"/>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296" name="Google Shape;296;p14"/>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Próbki danych/obrazów do trenowania</a:t>
            </a:r>
          </a:p>
        </p:txBody>
      </p:sp>
      <p:pic>
        <p:nvPicPr>
          <p:cNvPr id="297" name="Google Shape;297;p14"/>
          <p:cNvPicPr preferRelativeResize="0"/>
          <p:nvPr/>
        </p:nvPicPr>
        <p:blipFill rotWithShape="1">
          <a:blip r:embed="rId3">
            <a:alphaModFix/>
          </a:blip>
          <a:srcRect/>
          <a:stretch/>
        </p:blipFill>
        <p:spPr>
          <a:xfrm>
            <a:off x="1155344" y="2735956"/>
            <a:ext cx="3284173" cy="1867471"/>
          </a:xfrm>
          <a:prstGeom prst="rect">
            <a:avLst/>
          </a:prstGeom>
          <a:noFill/>
          <a:ln>
            <a:noFill/>
          </a:ln>
        </p:spPr>
      </p:pic>
      <p:pic>
        <p:nvPicPr>
          <p:cNvPr id="298" name="Google Shape;298;p14"/>
          <p:cNvPicPr preferRelativeResize="0"/>
          <p:nvPr/>
        </p:nvPicPr>
        <p:blipFill rotWithShape="1">
          <a:blip r:embed="rId4">
            <a:alphaModFix/>
          </a:blip>
          <a:srcRect/>
          <a:stretch/>
        </p:blipFill>
        <p:spPr>
          <a:xfrm>
            <a:off x="4663872" y="848444"/>
            <a:ext cx="3302174" cy="1847231"/>
          </a:xfrm>
          <a:prstGeom prst="rect">
            <a:avLst/>
          </a:prstGeom>
          <a:noFill/>
          <a:ln>
            <a:noFill/>
          </a:ln>
        </p:spPr>
      </p:pic>
      <p:pic>
        <p:nvPicPr>
          <p:cNvPr id="299" name="Google Shape;299;p14"/>
          <p:cNvPicPr preferRelativeResize="0"/>
          <p:nvPr/>
        </p:nvPicPr>
        <p:blipFill rotWithShape="1">
          <a:blip r:embed="rId5">
            <a:alphaModFix/>
          </a:blip>
          <a:srcRect/>
          <a:stretch/>
        </p:blipFill>
        <p:spPr>
          <a:xfrm>
            <a:off x="4663872" y="2735957"/>
            <a:ext cx="3312368" cy="1886349"/>
          </a:xfrm>
          <a:prstGeom prst="rect">
            <a:avLst/>
          </a:prstGeom>
          <a:noFill/>
          <a:ln>
            <a:noFill/>
          </a:ln>
        </p:spPr>
      </p:pic>
      <p:pic>
        <p:nvPicPr>
          <p:cNvPr id="300" name="Google Shape;300;p14"/>
          <p:cNvPicPr preferRelativeResize="0"/>
          <p:nvPr/>
        </p:nvPicPr>
        <p:blipFill rotWithShape="1">
          <a:blip r:embed="rId6">
            <a:alphaModFix/>
          </a:blip>
          <a:srcRect/>
          <a:stretch/>
        </p:blipFill>
        <p:spPr>
          <a:xfrm>
            <a:off x="1135480" y="848445"/>
            <a:ext cx="3286009" cy="18564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5"/>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15</a:t>
            </a:fld>
          </a:p>
        </p:txBody>
      </p:sp>
      <p:sp>
        <p:nvSpPr>
          <p:cNvPr id="307" name="Google Shape;307;p15"/>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308" name="Google Shape;308;p15"/>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Obrazy są wstępnie przetwarzane w spójnym formacie i cechy są wyodrębniane</a:t>
            </a:r>
          </a:p>
        </p:txBody>
      </p:sp>
      <p:sp>
        <p:nvSpPr>
          <p:cNvPr id="309" name="Google Shape;309;p15"/>
          <p:cNvSpPr/>
          <p:nvPr/>
        </p:nvSpPr>
        <p:spPr>
          <a:xfrm>
            <a:off x="514350" y="1535579"/>
            <a:ext cx="4572000" cy="1877437"/>
          </a:xfrm>
          <a:prstGeom prst="rect">
            <a:avLst/>
          </a:prstGeom>
          <a:noFill/>
          <a:ln>
            <a:noFill/>
          </a:ln>
        </p:spPr>
        <p:txBody>
          <a:bodyPr spcFirstLastPara="1" wrap="square" lIns="91425" tIns="45700" rIns="91425" bIns="45700" anchor="t" anchorCtr="0">
            <a:spAutoFit/>
          </a:bodyPr>
          <a:lstStyle/>
          <a:p>
            <a:pPr marL="0" marR="0" lvl="4" indent="0" algn="l" rtl="0">
              <a:spcBef>
                <a:spcPts val="0"/>
              </a:spcBef>
              <a:spcAft>
                <a:spcPts val="0"/>
              </a:spcAft>
              <a:buNone/>
            </a:pPr>
            <a:r>
              <a:rPr lang="pl-PL" dirty="1" sz="2000" b="1" i="0" u="none" strike="noStrike" cap="none">
                <a:solidFill>
                  <a:schemeClr val="accent1"/>
                </a:solidFill>
                <a:latin typeface="Arial"/>
                <a:ea typeface="Arial"/>
                <a:cs typeface="Arial"/>
                <a:sym typeface="Arial"/>
              </a:rPr>
              <a:t>Cechy obejmują:</a:t>
            </a:r>
          </a:p>
          <a:p>
            <a:pPr marL="0" marR="0" lvl="4" indent="0" algn="l" rtl="0">
              <a:spcBef>
                <a:spcPts val="0"/>
              </a:spcBef>
              <a:spcAft>
                <a:spcPts val="0"/>
              </a:spcAft>
              <a:buNone/>
            </a:pPr>
            <a:endParaRPr sz="1600" b="1" i="0" u="none" strike="noStrike" cap="none">
              <a:solidFill>
                <a:schemeClr val="dk1"/>
              </a:solidFill>
              <a:latin typeface="Arial"/>
              <a:ea typeface="Arial"/>
              <a:cs typeface="Arial"/>
              <a:sym typeface="Arial"/>
            </a:endParaRPr>
          </a:p>
          <a:p>
            <a:pPr marL="0" marR="0" lvl="4" indent="0" algn="l" rtl="0">
              <a:spcBef>
                <a:spcPts val="0"/>
              </a:spcBef>
              <a:spcAft>
                <a:spcPts val="0"/>
              </a:spcAft>
              <a:buNone/>
            </a:pPr>
            <a:r>
              <a:rPr lang="pl-PL" dirty="1" sz="1600" b="1" i="0" u="none" strike="noStrike" cap="none">
                <a:solidFill>
                  <a:schemeClr val="dk1"/>
                </a:solidFill>
                <a:latin typeface="Arial"/>
                <a:ea typeface="Arial"/>
                <a:cs typeface="Arial"/>
                <a:sym typeface="Arial"/>
              </a:rPr>
              <a:t>- Natężenia pikseli</a:t>
            </a:r>
          </a:p>
          <a:p>
            <a:pPr marL="0" marR="0" lvl="4" indent="0" algn="l" rtl="0">
              <a:spcBef>
                <a:spcPts val="0"/>
              </a:spcBef>
              <a:spcAft>
                <a:spcPts val="0"/>
              </a:spcAft>
              <a:buNone/>
            </a:pPr>
            <a:r>
              <a:rPr lang="pl-PL" dirty="1" sz="1600" b="1" i="0" u="none" strike="noStrike" cap="none">
                <a:solidFill>
                  <a:schemeClr val="dk1"/>
                </a:solidFill>
                <a:latin typeface="Arial"/>
                <a:ea typeface="Arial"/>
                <a:cs typeface="Arial"/>
                <a:sym typeface="Arial"/>
              </a:rPr>
              <a:t>- Kolor</a:t>
            </a:r>
          </a:p>
          <a:p>
            <a:pPr marL="0" marR="0" lvl="4" indent="0" algn="l" rtl="0">
              <a:spcBef>
                <a:spcPts val="0"/>
              </a:spcBef>
              <a:spcAft>
                <a:spcPts val="0"/>
              </a:spcAft>
              <a:buNone/>
            </a:pPr>
            <a:r>
              <a:rPr lang="pl-PL" dirty="1" sz="1600" b="1" i="0" u="none" strike="noStrike" cap="none">
                <a:solidFill>
                  <a:schemeClr val="dk1"/>
                </a:solidFill>
                <a:latin typeface="Arial"/>
                <a:ea typeface="Arial"/>
                <a:cs typeface="Arial"/>
                <a:sym typeface="Arial"/>
              </a:rPr>
              <a:t>- Kształt</a:t>
            </a:r>
          </a:p>
          <a:p>
            <a:pPr marL="0" marR="0" lvl="4" indent="0" algn="l" rtl="0">
              <a:spcBef>
                <a:spcPts val="0"/>
              </a:spcBef>
              <a:spcAft>
                <a:spcPts val="0"/>
              </a:spcAft>
              <a:buNone/>
            </a:pPr>
            <a:r>
              <a:rPr lang="pl-PL" dirty="1" sz="1600" b="1" i="0" u="none" strike="noStrike" cap="none">
                <a:solidFill>
                  <a:schemeClr val="dk1"/>
                </a:solidFill>
                <a:latin typeface="Arial"/>
                <a:ea typeface="Arial"/>
                <a:cs typeface="Arial"/>
                <a:sym typeface="Arial"/>
              </a:rPr>
              <a:t>- Faktura</a:t>
            </a:r>
          </a:p>
          <a:p>
            <a:pPr marL="0" marR="0" lvl="4" indent="0" algn="l" rtl="0">
              <a:spcBef>
                <a:spcPts val="0"/>
              </a:spcBef>
              <a:spcAft>
                <a:spcPts val="0"/>
              </a:spcAft>
              <a:buNone/>
            </a:pPr>
            <a:r>
              <a:rPr lang="pl-PL" dirty="1" sz="1600" b="1" i="0" u="none" strike="noStrike" cap="none">
                <a:solidFill>
                  <a:schemeClr val="dk1"/>
                </a:solidFill>
                <a:latin typeface="Arial"/>
                <a:ea typeface="Arial"/>
                <a:cs typeface="Arial"/>
                <a:sym typeface="Arial"/>
              </a:rPr>
              <a:t>- Inne deskryptory obrazów</a:t>
            </a:r>
          </a:p>
        </p:txBody>
      </p:sp>
      <p:pic>
        <p:nvPicPr>
          <p:cNvPr id="310" name="Google Shape;310;p15"/>
          <p:cNvPicPr preferRelativeResize="0"/>
          <p:nvPr/>
        </p:nvPicPr>
        <p:blipFill rotWithShape="1">
          <a:blip r:embed="rId3">
            <a:alphaModFix/>
          </a:blip>
          <a:srcRect/>
          <a:stretch/>
        </p:blipFill>
        <p:spPr>
          <a:xfrm>
            <a:off x="4142947" y="2821221"/>
            <a:ext cx="2081486" cy="1183590"/>
          </a:xfrm>
          <a:prstGeom prst="rect">
            <a:avLst/>
          </a:prstGeom>
          <a:noFill/>
          <a:ln>
            <a:noFill/>
          </a:ln>
        </p:spPr>
      </p:pic>
      <p:pic>
        <p:nvPicPr>
          <p:cNvPr id="311" name="Google Shape;311;p15"/>
          <p:cNvPicPr preferRelativeResize="0"/>
          <p:nvPr/>
        </p:nvPicPr>
        <p:blipFill rotWithShape="1">
          <a:blip r:embed="rId4">
            <a:alphaModFix/>
          </a:blip>
          <a:srcRect/>
          <a:stretch/>
        </p:blipFill>
        <p:spPr>
          <a:xfrm>
            <a:off x="6417444" y="1469741"/>
            <a:ext cx="2092895" cy="1170763"/>
          </a:xfrm>
          <a:prstGeom prst="rect">
            <a:avLst/>
          </a:prstGeom>
          <a:noFill/>
          <a:ln>
            <a:noFill/>
          </a:ln>
        </p:spPr>
      </p:pic>
      <p:pic>
        <p:nvPicPr>
          <p:cNvPr id="312" name="Google Shape;312;p15"/>
          <p:cNvPicPr preferRelativeResize="0"/>
          <p:nvPr/>
        </p:nvPicPr>
        <p:blipFill rotWithShape="1">
          <a:blip r:embed="rId5">
            <a:alphaModFix/>
          </a:blip>
          <a:srcRect/>
          <a:stretch/>
        </p:blipFill>
        <p:spPr>
          <a:xfrm>
            <a:off x="6417444" y="2821221"/>
            <a:ext cx="2099356" cy="1195555"/>
          </a:xfrm>
          <a:prstGeom prst="rect">
            <a:avLst/>
          </a:prstGeom>
          <a:noFill/>
          <a:ln>
            <a:noFill/>
          </a:ln>
        </p:spPr>
      </p:pic>
      <p:pic>
        <p:nvPicPr>
          <p:cNvPr id="313" name="Google Shape;313;p15"/>
          <p:cNvPicPr preferRelativeResize="0"/>
          <p:nvPr/>
        </p:nvPicPr>
        <p:blipFill rotWithShape="1">
          <a:blip r:embed="rId6">
            <a:alphaModFix/>
          </a:blip>
          <a:srcRect/>
          <a:stretch/>
        </p:blipFill>
        <p:spPr>
          <a:xfrm>
            <a:off x="4142947" y="1469741"/>
            <a:ext cx="2082650" cy="11766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6"/>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16</a:t>
            </a:fld>
          </a:p>
        </p:txBody>
      </p:sp>
      <p:sp>
        <p:nvSpPr>
          <p:cNvPr id="320" name="Google Shape;320;p16"/>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321" name="Google Shape;321;p16"/>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Wytrenowane modele są oceniane pod kątem wydajności</a:t>
            </a:r>
          </a:p>
        </p:txBody>
      </p:sp>
      <p:sp>
        <p:nvSpPr>
          <p:cNvPr id="322" name="Google Shape;322;p16"/>
          <p:cNvSpPr/>
          <p:nvPr/>
        </p:nvSpPr>
        <p:spPr>
          <a:xfrm>
            <a:off x="552450" y="933361"/>
            <a:ext cx="81153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dirty="1" sz="1800">
                <a:solidFill>
                  <a:schemeClr val="accent1"/>
                </a:solidFill>
                <a:latin typeface="Arial"/>
                <a:ea typeface="Arial"/>
                <a:cs typeface="Arial"/>
                <a:sym typeface="Arial"/>
              </a:rPr>
              <a:t>Poza obliczeniem, jaki % wyników jest prawidłowo sklasyfikowany [(A+D)/(A+B+C+D)] </a:t>
            </a:r>
            <a:r>
              <a:rPr lang="pl-PL" dirty="1" b="1" sz="1800">
                <a:solidFill>
                  <a:schemeClr val="accent1"/>
                </a:solidFill>
                <a:latin typeface="Arial"/>
                <a:ea typeface="Arial"/>
                <a:cs typeface="Arial"/>
                <a:sym typeface="Arial"/>
              </a:rPr>
              <a:t>precyzja</a:t>
            </a:r>
            <a:r>
              <a:rPr lang="pl-PL" dirty="1" sz="1800">
                <a:solidFill>
                  <a:schemeClr val="accent1"/>
                </a:solidFill>
                <a:latin typeface="Arial"/>
                <a:ea typeface="Arial"/>
                <a:cs typeface="Arial"/>
                <a:sym typeface="Arial"/>
              </a:rPr>
              <a:t> [A/(A+B)] i </a:t>
            </a:r>
            <a:r>
              <a:rPr lang="pl-PL" dirty="1" b="1" sz="1800">
                <a:solidFill>
                  <a:schemeClr val="accent1"/>
                </a:solidFill>
                <a:latin typeface="Arial"/>
                <a:ea typeface="Arial"/>
                <a:cs typeface="Arial"/>
                <a:sym typeface="Arial"/>
              </a:rPr>
              <a:t>czułość</a:t>
            </a:r>
            <a:r>
              <a:rPr lang="pl-PL" dirty="1" sz="1800">
                <a:solidFill>
                  <a:schemeClr val="accent1"/>
                </a:solidFill>
                <a:latin typeface="Arial"/>
                <a:ea typeface="Arial"/>
                <a:cs typeface="Arial"/>
                <a:sym typeface="Arial"/>
              </a:rPr>
              <a:t> [A/(A+C)] to również przydatne wskaźniki oceny.</a:t>
            </a:r>
          </a:p>
        </p:txBody>
      </p:sp>
      <p:graphicFrame>
        <p:nvGraphicFramePr>
          <p:cNvPr id="323" name="Google Shape;323;p16"/>
          <p:cNvGraphicFramePr/>
          <p:nvPr/>
        </p:nvGraphicFramePr>
        <p:xfrm>
          <a:off x="505650" y="2386583"/>
          <a:ext cx="3000000" cy="3000000"/>
        </p:xfrm>
        <a:graphic>
          <a:graphicData uri="http://schemas.openxmlformats.org/drawingml/2006/table">
            <a:tbl>
              <a:tblPr firstRow="1" bandRow="1">
                <a:noFill/>
                <a:tableStyleId>{BECAD827-7942-4F9B-AB56-D9B9A9F46F69}</a:tableStyleId>
              </a:tblPr>
              <a:tblGrid>
                <a:gridCol w="3240350">
                  <a:extLst>
                    <a:ext uri="{9D8B030D-6E8A-4147-A177-3AD203B41FA5}">
                      <a16:colId xmlns:a16="http://schemas.microsoft.com/office/drawing/2014/main" val="20000"/>
                    </a:ext>
                  </a:extLst>
                </a:gridCol>
                <a:gridCol w="2232250">
                  <a:extLst>
                    <a:ext uri="{9D8B030D-6E8A-4147-A177-3AD203B41FA5}">
                      <a16:colId xmlns:a16="http://schemas.microsoft.com/office/drawing/2014/main" val="20001"/>
                    </a:ext>
                  </a:extLst>
                </a:gridCol>
                <a:gridCol w="27363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pl-PL" dirty="1" sz="1800" u="none" strike="noStrike" cap="none">
                          <a:solidFill>
                            <a:schemeClr val="lt1"/>
                          </a:solidFill>
                        </a:rPr>
                        <a:t>PREDYKCJA \ RZECZYWISTOŚĆ</a:t>
                      </a: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pl-PL" dirty="1" sz="1800" u="none" strike="noStrike" cap="none">
                          <a:solidFill>
                            <a:schemeClr val="lt1"/>
                          </a:solidFill>
                        </a:rPr>
                        <a:t>PRAWDA</a:t>
                      </a: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pl-PL" dirty="1" sz="1800" u="none" strike="noStrike" cap="none">
                          <a:solidFill>
                            <a:schemeClr val="lt1"/>
                          </a:solidFill>
                        </a:rPr>
                        <a:t>FAŁSZ</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pl-PL" dirty="1" sz="1800" u="none" strike="noStrike" cap="none"/>
                        <a:t>PRAWDA</a:t>
                      </a: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pl-PL" dirty="1" sz="1800" u="none" strike="noStrike" cap="none"/>
                        <a:t>WYNIK PRAWDZIWIE DODATNI (TP)</a:t>
                      </a:r>
                    </a:p>
                    <a:p>
                      <a:pPr marL="0" marR="0" lvl="0" indent="0" algn="ctr" rtl="0">
                        <a:lnSpc>
                          <a:spcPct val="100000"/>
                        </a:lnSpc>
                        <a:spcBef>
                          <a:spcPts val="0"/>
                        </a:spcBef>
                        <a:spcAft>
                          <a:spcPts val="0"/>
                        </a:spcAft>
                        <a:buClr>
                          <a:srgbClr val="000000"/>
                        </a:buClr>
                        <a:buSzPts val="1800"/>
                        <a:buFont typeface="Arial"/>
                        <a:buNone/>
                      </a:pPr>
                      <a:r>
                        <a:rPr lang="pl-PL" dirty="1" sz="1800" u="none" strike="noStrike" cap="none"/>
                        <a:t>(A)</a:t>
                      </a: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pl-PL" dirty="1" sz="1800" u="none" strike="noStrike" cap="none"/>
                        <a:t>WYNIK FAŁSZYWIE DODATNI (FP)</a:t>
                      </a:r>
                    </a:p>
                    <a:p>
                      <a:pPr marL="0" marR="0" lvl="0" indent="0" algn="ctr" rtl="0">
                        <a:lnSpc>
                          <a:spcPct val="100000"/>
                        </a:lnSpc>
                        <a:spcBef>
                          <a:spcPts val="0"/>
                        </a:spcBef>
                        <a:spcAft>
                          <a:spcPts val="0"/>
                        </a:spcAft>
                        <a:buClr>
                          <a:srgbClr val="000000"/>
                        </a:buClr>
                        <a:buSzPts val="1800"/>
                        <a:buFont typeface="Arial"/>
                        <a:buNone/>
                      </a:pPr>
                      <a:r>
                        <a:rPr lang="pl-PL" dirty="1" sz="1800" u="none" strike="noStrike" cap="none"/>
                        <a:t>(B)</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pl-PL" dirty="1" sz="1800" u="none" strike="noStrike" cap="none"/>
                        <a:t>FAŁSZ</a:t>
                      </a: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pl-PL" dirty="1" sz="1800" u="none" strike="noStrike" cap="none"/>
                        <a:t>WYNIK FAŁSZYWIE UJEMNY (FN)</a:t>
                      </a:r>
                    </a:p>
                    <a:p>
                      <a:pPr marL="0" marR="0" lvl="0" indent="0" algn="ctr" rtl="0">
                        <a:lnSpc>
                          <a:spcPct val="100000"/>
                        </a:lnSpc>
                        <a:spcBef>
                          <a:spcPts val="0"/>
                        </a:spcBef>
                        <a:spcAft>
                          <a:spcPts val="0"/>
                        </a:spcAft>
                        <a:buClr>
                          <a:srgbClr val="000000"/>
                        </a:buClr>
                        <a:buSzPts val="1800"/>
                        <a:buFont typeface="Arial"/>
                        <a:buNone/>
                      </a:pPr>
                      <a:r>
                        <a:rPr lang="pl-PL" dirty="1" sz="1800" u="none" strike="noStrike" cap="none"/>
                        <a:t>(C)</a:t>
                      </a: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pl-PL" dirty="1" sz="1800" u="none" strike="noStrike" cap="none"/>
                        <a:t>WYNIK PRAWDZIWIE UJEMNY (TN)</a:t>
                      </a:r>
                    </a:p>
                    <a:p>
                      <a:pPr marL="0" marR="0" lvl="0" indent="0" algn="ctr" rtl="0">
                        <a:lnSpc>
                          <a:spcPct val="100000"/>
                        </a:lnSpc>
                        <a:spcBef>
                          <a:spcPts val="0"/>
                        </a:spcBef>
                        <a:spcAft>
                          <a:spcPts val="0"/>
                        </a:spcAft>
                        <a:buClr>
                          <a:srgbClr val="000000"/>
                        </a:buClr>
                        <a:buSzPts val="1800"/>
                        <a:buFont typeface="Arial"/>
                        <a:buNone/>
                      </a:pPr>
                      <a:r>
                        <a:rPr lang="pl-PL" dirty="1" sz="1800" u="none" strike="noStrike" cap="none"/>
                        <a:t>(D)</a:t>
                      </a: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7"/>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17</a:t>
            </a:fld>
          </a:p>
        </p:txBody>
      </p:sp>
      <p:sp>
        <p:nvSpPr>
          <p:cNvPr id="330" name="Google Shape;330;p17"/>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331" name="Google Shape;331;p17"/>
          <p:cNvSpPr txBox="1">
            <a:spLocks noGrp="1"/>
          </p:cNvSpPr>
          <p:nvPr>
            <p:ph type="title"/>
          </p:nvPr>
        </p:nvSpPr>
        <p:spPr>
          <a:xfrm>
            <a:off x="333376" y="2473584"/>
            <a:ext cx="8515349" cy="86868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Czy zastanawialiście się, jak komputerowe rozpoznawanie obrazów można zastosować do realizacji celów zrównoważonego rozwoju?</a:t>
            </a:r>
          </a:p>
        </p:txBody>
      </p:sp>
      <p:pic>
        <p:nvPicPr>
          <p:cNvPr id="332" name="Google Shape;332;p17"/>
          <p:cNvPicPr preferRelativeResize="0"/>
          <p:nvPr/>
        </p:nvPicPr>
        <p:blipFill rotWithShape="1">
          <a:blip r:embed="rId3">
            <a:alphaModFix/>
          </a:blip>
          <a:srcRect/>
          <a:stretch/>
        </p:blipFill>
        <p:spPr>
          <a:xfrm>
            <a:off x="1" y="0"/>
            <a:ext cx="9144000" cy="16191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8"/>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18</a:t>
            </a:fld>
          </a:p>
        </p:txBody>
      </p:sp>
      <p:sp>
        <p:nvSpPr>
          <p:cNvPr id="339" name="Google Shape;339;p18"/>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340" name="Google Shape;340;p18"/>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AI i rolnictwo – Automatyczny kombajn</a:t>
            </a:r>
          </a:p>
        </p:txBody>
      </p:sp>
      <p:pic>
        <p:nvPicPr>
          <p:cNvPr id="341" name="Google Shape;341;p18" descr="Sweeper is a EU-backed pepper-picking robot meant to combat farming labor shortages. Researchers expect to have a commercial version available in three to five years.&#10;&#10;Farming worker shortages are getting worse. In a survey by the California Farm Bureau Federation last year, 55 percent of the 762 farmers surveyed said they had experienced employee shortages. That's why researchers are now trying to tackle this problem with robots.&#10;&#10;Researchers from Europe and Israel have built a robot that can pick ripe peppers in a greenhouse. The prototype, called Sweeper, is backed by the European Union as part of its Horizon 2020 innovation program.&#10;&#10;To do its job, Sweeper uses a camera that can recognize the color of a pepper. Computer vision then helps the robot decide if the fruit is ripe for picking. If it is, Sweeper uses a small razor to cut the stem before catching the fruit in its &quot;claws&quot; and dropping it into a collection basket below.&#10;&#10;To pick a single pepper takes about 24 seconds, though the researchers say they purposefully slowed down the robot's movements for safety reasons. Sweeper is also equipped with LED lights so that it can work regardless of the time of day, for about 20 hours/day. Still, the robot is far from perfect, with only 61 percent accuracy in picking ripe fruit.&#10;&#10;Sweeper is not the only harvesting robot out there. Argobot is testing a machine that picks strawberries, Green Robot Machinery has a cotton-picking robot and Israeli start-up MetroMotion is working on a tomato-picking bot.&#10;&#10;According to Market Research Engine, the agricultural robots market is expected to reach $75 billion by 2025. The creators of Sweeper hope the robot will not only help counteract the farming labor shortage, but also reduce food spoilage. Though Sweeper still needs some work, the team expects to have a commercial version available in three to five years.&#10;» Subscribe to CNBC: http://cnb.cx/SubscribeCNBC&#10;&#10;About CNBC: From 'Wall Street' to 'Main Street' to award winning original documentaries and Reality TV series, CNBC has you covered. Experience special sneak peeks of your favorite shows, exclusive video and more.&#10;&#10;Connect with CNBC News Online&#10;Get the latest news: http://www.cnbc.com/&#10;Follow CNBC on LinkedIn: https://cnb.cx/LinkedInCNBC&#10;Follow CNBC News on Facebook: http://cnb.cx/LikeCNBC&#10;Follow CNBC News on Twitter: http://cnb.cx/FollowCNBC&#10;Follow CNBC News on Google+: http://cnb.cx/PlusCNBC&#10;Follow CNBC News on Instagram: http://cnb.cx/InstagramCNBC&#10;&#10;#CNBC&#10;&#10;Watch This AI Robot Pick Peppers With A Tiny Saw" title="Watch This AI Robot Pick Peppers With A Tiny Saw">
            <a:hlinkClick r:id="rId3"/>
          </p:cNvPr>
          <p:cNvPicPr preferRelativeResize="0"/>
          <p:nvPr/>
        </p:nvPicPr>
        <p:blipFill rotWithShape="1">
          <a:blip r:embed="rId4">
            <a:alphaModFix/>
          </a:blip>
          <a:srcRect/>
          <a:stretch/>
        </p:blipFill>
        <p:spPr>
          <a:xfrm>
            <a:off x="2131400" y="841600"/>
            <a:ext cx="4881200" cy="3660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19</a:t>
            </a:fld>
          </a:p>
        </p:txBody>
      </p:sp>
      <p:sp>
        <p:nvSpPr>
          <p:cNvPr id="348" name="Google Shape;348;p19"/>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349" name="Google Shape;349;p19"/>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AI i rolnictwo</a:t>
            </a:r>
          </a:p>
        </p:txBody>
      </p:sp>
      <p:pic>
        <p:nvPicPr>
          <p:cNvPr id="350" name="Google Shape;350;p19" descr="Simon Jordan, Robotics &amp; Control Lead, explains how agriculture will benefit from advances in machine vision and AI.&#10;&#10;New technologies are making huge steps forward, enabling machines to be adaptable and treat plants at an individual level by recognising shapes and texture. From counting apples and estimating yields to identifying weeds in crops, machines are getting smarter." title="AI and the future of agriculture">
            <a:hlinkClick r:id="rId3"/>
          </p:cNvPr>
          <p:cNvPicPr preferRelativeResize="0"/>
          <p:nvPr/>
        </p:nvPicPr>
        <p:blipFill rotWithShape="1">
          <a:blip r:embed="rId4">
            <a:alphaModFix/>
          </a:blip>
          <a:srcRect/>
          <a:stretch/>
        </p:blipFill>
        <p:spPr>
          <a:xfrm>
            <a:off x="2129613" y="848225"/>
            <a:ext cx="4959050" cy="3719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title"/>
          </p:nvPr>
        </p:nvSpPr>
        <p:spPr>
          <a:xfrm>
            <a:off x="937260" y="2108062"/>
            <a:ext cx="726186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Przełamanie lodów</a:t>
            </a:r>
          </a:p>
        </p:txBody>
      </p:sp>
      <p:sp>
        <p:nvSpPr>
          <p:cNvPr id="176" name="Google Shape;176;p2"/>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2</a:t>
            </a:fld>
          </a:p>
        </p:txBody>
      </p:sp>
      <p:sp>
        <p:nvSpPr>
          <p:cNvPr id="177" name="Google Shape;177;p2"/>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rgbClr val="FFFFFF"/>
                </a:solidFill>
                <a:latin typeface="Arial"/>
                <a:ea typeface="Arial"/>
                <a:cs typeface="Arial"/>
                <a:sym typeface="Arial"/>
              </a:rPr>
              <a:t>Copyright © 2019 Intel Corporation.</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Wszelkie prawa zastrzeżone.</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Intel oraz logo Intel są znakami towarowymi firmy Intel Corporation w Stanach Zjednoczonych i innych krajach.</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0"/>
          <p:cNvSpPr txBox="1">
            <a:spLocks noGrp="1"/>
          </p:cNvSpPr>
          <p:nvPr>
            <p:ph type="title"/>
          </p:nvPr>
        </p:nvSpPr>
        <p:spPr>
          <a:xfrm>
            <a:off x="937260" y="2108062"/>
            <a:ext cx="726186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6000"/>
              <a:buFont typeface="Arial"/>
              <a:buNone/>
            </a:pPr>
            <a:r>
              <a:rPr lang="pl-PL" dirty="1" sz="6000" b="1"/>
              <a:t>Jak sprawić, żeby komputery </a:t>
            </a:r>
            <a:r>
              <a:rPr lang="pl-PL" dirty="1" sz="6000" b="1"/>
              <a:t>widziały</a:t>
            </a:r>
            <a:r>
              <a:rPr lang="pl-PL" dirty="1" sz="6000" b="1"/>
              <a:t>?</a:t>
            </a:r>
            <a:r>
              <a:rPr lang="pl-PL" dirty="1" sz="6000" b="1"/>
              <a:t> </a:t>
            </a:r>
            <a:br>
              <a:rPr lang="pl-PL" dirty="1" sz="8000" b="1"/>
            </a:br>
            <a:r>
              <a:rPr lang="pl-PL" dirty="1" sz="6000" b="1">
                <a:solidFill>
                  <a:schemeClr val="accent3"/>
                </a:solidFill>
              </a:rPr>
              <a:t>Jak sprawić, żeby komputery </a:t>
            </a:r>
            <a:br>
              <a:rPr lang="pl-PL" dirty="1" sz="6000" b="1">
                <a:solidFill>
                  <a:schemeClr val="accent3"/>
                </a:solidFill>
              </a:rPr>
            </a:br>
            <a:r>
              <a:rPr lang="pl-PL" dirty="1" sz="6000" b="1">
                <a:solidFill>
                  <a:schemeClr val="accent3"/>
                </a:solidFill>
              </a:rPr>
              <a:t>rozumiały </a:t>
            </a:r>
            <a:r>
              <a:rPr lang="pl-PL" dirty="1" sz="6000" b="1">
                <a:solidFill>
                  <a:schemeClr val="accent3"/>
                </a:solidFill>
              </a:rPr>
              <a:t>to, co widzą?</a:t>
            </a:r>
          </a:p>
        </p:txBody>
      </p:sp>
      <p:sp>
        <p:nvSpPr>
          <p:cNvPr id="357" name="Google Shape;357;p20"/>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20</a:t>
            </a:fld>
          </a:p>
        </p:txBody>
      </p:sp>
      <p:sp>
        <p:nvSpPr>
          <p:cNvPr id="358" name="Google Shape;358;p20"/>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rgbClr val="FFFFFF"/>
                </a:solidFill>
                <a:latin typeface="Arial"/>
                <a:ea typeface="Arial"/>
                <a:cs typeface="Arial"/>
                <a:sym typeface="Arial"/>
              </a:rPr>
              <a:t>Copyright © 2019 Intel Corporation.</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Wszelkie prawa zastrzeżone.</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Intel oraz logo Intel są znakami towarowymi firmy Intel Corporation w Stanach Zjednoczonych i innych krajach.</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1"/>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Samokształcenie</a:t>
            </a:r>
          </a:p>
        </p:txBody>
      </p:sp>
      <p:sp>
        <p:nvSpPr>
          <p:cNvPr id="365" name="Google Shape;365;p21"/>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21</a:t>
            </a:fld>
          </a:p>
        </p:txBody>
      </p:sp>
      <p:sp>
        <p:nvSpPr>
          <p:cNvPr id="366" name="Google Shape;366;p21"/>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2"/>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22</a:t>
            </a:fld>
          </a:p>
        </p:txBody>
      </p:sp>
      <p:sp>
        <p:nvSpPr>
          <p:cNvPr id="373" name="Google Shape;373;p22"/>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374" name="Google Shape;374;p22"/>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Jak posługiwać się notatnikiem Jupyter?</a:t>
            </a:r>
          </a:p>
        </p:txBody>
      </p:sp>
      <p:sp>
        <p:nvSpPr>
          <p:cNvPr id="375" name="Google Shape;375;p22"/>
          <p:cNvSpPr/>
          <p:nvPr/>
        </p:nvSpPr>
        <p:spPr>
          <a:xfrm>
            <a:off x="472440" y="1011989"/>
            <a:ext cx="8229600" cy="1815882"/>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accent1"/>
              </a:buClr>
              <a:buSzPts val="1800"/>
              <a:buFont typeface="Assistant"/>
              <a:buNone/>
            </a:pPr>
            <a:endParaRPr sz="1600" b="1">
              <a:solidFill>
                <a:schemeClr val="dk1"/>
              </a:solidFill>
              <a:latin typeface="Arial"/>
              <a:ea typeface="Arial"/>
              <a:cs typeface="Arial"/>
              <a:sym typeface="Arial"/>
            </a:endParaRPr>
          </a:p>
          <a:p>
            <a:pPr marL="342900" marR="0" lvl="0" indent="-342900" algn="l" rtl="0">
              <a:spcBef>
                <a:spcPts val="0"/>
              </a:spcBef>
              <a:spcAft>
                <a:spcPts val="0"/>
              </a:spcAft>
              <a:buClr>
                <a:schemeClr val="accent1"/>
              </a:buClr>
              <a:buSzPts val="1800"/>
              <a:buFont typeface="Assistant"/>
              <a:buAutoNum type="arabicPeriod"/>
            </a:pPr>
            <a:r>
              <a:rPr lang="pl-PL" dirty="1" sz="1600">
                <a:solidFill>
                  <a:schemeClr val="accent1"/>
                </a:solidFill>
                <a:latin typeface="Arial"/>
                <a:ea typeface="Arial"/>
                <a:cs typeface="Arial"/>
                <a:sym typeface="Arial"/>
              </a:rPr>
              <a:t>Aby przechodzić w górę i w dół, użyjcie strzałek </a:t>
            </a:r>
            <a:r>
              <a:rPr lang="pl-PL" dirty="1" b="1" sz="1600">
                <a:solidFill>
                  <a:schemeClr val="accent1"/>
                </a:solidFill>
                <a:latin typeface="Arial"/>
                <a:ea typeface="Arial"/>
                <a:cs typeface="Arial"/>
                <a:sym typeface="Arial"/>
              </a:rPr>
              <a:t>góra</a:t>
            </a:r>
            <a:r>
              <a:rPr lang="pl-PL" dirty="1" sz="1600">
                <a:solidFill>
                  <a:schemeClr val="accent1"/>
                </a:solidFill>
                <a:latin typeface="Arial"/>
                <a:ea typeface="Arial"/>
                <a:cs typeface="Arial"/>
                <a:sym typeface="Arial"/>
              </a:rPr>
              <a:t> i </a:t>
            </a:r>
            <a:r>
              <a:rPr lang="pl-PL" dirty="1" b="1" sz="1600">
                <a:solidFill>
                  <a:schemeClr val="accent1"/>
                </a:solidFill>
                <a:latin typeface="Arial"/>
                <a:ea typeface="Arial"/>
                <a:cs typeface="Arial"/>
                <a:sym typeface="Arial"/>
              </a:rPr>
              <a:t>dół</a:t>
            </a:r>
            <a:r>
              <a:rPr lang="pl-PL" dirty="1" sz="1600">
                <a:solidFill>
                  <a:schemeClr val="accent1"/>
                </a:solidFill>
                <a:latin typeface="Arial"/>
                <a:ea typeface="Arial"/>
                <a:cs typeface="Arial"/>
                <a:sym typeface="Arial"/>
              </a:rPr>
              <a:t> na klawiaturze</a:t>
            </a:r>
          </a:p>
          <a:p>
            <a:pPr marL="342900" marR="0" lvl="0" indent="-342900" algn="l" rtl="0">
              <a:spcBef>
                <a:spcPts val="0"/>
              </a:spcBef>
              <a:spcAft>
                <a:spcPts val="0"/>
              </a:spcAft>
              <a:buClr>
                <a:schemeClr val="accent1"/>
              </a:buClr>
              <a:buSzPts val="1800"/>
              <a:buFont typeface="Assistant"/>
              <a:buAutoNum type="arabicPeriod"/>
            </a:pPr>
            <a:r>
              <a:rPr lang="pl-PL" dirty="1" sz="1600">
                <a:solidFill>
                  <a:schemeClr val="accent1"/>
                </a:solidFill>
                <a:latin typeface="Arial"/>
                <a:ea typeface="Arial"/>
                <a:cs typeface="Arial"/>
                <a:sym typeface="Arial"/>
              </a:rPr>
              <a:t>Aby wykonać kod w tym notatniku, wybierzcie blok kodu i naciśnijcie </a:t>
            </a:r>
            <a:r>
              <a:rPr lang="pl-PL" dirty="1" b="1" sz="1600">
                <a:solidFill>
                  <a:schemeClr val="accent1"/>
                </a:solidFill>
                <a:latin typeface="Arial"/>
                <a:ea typeface="Arial"/>
                <a:cs typeface="Arial"/>
                <a:sym typeface="Arial"/>
              </a:rPr>
              <a:t>Shift+Enter</a:t>
            </a:r>
          </a:p>
          <a:p>
            <a:pPr marL="342900" marR="0" lvl="0" indent="-342900" algn="l" rtl="0">
              <a:spcBef>
                <a:spcPts val="0"/>
              </a:spcBef>
              <a:spcAft>
                <a:spcPts val="0"/>
              </a:spcAft>
              <a:buClr>
                <a:schemeClr val="accent1"/>
              </a:buClr>
              <a:buSzPts val="1800"/>
              <a:buFont typeface="Assistant"/>
              <a:buAutoNum type="arabicPeriod"/>
            </a:pPr>
            <a:r>
              <a:rPr lang="pl-PL" dirty="1" sz="1600">
                <a:solidFill>
                  <a:schemeClr val="accent1"/>
                </a:solidFill>
                <a:latin typeface="Arial"/>
                <a:ea typeface="Arial"/>
                <a:cs typeface="Arial"/>
                <a:sym typeface="Arial"/>
              </a:rPr>
              <a:t>Aby edytować blok kodu, naciśnijcie </a:t>
            </a:r>
            <a:r>
              <a:rPr lang="pl-PL" dirty="1" b="1" sz="1600">
                <a:solidFill>
                  <a:schemeClr val="accent1"/>
                </a:solidFill>
                <a:latin typeface="Arial"/>
                <a:ea typeface="Arial"/>
                <a:cs typeface="Arial"/>
                <a:sym typeface="Arial"/>
              </a:rPr>
              <a:t>Enter</a:t>
            </a:r>
          </a:p>
          <a:p>
            <a:pPr marL="0" marR="0" lvl="0" indent="0" algn="l" rtl="0">
              <a:spcBef>
                <a:spcPts val="0"/>
              </a:spcBef>
              <a:spcAft>
                <a:spcPts val="0"/>
              </a:spcAft>
              <a:buNone/>
            </a:pPr>
            <a:endParaRPr sz="1600">
              <a:solidFill>
                <a:schemeClr val="accent1"/>
              </a:solidFill>
              <a:latin typeface="Arial"/>
              <a:ea typeface="Arial"/>
              <a:cs typeface="Arial"/>
              <a:sym typeface="Arial"/>
            </a:endParaRPr>
          </a:p>
          <a:p>
            <a:pPr marL="0" marR="0" lvl="0" indent="0" algn="l" rtl="0">
              <a:spcBef>
                <a:spcPts val="0"/>
              </a:spcBef>
              <a:spcAft>
                <a:spcPts val="0"/>
              </a:spcAft>
              <a:buNone/>
            </a:pPr>
            <a:r>
              <a:rPr lang="pl-PL" dirty="1" sz="1600" b="1">
                <a:solidFill>
                  <a:schemeClr val="dk1"/>
                </a:solidFill>
                <a:latin typeface="Arial"/>
                <a:ea typeface="Arial"/>
                <a:cs typeface="Arial"/>
                <a:sym typeface="Arial"/>
              </a:rPr>
              <a:t>Przed rozpoczęciem zróbcie kopię waszego notatnika Jupyter.</a:t>
            </a:r>
            <a:r>
              <a:rPr lang="pl-PL" dirty="1" sz="1600" b="1">
                <a:solidFill>
                  <a:schemeClr val="dk1"/>
                </a:solidFill>
                <a:latin typeface="Arial"/>
                <a:ea typeface="Arial"/>
                <a:cs typeface="Arial"/>
                <a:sym typeface="Arial"/>
              </a:rPr>
              <a:t> </a:t>
            </a:r>
          </a:p>
          <a:p>
            <a:pPr marL="0" marR="0" lvl="0" indent="0" algn="l" rtl="0">
              <a:spcBef>
                <a:spcPts val="0"/>
              </a:spcBef>
              <a:spcAft>
                <a:spcPts val="0"/>
              </a:spcAft>
              <a:buNone/>
            </a:pPr>
            <a:r>
              <a:rPr lang="pl-PL" dirty="1" sz="1600" b="1">
                <a:solidFill>
                  <a:schemeClr val="dk1"/>
                </a:solidFill>
                <a:latin typeface="Arial"/>
                <a:ea typeface="Arial"/>
                <a:cs typeface="Arial"/>
                <a:sym typeface="Arial"/>
              </a:rPr>
              <a:t>Będziecie zawsze mieć go pod ręką na wypadek, gdyby coś później poszło nie tak.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3"/>
          <p:cNvSpPr txBox="1">
            <a:spLocks noGrp="1"/>
          </p:cNvSpPr>
          <p:nvPr>
            <p:ph type="title"/>
          </p:nvPr>
        </p:nvSpPr>
        <p:spPr>
          <a:xfrm>
            <a:off x="937260" y="2108062"/>
            <a:ext cx="726186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4000"/>
              <a:buFont typeface="Arial"/>
              <a:buNone/>
            </a:pPr>
            <a:r>
              <a:rPr lang="pl-PL" dirty="1" sz="4000" b="1"/>
              <a:t>Jeśli macie trudności, </a:t>
            </a:r>
            <a:br>
              <a:rPr lang="pl-PL" dirty="1" sz="4000" b="1"/>
            </a:br>
            <a:r>
              <a:rPr lang="pl-PL" dirty="1" sz="4000" b="1"/>
              <a:t>wróćcie do ćwiczeń.</a:t>
            </a:r>
            <a:br>
              <a:rPr lang="pl-PL" dirty="1" sz="8000" b="1"/>
            </a:br>
            <a:r>
              <a:rPr lang="pl-PL" dirty="1" sz="3000" b="1">
                <a:solidFill>
                  <a:schemeClr val="accent3"/>
                </a:solidFill>
                <a:latin typeface="Arial"/>
                <a:ea typeface="Arial"/>
                <a:cs typeface="Arial"/>
                <a:sym typeface="Arial"/>
              </a:rPr>
              <a:t>Jeśli mimo prób wciąż macie kłopot, poszukajcie pomocy/poproście o pomoc.</a:t>
            </a:r>
          </a:p>
        </p:txBody>
      </p:sp>
      <p:sp>
        <p:nvSpPr>
          <p:cNvPr id="382" name="Google Shape;382;p23"/>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23</a:t>
            </a:fld>
          </a:p>
        </p:txBody>
      </p:sp>
      <p:sp>
        <p:nvSpPr>
          <p:cNvPr id="383" name="Google Shape;383;p23"/>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rgbClr val="FFFFFF"/>
                </a:solidFill>
                <a:latin typeface="Arial"/>
                <a:ea typeface="Arial"/>
                <a:cs typeface="Arial"/>
                <a:sym typeface="Arial"/>
              </a:rPr>
              <a:t>Copyright © 2019 Intel Corporation.</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Wszelkie prawa zastrzeżone.</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Intel oraz logo Intel są znakami towarowymi firmy Intel Corporation w Stanach Zjednoczonych i innych krajach.</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4"/>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Do zapamiętania</a:t>
            </a:r>
          </a:p>
        </p:txBody>
      </p:sp>
      <p:sp>
        <p:nvSpPr>
          <p:cNvPr id="390" name="Google Shape;390;p24"/>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24</a:t>
            </a:fld>
          </a:p>
        </p:txBody>
      </p:sp>
      <p:sp>
        <p:nvSpPr>
          <p:cNvPr id="391" name="Google Shape;391;p24"/>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5"/>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25</a:t>
            </a:fld>
          </a:p>
        </p:txBody>
      </p:sp>
      <p:sp>
        <p:nvSpPr>
          <p:cNvPr id="398" name="Google Shape;398;p25"/>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399" name="Google Shape;399;p25"/>
          <p:cNvSpPr txBox="1"/>
          <p:nvPr/>
        </p:nvSpPr>
        <p:spPr>
          <a:xfrm>
            <a:off x="395536" y="2211710"/>
            <a:ext cx="2664296" cy="160043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400"/>
              <a:buFont typeface="Arial"/>
              <a:buNone/>
            </a:pPr>
            <a:r>
              <a:rPr lang="pl-PL" dirty="1" sz="1400" b="1" i="0" u="none" strike="noStrike" cap="none">
                <a:solidFill>
                  <a:srgbClr val="000000"/>
                </a:solidFill>
                <a:latin typeface="Arial"/>
                <a:ea typeface="Arial"/>
                <a:cs typeface="Arial"/>
                <a:sym typeface="Arial"/>
              </a:rPr>
              <a:t>Do uwzględnienia:</a:t>
            </a:r>
          </a:p>
          <a:p>
            <a:pPr marL="342900" marR="0" lvl="0" indent="-342900" algn="l" rtl="0">
              <a:lnSpc>
                <a:spcPct val="100000"/>
              </a:lnSpc>
              <a:spcBef>
                <a:spcPts val="0"/>
              </a:spcBef>
              <a:spcAft>
                <a:spcPts val="0"/>
              </a:spcAft>
              <a:buClr>
                <a:srgbClr val="000000"/>
              </a:buClr>
              <a:buSzPts val="1400"/>
              <a:buFont typeface="Arial"/>
              <a:buChar char="•"/>
            </a:pPr>
            <a:r>
              <a:rPr lang="pl-PL" dirty="1" sz="1400" b="0" i="0" u="none" strike="noStrike" cap="none">
                <a:solidFill>
                  <a:srgbClr val="000000"/>
                </a:solidFill>
                <a:latin typeface="Arial"/>
                <a:ea typeface="Arial"/>
                <a:cs typeface="Arial"/>
                <a:sym typeface="Arial"/>
              </a:rPr>
              <a:t>Spójny format danych</a:t>
            </a:r>
          </a:p>
          <a:p>
            <a:pPr marL="342900" marR="0" lvl="0" indent="-342900" algn="l" rtl="0">
              <a:lnSpc>
                <a:spcPct val="100000"/>
              </a:lnSpc>
              <a:spcBef>
                <a:spcPts val="0"/>
              </a:spcBef>
              <a:spcAft>
                <a:spcPts val="0"/>
              </a:spcAft>
              <a:buClr>
                <a:srgbClr val="000000"/>
              </a:buClr>
              <a:buSzPts val="1400"/>
              <a:buFont typeface="Arial"/>
              <a:buChar char="•"/>
            </a:pPr>
            <a:r>
              <a:rPr lang="pl-PL" dirty="1" sz="1400" b="0" i="0" u="none" strike="noStrike" cap="none">
                <a:solidFill>
                  <a:srgbClr val="000000"/>
                </a:solidFill>
                <a:latin typeface="Arial"/>
                <a:ea typeface="Arial"/>
                <a:cs typeface="Arial"/>
                <a:sym typeface="Arial"/>
              </a:rPr>
              <a:t>Wstępne przetwarzanie</a:t>
            </a:r>
          </a:p>
          <a:p>
            <a:pPr marL="342900" marR="0" lvl="0" indent="-342900" algn="l" rtl="0">
              <a:lnSpc>
                <a:spcPct val="100000"/>
              </a:lnSpc>
              <a:spcBef>
                <a:spcPts val="0"/>
              </a:spcBef>
              <a:spcAft>
                <a:spcPts val="0"/>
              </a:spcAft>
              <a:buClr>
                <a:srgbClr val="000000"/>
              </a:buClr>
              <a:buSzPts val="1400"/>
              <a:buFont typeface="Arial"/>
              <a:buChar char="•"/>
            </a:pPr>
            <a:r>
              <a:rPr lang="pl-PL" dirty="1" sz="1400" b="0" i="0" u="none" strike="noStrike" cap="none">
                <a:solidFill>
                  <a:srgbClr val="000000"/>
                </a:solidFill>
                <a:latin typeface="Arial"/>
                <a:ea typeface="Arial"/>
                <a:cs typeface="Arial"/>
                <a:sym typeface="Arial"/>
              </a:rPr>
              <a:t>Selekcja cech</a:t>
            </a:r>
          </a:p>
          <a:p>
            <a:pPr marL="342900" marR="0" lvl="0" indent="-342900" algn="l" rtl="0">
              <a:lnSpc>
                <a:spcPct val="100000"/>
              </a:lnSpc>
              <a:spcBef>
                <a:spcPts val="0"/>
              </a:spcBef>
              <a:spcAft>
                <a:spcPts val="0"/>
              </a:spcAft>
              <a:buClr>
                <a:srgbClr val="000000"/>
              </a:buClr>
              <a:buSzPts val="1400"/>
              <a:buFont typeface="Arial"/>
              <a:buChar char="•"/>
            </a:pPr>
            <a:r>
              <a:rPr lang="pl-PL" dirty="1" sz="1400" b="0" i="0" u="none" strike="noStrike" cap="none">
                <a:solidFill>
                  <a:srgbClr val="000000"/>
                </a:solidFill>
                <a:latin typeface="Arial"/>
                <a:ea typeface="Arial"/>
                <a:cs typeface="Arial"/>
                <a:sym typeface="Arial"/>
              </a:rPr>
              <a:t>Odpowiedniość danych do trenowania</a:t>
            </a:r>
          </a:p>
          <a:p>
            <a:pPr marL="342900" marR="0" lvl="0" indent="-342900" algn="l" rtl="0">
              <a:lnSpc>
                <a:spcPct val="100000"/>
              </a:lnSpc>
              <a:spcBef>
                <a:spcPts val="0"/>
              </a:spcBef>
              <a:spcAft>
                <a:spcPts val="0"/>
              </a:spcAft>
              <a:buClr>
                <a:srgbClr val="000000"/>
              </a:buClr>
              <a:buSzPts val="1400"/>
              <a:buFont typeface="Arial"/>
              <a:buChar char="•"/>
            </a:pPr>
            <a:r>
              <a:rPr lang="pl-PL" dirty="1" sz="1400" b="0" i="0" u="none" strike="noStrike" cap="none">
                <a:solidFill>
                  <a:srgbClr val="000000"/>
                </a:solidFill>
                <a:latin typeface="Arial"/>
                <a:ea typeface="Arial"/>
                <a:cs typeface="Arial"/>
                <a:sym typeface="Arial"/>
              </a:rPr>
              <a:t>Jakość danych do trenowania</a:t>
            </a: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5"/>
          <p:cNvSpPr txBox="1"/>
          <p:nvPr/>
        </p:nvSpPr>
        <p:spPr>
          <a:xfrm>
            <a:off x="3059832" y="2211710"/>
            <a:ext cx="3528392" cy="73866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400"/>
              <a:buFont typeface="Arial"/>
              <a:buNone/>
            </a:pPr>
            <a:r>
              <a:rPr lang="pl-PL" dirty="1" sz="1400" b="1" i="0" u="none" strike="noStrike" cap="none">
                <a:solidFill>
                  <a:srgbClr val="000000"/>
                </a:solidFill>
                <a:latin typeface="Arial"/>
                <a:ea typeface="Arial"/>
                <a:cs typeface="Arial"/>
                <a:sym typeface="Arial"/>
              </a:rPr>
              <a:t>Algorytmy uczenia maszynowego:</a:t>
            </a:r>
          </a:p>
          <a:p>
            <a:pPr marL="342900" marR="0" lvl="0" indent="-342900" algn="l" rtl="0">
              <a:lnSpc>
                <a:spcPct val="100000"/>
              </a:lnSpc>
              <a:spcBef>
                <a:spcPts val="0"/>
              </a:spcBef>
              <a:spcAft>
                <a:spcPts val="0"/>
              </a:spcAft>
              <a:buClr>
                <a:srgbClr val="000000"/>
              </a:buClr>
              <a:buSzPts val="1400"/>
              <a:buFont typeface="Arial"/>
              <a:buChar char="•"/>
            </a:pPr>
            <a:r>
              <a:rPr lang="pl-PL" dirty="1" sz="1400" b="0" i="0" u="none" strike="noStrike" cap="none">
                <a:solidFill>
                  <a:srgbClr val="000000"/>
                </a:solidFill>
                <a:latin typeface="Arial"/>
                <a:ea typeface="Arial"/>
                <a:cs typeface="Arial"/>
                <a:sym typeface="Arial"/>
              </a:rPr>
              <a:t>K najbliższych sąsiadów</a:t>
            </a:r>
          </a:p>
          <a:p>
            <a:pPr marL="342900" marR="0" lvl="0" indent="-342900" algn="l" rtl="0">
              <a:lnSpc>
                <a:spcPct val="100000"/>
              </a:lnSpc>
              <a:spcBef>
                <a:spcPts val="0"/>
              </a:spcBef>
              <a:spcAft>
                <a:spcPts val="0"/>
              </a:spcAft>
              <a:buClr>
                <a:srgbClr val="000000"/>
              </a:buClr>
              <a:buSzPts val="1400"/>
              <a:buFont typeface="Arial"/>
              <a:buChar char="•"/>
            </a:pPr>
            <a:r>
              <a:rPr lang="pl-PL" dirty="1" sz="1400" b="0" i="0" u="none" strike="noStrike" cap="none">
                <a:solidFill>
                  <a:srgbClr val="000000"/>
                </a:solidFill>
                <a:latin typeface="Arial"/>
                <a:ea typeface="Arial"/>
                <a:cs typeface="Arial"/>
                <a:sym typeface="Arial"/>
              </a:rPr>
              <a:t>Maszyny wektorów nośnych</a:t>
            </a:r>
          </a:p>
        </p:txBody>
      </p:sp>
      <p:sp>
        <p:nvSpPr>
          <p:cNvPr id="401" name="Google Shape;401;p25"/>
          <p:cNvSpPr/>
          <p:nvPr/>
        </p:nvSpPr>
        <p:spPr>
          <a:xfrm>
            <a:off x="474758" y="382324"/>
            <a:ext cx="2156442" cy="135451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25"/>
          <p:cNvSpPr txBox="1"/>
          <p:nvPr/>
        </p:nvSpPr>
        <p:spPr>
          <a:xfrm>
            <a:off x="474758" y="382324"/>
            <a:ext cx="2156442" cy="1354515"/>
          </a:xfrm>
          <a:prstGeom prst="rect">
            <a:avLst/>
          </a:prstGeom>
          <a:noFill/>
          <a:ln>
            <a:noFill/>
          </a:ln>
        </p:spPr>
        <p:txBody>
          <a:bodyPr spcFirstLastPara="1" wrap="square" lIns="76200" tIns="76200" rIns="76200" bIns="762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pl-PL" dirty="1" sz="2000" b="1" i="0" u="none" strike="noStrike" cap="none">
                <a:solidFill>
                  <a:schemeClr val="lt1"/>
                </a:solidFill>
                <a:latin typeface="Arial"/>
                <a:ea typeface="Arial"/>
                <a:cs typeface="Arial"/>
                <a:sym typeface="Arial"/>
              </a:rPr>
              <a:t>Dane</a:t>
            </a:r>
          </a:p>
          <a:p>
            <a:pPr marL="0" marR="0" lvl="0" indent="0" algn="ctr" rtl="0">
              <a:lnSpc>
                <a:spcPct val="90000"/>
              </a:lnSpc>
              <a:spcBef>
                <a:spcPts val="700"/>
              </a:spcBef>
              <a:spcAft>
                <a:spcPts val="0"/>
              </a:spcAft>
              <a:buClr>
                <a:srgbClr val="000000"/>
              </a:buClr>
              <a:buSzPts val="1600"/>
              <a:buFont typeface="Arial"/>
              <a:buNone/>
            </a:pPr>
            <a:r>
              <a:rPr lang="pl-PL" dirty="1" sz="1600" b="0" i="0" u="none" strike="noStrike" cap="none">
                <a:solidFill>
                  <a:schemeClr val="lt1"/>
                </a:solidFill>
                <a:latin typeface="Arial"/>
                <a:ea typeface="Arial"/>
                <a:cs typeface="Arial"/>
                <a:sym typeface="Arial"/>
              </a:rPr>
              <a:t>Gromadzenie danych</a:t>
            </a:r>
          </a:p>
          <a:p>
            <a:pPr marL="0" marR="0" lvl="0" indent="0" algn="ctr" rtl="0">
              <a:lnSpc>
                <a:spcPct val="90000"/>
              </a:lnSpc>
              <a:spcBef>
                <a:spcPts val="560"/>
              </a:spcBef>
              <a:spcAft>
                <a:spcPts val="0"/>
              </a:spcAft>
              <a:buClr>
                <a:srgbClr val="000000"/>
              </a:buClr>
              <a:buSzPts val="1600"/>
              <a:buFont typeface="Arial"/>
              <a:buNone/>
            </a:pPr>
            <a:r>
              <a:rPr lang="pl-PL" dirty="1" sz="1600" b="0" i="0" u="none" strike="noStrike" cap="none">
                <a:solidFill>
                  <a:schemeClr val="lt1"/>
                </a:solidFill>
                <a:latin typeface="Arial"/>
                <a:ea typeface="Arial"/>
                <a:cs typeface="Arial"/>
                <a:sym typeface="Arial"/>
              </a:rPr>
              <a:t>Przygotowanie danych</a:t>
            </a:r>
          </a:p>
        </p:txBody>
      </p:sp>
      <p:sp>
        <p:nvSpPr>
          <p:cNvPr id="403" name="Google Shape;403;p25"/>
          <p:cNvSpPr/>
          <p:nvPr/>
        </p:nvSpPr>
        <p:spPr>
          <a:xfrm>
            <a:off x="3493778" y="382324"/>
            <a:ext cx="2156442" cy="135451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25"/>
          <p:cNvSpPr txBox="1"/>
          <p:nvPr/>
        </p:nvSpPr>
        <p:spPr>
          <a:xfrm>
            <a:off x="3493778" y="382324"/>
            <a:ext cx="2156442" cy="1354515"/>
          </a:xfrm>
          <a:prstGeom prst="rect">
            <a:avLst/>
          </a:prstGeom>
          <a:noFill/>
          <a:ln>
            <a:noFill/>
          </a:ln>
        </p:spPr>
        <p:txBody>
          <a:bodyPr spcFirstLastPara="1" wrap="square" lIns="76200" tIns="76200" rIns="76200" bIns="762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pl-PL" dirty="1" sz="2000" b="1" i="0" u="none" strike="noStrike" cap="none">
                <a:solidFill>
                  <a:schemeClr val="lt1"/>
                </a:solidFill>
                <a:latin typeface="Arial"/>
                <a:ea typeface="Arial"/>
                <a:cs typeface="Arial"/>
                <a:sym typeface="Arial"/>
              </a:rPr>
              <a:t>Model</a:t>
            </a:r>
          </a:p>
          <a:p>
            <a:pPr marL="0" marR="0" lvl="0" indent="0" algn="ctr" rtl="0">
              <a:lnSpc>
                <a:spcPct val="90000"/>
              </a:lnSpc>
              <a:spcBef>
                <a:spcPts val="700"/>
              </a:spcBef>
              <a:spcAft>
                <a:spcPts val="0"/>
              </a:spcAft>
              <a:buClr>
                <a:srgbClr val="000000"/>
              </a:buClr>
              <a:buSzPts val="1600"/>
              <a:buFont typeface="Arial"/>
              <a:buNone/>
            </a:pPr>
            <a:r>
              <a:rPr lang="pl-PL" dirty="1" sz="1600" b="0" i="0" u="none" strike="noStrike" cap="none">
                <a:solidFill>
                  <a:schemeClr val="lt1"/>
                </a:solidFill>
                <a:latin typeface="Arial"/>
                <a:ea typeface="Arial"/>
                <a:cs typeface="Arial"/>
                <a:sym typeface="Arial"/>
              </a:rPr>
              <a:t>Podział danych na dane do testowania/trenowania</a:t>
            </a:r>
          </a:p>
          <a:p>
            <a:pPr marL="0" marR="0" lvl="0" indent="0" algn="ctr" rtl="0">
              <a:lnSpc>
                <a:spcPct val="90000"/>
              </a:lnSpc>
              <a:spcBef>
                <a:spcPts val="560"/>
              </a:spcBef>
              <a:spcAft>
                <a:spcPts val="0"/>
              </a:spcAft>
              <a:buClr>
                <a:srgbClr val="000000"/>
              </a:buClr>
              <a:buSzPts val="1600"/>
              <a:buFont typeface="Arial"/>
              <a:buNone/>
            </a:pPr>
            <a:r>
              <a:rPr lang="pl-PL" dirty="1" sz="1600" b="0" i="0" u="none" strike="noStrike" cap="none">
                <a:solidFill>
                  <a:schemeClr val="lt1"/>
                </a:solidFill>
                <a:latin typeface="Arial"/>
                <a:ea typeface="Arial"/>
                <a:cs typeface="Arial"/>
                <a:sym typeface="Arial"/>
              </a:rPr>
              <a:t>Trenowanie modelu</a:t>
            </a:r>
          </a:p>
        </p:txBody>
      </p:sp>
      <p:sp>
        <p:nvSpPr>
          <p:cNvPr id="405" name="Google Shape;405;p25"/>
          <p:cNvSpPr/>
          <p:nvPr/>
        </p:nvSpPr>
        <p:spPr>
          <a:xfrm>
            <a:off x="6512798" y="382324"/>
            <a:ext cx="2156442" cy="135451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5"/>
          <p:cNvSpPr txBox="1"/>
          <p:nvPr/>
        </p:nvSpPr>
        <p:spPr>
          <a:xfrm>
            <a:off x="6512798" y="382324"/>
            <a:ext cx="2156442" cy="1354515"/>
          </a:xfrm>
          <a:prstGeom prst="rect">
            <a:avLst/>
          </a:prstGeom>
          <a:noFill/>
          <a:ln>
            <a:noFill/>
          </a:ln>
        </p:spPr>
        <p:txBody>
          <a:bodyPr spcFirstLastPara="1" wrap="square" lIns="76200" tIns="76200" rIns="76200" bIns="762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pl-PL" dirty="1" sz="2000" b="1" i="0" u="none" strike="noStrike" cap="none">
                <a:solidFill>
                  <a:schemeClr val="lt1"/>
                </a:solidFill>
                <a:latin typeface="Arial"/>
                <a:ea typeface="Arial"/>
                <a:cs typeface="Arial"/>
                <a:sym typeface="Arial"/>
              </a:rPr>
              <a:t>Predykcja</a:t>
            </a:r>
          </a:p>
          <a:p>
            <a:pPr marL="0" marR="0" lvl="0" indent="0" algn="ctr" rtl="0">
              <a:lnSpc>
                <a:spcPct val="90000"/>
              </a:lnSpc>
              <a:spcBef>
                <a:spcPts val="700"/>
              </a:spcBef>
              <a:spcAft>
                <a:spcPts val="0"/>
              </a:spcAft>
              <a:buClr>
                <a:srgbClr val="000000"/>
              </a:buClr>
              <a:buSzPts val="1600"/>
              <a:buFont typeface="Arial"/>
              <a:buNone/>
            </a:pPr>
            <a:r>
              <a:rPr lang="pl-PL" dirty="1" sz="1600" b="0" i="0" u="none" strike="noStrike" cap="none">
                <a:solidFill>
                  <a:schemeClr val="lt1"/>
                </a:solidFill>
                <a:latin typeface="Arial"/>
                <a:ea typeface="Arial"/>
                <a:cs typeface="Arial"/>
                <a:sym typeface="Arial"/>
              </a:rPr>
              <a:t>Ocena wydajności</a:t>
            </a:r>
          </a:p>
        </p:txBody>
      </p:sp>
      <p:sp>
        <p:nvSpPr>
          <p:cNvPr id="407" name="Google Shape;407;p25"/>
          <p:cNvSpPr txBox="1"/>
          <p:nvPr/>
        </p:nvSpPr>
        <p:spPr>
          <a:xfrm>
            <a:off x="0" y="4227934"/>
            <a:ext cx="9144000" cy="307777"/>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000000"/>
              </a:buClr>
              <a:buSzPts val="1400"/>
              <a:buFont typeface="Arial"/>
              <a:buNone/>
            </a:pPr>
            <a:r>
              <a:rPr lang="pl-PL" dirty="1" sz="1400" b="0" i="1" u="none" strike="noStrike" cap="none">
                <a:solidFill>
                  <a:srgbClr val="000000"/>
                </a:solidFill>
                <a:latin typeface="Arial"/>
                <a:ea typeface="Arial"/>
                <a:cs typeface="Arial"/>
                <a:sym typeface="Arial"/>
              </a:rPr>
              <a:t>Ta lista technik nie jest wyczerpująca, to tylko które wprowadzenie.</a:t>
            </a:r>
            <a:r>
              <a:rPr lang="pl-PL" dirty="1" sz="1400" b="0" i="1" u="none" strike="noStrike" cap="none">
                <a:solidFill>
                  <a:srgbClr val="000000"/>
                </a:solidFill>
                <a:latin typeface="Arial"/>
                <a:ea typeface="Arial"/>
                <a:cs typeface="Arial"/>
                <a:sym typeface="Arial"/>
              </a:rPr>
              <a:t> </a:t>
            </a:r>
            <a:r>
              <a:rPr lang="pl-PL" dirty="1" sz="1400" b="0" i="1" u="none" strike="noStrike" cap="none">
                <a:solidFill>
                  <a:srgbClr val="000000"/>
                </a:solidFill>
                <a:latin typeface="Arial"/>
                <a:ea typeface="Arial"/>
                <a:cs typeface="Arial"/>
                <a:sym typeface="Arial"/>
              </a:rPr>
              <a:t>Uczcie się dalej, gdy już te warsztaty się skończą!</a:t>
            </a:r>
          </a:p>
        </p:txBody>
      </p:sp>
      <p:sp>
        <p:nvSpPr>
          <p:cNvPr id="408" name="Google Shape;408;p25"/>
          <p:cNvSpPr txBox="1"/>
          <p:nvPr/>
        </p:nvSpPr>
        <p:spPr>
          <a:xfrm>
            <a:off x="6588224" y="2211710"/>
            <a:ext cx="2160240" cy="160043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400"/>
              <a:buFont typeface="Arial"/>
              <a:buNone/>
            </a:pPr>
            <a:r>
              <a:rPr lang="pl-PL" dirty="1" sz="1400" b="1" i="0" u="none" strike="noStrike" cap="none">
                <a:solidFill>
                  <a:srgbClr val="000000"/>
                </a:solidFill>
                <a:latin typeface="Arial"/>
                <a:ea typeface="Arial"/>
                <a:cs typeface="Arial"/>
                <a:sym typeface="Arial"/>
              </a:rPr>
              <a:t>Ocena:</a:t>
            </a:r>
          </a:p>
          <a:p>
            <a:pPr marL="342900" marR="0" lvl="0" indent="-342900" algn="l" rtl="0">
              <a:lnSpc>
                <a:spcPct val="100000"/>
              </a:lnSpc>
              <a:spcBef>
                <a:spcPts val="0"/>
              </a:spcBef>
              <a:spcAft>
                <a:spcPts val="0"/>
              </a:spcAft>
              <a:buClr>
                <a:srgbClr val="000000"/>
              </a:buClr>
              <a:buSzPts val="1400"/>
              <a:buFont typeface="Arial"/>
              <a:buChar char="•"/>
            </a:pPr>
            <a:r>
              <a:rPr lang="pl-PL" dirty="1" sz="1400" b="0" i="0" u="none" strike="noStrike" cap="none">
                <a:solidFill>
                  <a:srgbClr val="000000"/>
                </a:solidFill>
                <a:latin typeface="Arial"/>
                <a:ea typeface="Arial"/>
                <a:cs typeface="Arial"/>
                <a:sym typeface="Arial"/>
              </a:rPr>
              <a:t>Precyzja</a:t>
            </a:r>
          </a:p>
          <a:p>
            <a:pPr marL="342900" marR="0" lvl="0" indent="-342900" algn="l" rtl="0">
              <a:lnSpc>
                <a:spcPct val="100000"/>
              </a:lnSpc>
              <a:spcBef>
                <a:spcPts val="0"/>
              </a:spcBef>
              <a:spcAft>
                <a:spcPts val="0"/>
              </a:spcAft>
              <a:buClr>
                <a:srgbClr val="000000"/>
              </a:buClr>
              <a:buSzPts val="1400"/>
              <a:buFont typeface="Arial"/>
              <a:buChar char="•"/>
            </a:pPr>
            <a:r>
              <a:rPr lang="pl-PL" dirty="1" sz="1400" b="0" i="0" u="none" strike="noStrike" cap="none">
                <a:solidFill>
                  <a:srgbClr val="000000"/>
                </a:solidFill>
                <a:latin typeface="Arial"/>
                <a:ea typeface="Arial"/>
                <a:cs typeface="Arial"/>
                <a:sym typeface="Arial"/>
              </a:rPr>
              <a:t>Czułość</a:t>
            </a:r>
          </a:p>
          <a:p>
            <a:pPr marL="342900" marR="0" lvl="0" indent="-342900" algn="l" rtl="0">
              <a:lnSpc>
                <a:spcPct val="100000"/>
              </a:lnSpc>
              <a:spcBef>
                <a:spcPts val="0"/>
              </a:spcBef>
              <a:spcAft>
                <a:spcPts val="0"/>
              </a:spcAft>
              <a:buClr>
                <a:srgbClr val="000000"/>
              </a:buClr>
              <a:buSzPts val="1400"/>
              <a:buFont typeface="Arial"/>
              <a:buChar char="•"/>
            </a:pPr>
            <a:r>
              <a:rPr lang="pl-PL" dirty="1" sz="1400" b="0" i="0" u="none" strike="noStrike" cap="none">
                <a:solidFill>
                  <a:srgbClr val="000000"/>
                </a:solidFill>
                <a:latin typeface="Arial"/>
                <a:ea typeface="Arial"/>
                <a:cs typeface="Arial"/>
                <a:sym typeface="Arial"/>
              </a:rPr>
              <a:t>Zrozumienie możliwych przyczyn</a:t>
            </a:r>
          </a:p>
          <a:p>
            <a:pPr marL="342900" marR="0" lvl="0" indent="-342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25"/>
          <p:cNvSpPr/>
          <p:nvPr/>
        </p:nvSpPr>
        <p:spPr>
          <a:xfrm>
            <a:off x="2817503" y="720785"/>
            <a:ext cx="535297" cy="677591"/>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0" name="Google Shape;410;p25"/>
          <p:cNvSpPr/>
          <p:nvPr/>
        </p:nvSpPr>
        <p:spPr>
          <a:xfrm>
            <a:off x="5827403" y="720785"/>
            <a:ext cx="535297" cy="677591"/>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6"/>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6000"/>
              <a:buFont typeface="Arial"/>
              <a:buNone/>
            </a:pPr>
            <a:r>
              <a:rPr lang="pl-PL" dirty="1" sz="6000" b="1"/>
              <a:t>Jak wam poszły zadania?</a:t>
            </a:r>
          </a:p>
        </p:txBody>
      </p:sp>
      <p:sp>
        <p:nvSpPr>
          <p:cNvPr id="417" name="Google Shape;417;p26"/>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26</a:t>
            </a:fld>
          </a:p>
        </p:txBody>
      </p:sp>
      <p:sp>
        <p:nvSpPr>
          <p:cNvPr id="418" name="Google Shape;418;p26"/>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7"/>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Projekt (Część 1 z 2)</a:t>
            </a:r>
          </a:p>
        </p:txBody>
      </p:sp>
      <p:sp>
        <p:nvSpPr>
          <p:cNvPr id="425" name="Google Shape;425;p27"/>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27</a:t>
            </a:fld>
          </a:p>
        </p:txBody>
      </p:sp>
      <p:sp>
        <p:nvSpPr>
          <p:cNvPr id="426" name="Google Shape;426;p27"/>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8"/>
          <p:cNvSpPr txBox="1">
            <a:spLocks noGrp="1"/>
          </p:cNvSpPr>
          <p:nvPr>
            <p:ph type="title"/>
          </p:nvPr>
        </p:nvSpPr>
        <p:spPr>
          <a:xfrm>
            <a:off x="411480" y="2108062"/>
            <a:ext cx="833628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Czy przerwa się udała?</a:t>
            </a:r>
            <a:br>
              <a:rPr lang="pl-PL" dirty="1" sz="8000" b="1"/>
            </a:br>
            <a:r>
              <a:rPr lang="pl-PL" dirty="1" sz="3000" b="1">
                <a:solidFill>
                  <a:schemeClr val="accent3"/>
                </a:solidFill>
                <a:latin typeface="Arial"/>
                <a:ea typeface="Arial"/>
                <a:cs typeface="Arial"/>
                <a:sym typeface="Arial"/>
              </a:rPr>
              <a:t>Podzielcie się na zespoły 4-osobowe, czas na wyzwanie!</a:t>
            </a:r>
            <a:br>
              <a:rPr lang="pl-PL" dirty="1" sz="3000" b="1">
                <a:solidFill>
                  <a:schemeClr val="accent3"/>
                </a:solidFill>
                <a:latin typeface="Arial"/>
                <a:ea typeface="Arial"/>
                <a:cs typeface="Arial"/>
                <a:sym typeface="Arial"/>
              </a:rPr>
            </a:br>
          </a:p>
        </p:txBody>
      </p:sp>
      <p:sp>
        <p:nvSpPr>
          <p:cNvPr id="433" name="Google Shape;433;p28"/>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28</a:t>
            </a:fld>
          </a:p>
        </p:txBody>
      </p:sp>
      <p:sp>
        <p:nvSpPr>
          <p:cNvPr id="434" name="Google Shape;434;p28"/>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9"/>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29</a:t>
            </a:fld>
          </a:p>
        </p:txBody>
      </p:sp>
      <p:sp>
        <p:nvSpPr>
          <p:cNvPr id="441" name="Google Shape;441;p29"/>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Projekt</a:t>
            </a:r>
          </a:p>
        </p:txBody>
      </p:sp>
      <p:sp>
        <p:nvSpPr>
          <p:cNvPr id="442" name="Google Shape;442;p29"/>
          <p:cNvSpPr/>
          <p:nvPr/>
        </p:nvSpPr>
        <p:spPr>
          <a:xfrm>
            <a:off x="361949" y="979169"/>
            <a:ext cx="774382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dirty="1" sz="1800">
                <a:solidFill>
                  <a:schemeClr val="accent1"/>
                </a:solidFill>
                <a:latin typeface="Arial"/>
                <a:ea typeface="Arial"/>
                <a:cs typeface="Arial"/>
                <a:sym typeface="Arial"/>
              </a:rPr>
              <a:t>Opracujcie prostą aplikację do klasyfikacji bananów według kryterium dojrzałości (dojrzałe lub niedojrzałe).</a:t>
            </a:r>
            <a:r>
              <a:rPr lang="pl-PL" dirty="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Ekran wyświetla komunikat </a:t>
            </a:r>
            <a:r>
              <a:rPr lang="pl-PL" dirty="1" b="1" sz="1800">
                <a:solidFill>
                  <a:schemeClr val="accent1"/>
                </a:solidFill>
                <a:latin typeface="Arial"/>
                <a:ea typeface="Arial"/>
                <a:cs typeface="Arial"/>
                <a:sym typeface="Arial"/>
              </a:rPr>
              <a:t>„DOJRZAŁE BANANY”</a:t>
            </a:r>
            <a:r>
              <a:rPr lang="pl-PL" dirty="1" sz="1800">
                <a:solidFill>
                  <a:schemeClr val="accent1"/>
                </a:solidFill>
                <a:latin typeface="Arial"/>
                <a:ea typeface="Arial"/>
                <a:cs typeface="Arial"/>
                <a:sym typeface="Arial"/>
              </a:rPr>
              <a:t> (gotowe do zbioru), gdy przed kamerą umieszczony jest żółty banan.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3</a:t>
            </a:fld>
          </a:p>
        </p:txBody>
      </p:sp>
      <p:sp>
        <p:nvSpPr>
          <p:cNvPr id="184" name="Google Shape;184;p3"/>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185" name="Google Shape;185;p3"/>
          <p:cNvSpPr/>
          <p:nvPr/>
        </p:nvSpPr>
        <p:spPr>
          <a:xfrm>
            <a:off x="438150" y="1339900"/>
            <a:ext cx="8105775"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dirty="1" sz="2000">
                <a:solidFill>
                  <a:schemeClr val="accent1"/>
                </a:solidFill>
                <a:latin typeface="Arial"/>
                <a:ea typeface="Arial"/>
                <a:cs typeface="Arial"/>
                <a:sym typeface="Arial"/>
              </a:rPr>
              <a:t>Napiszcie swoje </a:t>
            </a:r>
            <a:r>
              <a:rPr lang="pl-PL" dirty="1" b="1" sz="2000">
                <a:solidFill>
                  <a:schemeClr val="accent1"/>
                </a:solidFill>
                <a:latin typeface="Arial"/>
                <a:ea typeface="Arial"/>
                <a:cs typeface="Arial"/>
                <a:sym typeface="Arial"/>
              </a:rPr>
              <a:t>imię</a:t>
            </a:r>
            <a:r>
              <a:rPr lang="pl-PL" dirty="1" sz="2000">
                <a:solidFill>
                  <a:schemeClr val="accent1"/>
                </a:solidFill>
                <a:latin typeface="Arial"/>
                <a:ea typeface="Arial"/>
                <a:cs typeface="Arial"/>
                <a:sym typeface="Arial"/>
              </a:rPr>
              <a:t> i </a:t>
            </a:r>
            <a:r>
              <a:rPr lang="pl-PL" dirty="1" b="1" sz="2000">
                <a:solidFill>
                  <a:schemeClr val="accent1"/>
                </a:solidFill>
                <a:latin typeface="Arial"/>
                <a:ea typeface="Arial"/>
                <a:cs typeface="Arial"/>
                <a:sym typeface="Arial"/>
              </a:rPr>
              <a:t>3 rzeczy, które lubicie</a:t>
            </a:r>
            <a:r>
              <a:rPr lang="pl-PL" dirty="1" sz="2000">
                <a:solidFill>
                  <a:schemeClr val="accent1"/>
                </a:solidFill>
                <a:latin typeface="Arial"/>
                <a:ea typeface="Arial"/>
                <a:cs typeface="Arial"/>
                <a:sym typeface="Arial"/>
              </a:rPr>
              <a:t>, na kartce papieru A4.</a:t>
            </a:r>
            <a:r>
              <a:rPr lang="pl-PL" dirty="1" sz="2000">
                <a:solidFill>
                  <a:schemeClr val="accent1"/>
                </a:solidFill>
                <a:latin typeface="Arial"/>
                <a:ea typeface="Arial"/>
                <a:cs typeface="Arial"/>
                <a:sym typeface="Arial"/>
              </a:rPr>
              <a:t> </a:t>
            </a:r>
          </a:p>
          <a:p>
            <a:pPr marL="0" marR="0" lvl="0" indent="0" algn="ctr" rtl="0">
              <a:spcBef>
                <a:spcPts val="0"/>
              </a:spcBef>
              <a:spcAft>
                <a:spcPts val="0"/>
              </a:spcAft>
              <a:buNone/>
            </a:pPr>
            <a:endParaRPr sz="2000">
              <a:solidFill>
                <a:schemeClr val="accent1"/>
              </a:solidFill>
              <a:latin typeface="Arial"/>
              <a:ea typeface="Arial"/>
              <a:cs typeface="Arial"/>
              <a:sym typeface="Arial"/>
            </a:endParaRPr>
          </a:p>
          <a:p>
            <a:pPr marL="0" marR="0" lvl="0" indent="0" algn="ctr" rtl="0">
              <a:spcBef>
                <a:spcPts val="0"/>
              </a:spcBef>
              <a:spcAft>
                <a:spcPts val="0"/>
              </a:spcAft>
              <a:buNone/>
            </a:pPr>
            <a:r>
              <a:rPr lang="pl-PL" dirty="1" sz="2000">
                <a:solidFill>
                  <a:schemeClr val="accent1"/>
                </a:solidFill>
                <a:latin typeface="Arial"/>
                <a:ea typeface="Arial"/>
                <a:cs typeface="Arial"/>
                <a:sym typeface="Arial"/>
              </a:rPr>
              <a:t>Przejdźcie się po sali i poznajcie nowe osoby.</a:t>
            </a:r>
            <a:r>
              <a:rPr lang="pl-PL" dirty="1" sz="2000">
                <a:solidFill>
                  <a:schemeClr val="accent1"/>
                </a:solidFill>
                <a:latin typeface="Arial"/>
                <a:ea typeface="Arial"/>
                <a:cs typeface="Arial"/>
                <a:sym typeface="Arial"/>
              </a:rPr>
              <a:t> </a:t>
            </a:r>
            <a:r>
              <a:rPr lang="pl-PL" dirty="1" sz="2000">
                <a:solidFill>
                  <a:schemeClr val="accent1"/>
                </a:solidFill>
                <a:latin typeface="Arial"/>
                <a:ea typeface="Arial"/>
                <a:cs typeface="Arial"/>
                <a:sym typeface="Arial"/>
              </a:rPr>
              <a:t>Dopiszcie imienia znajomych na kartce i pozwólcie im zagłosować na 1 z 3 rzeczy, którą oni też lubią.</a:t>
            </a:r>
            <a:r>
              <a:rPr lang="pl-PL" dirty="1" sz="2000">
                <a:solidFill>
                  <a:schemeClr val="accent1"/>
                </a:solidFill>
                <a:latin typeface="Arial"/>
                <a:ea typeface="Arial"/>
                <a:cs typeface="Arial"/>
                <a:sym typeface="Arial"/>
              </a:rPr>
              <a:t> </a:t>
            </a:r>
            <a:r>
              <a:rPr lang="pl-PL" dirty="1" sz="2000">
                <a:solidFill>
                  <a:schemeClr val="accent1"/>
                </a:solidFill>
                <a:latin typeface="Arial"/>
                <a:ea typeface="Arial"/>
                <a:cs typeface="Arial"/>
                <a:sym typeface="Arial"/>
              </a:rPr>
              <a:t>Zapamiętajcie ich imiona i tę ulubioną 1 rzecz, która was łączy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0"/>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30</a:t>
            </a:fld>
          </a:p>
        </p:txBody>
      </p:sp>
      <p:sp>
        <p:nvSpPr>
          <p:cNvPr id="449" name="Google Shape;449;p30"/>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Jakie są różne poziomy?</a:t>
            </a:r>
          </a:p>
        </p:txBody>
      </p:sp>
      <p:sp>
        <p:nvSpPr>
          <p:cNvPr id="450" name="Google Shape;450;p30"/>
          <p:cNvSpPr/>
          <p:nvPr/>
        </p:nvSpPr>
        <p:spPr>
          <a:xfrm>
            <a:off x="361949" y="979169"/>
            <a:ext cx="774382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1:</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Opracujcie prostą aplikację, która wyświetli komunikat „DOJRZAŁY BANAN”, gdy żółty banan jest umieszczony przed kamerą, i przestanie wyświetlać ten komunikat, gdy banan zostanie zabrany sprzed kamery.</a:t>
            </a:r>
          </a:p>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2:</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Komunikat „NIEDOJRZAŁY BANAN” wyświetla się, gdy zielony banan jest umieszczony przed kamerą.</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1"/>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31</a:t>
            </a:fld>
          </a:p>
        </p:txBody>
      </p:sp>
      <p:sp>
        <p:nvSpPr>
          <p:cNvPr id="457" name="Google Shape;457;p31"/>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Jakie są różne poziomy?</a:t>
            </a:r>
          </a:p>
        </p:txBody>
      </p:sp>
      <p:sp>
        <p:nvSpPr>
          <p:cNvPr id="458" name="Google Shape;458;p31"/>
          <p:cNvSpPr/>
          <p:nvPr/>
        </p:nvSpPr>
        <p:spPr>
          <a:xfrm>
            <a:off x="361949" y="979169"/>
            <a:ext cx="774382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3:</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Wykonajcie lokalizację i automatycznie narysujcie bryłę brzegową wokół miejsca, gdzie banan jest umieszczany w kadrze kamery.</a:t>
            </a:r>
          </a:p>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4:</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Czy wasz system zadziała, gdy użyjecie innych bananów, które mogą mieć nieco inny rozmiar/kolor?</a:t>
            </a:r>
            <a:r>
              <a:rPr lang="pl-PL" dirty="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(Moderator ocenia, które banany są wystarczająco dojrzałe.)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2"/>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32</a:t>
            </a:fld>
          </a:p>
        </p:txBody>
      </p:sp>
      <p:sp>
        <p:nvSpPr>
          <p:cNvPr id="465" name="Google Shape;465;p32"/>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Jakie są różne poziomy?</a:t>
            </a:r>
          </a:p>
        </p:txBody>
      </p:sp>
      <p:sp>
        <p:nvSpPr>
          <p:cNvPr id="466" name="Google Shape;466;p32"/>
          <p:cNvSpPr/>
          <p:nvPr/>
        </p:nvSpPr>
        <p:spPr>
          <a:xfrm>
            <a:off x="361949" y="979169"/>
            <a:ext cx="774382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5:</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Zespół informuje też o tym, jak ta koncepcja może być zastosowana do innych rzeczywistych problemów (np. inspekcja pól uprawnych pod kątem zdrowych/zwiędłych plonów). Bonus za przedstawienie weryfikacji koncepcji.</a:t>
            </a:r>
          </a:p>
        </p:txBody>
      </p:sp>
      <p:sp>
        <p:nvSpPr>
          <p:cNvPr id="467" name="Google Shape;467;p32"/>
          <p:cNvSpPr/>
          <p:nvPr/>
        </p:nvSpPr>
        <p:spPr>
          <a:xfrm>
            <a:off x="361949" y="3056662"/>
            <a:ext cx="823912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dirty="1" sz="1400">
                <a:solidFill>
                  <a:srgbClr val="FF0000"/>
                </a:solidFill>
                <a:latin typeface="Arial"/>
                <a:ea typeface="Arial"/>
                <a:cs typeface="Arial"/>
                <a:sym typeface="Arial"/>
              </a:rPr>
              <a:t>Uwaga:</a:t>
            </a:r>
            <a:r>
              <a:rPr lang="pl-PL" dirty="1" sz="1400">
                <a:solidFill>
                  <a:srgbClr val="FF0000"/>
                </a:solidFill>
                <a:latin typeface="Arial"/>
                <a:ea typeface="Arial"/>
                <a:cs typeface="Arial"/>
                <a:sym typeface="Arial"/>
              </a:rPr>
              <a:t> </a:t>
            </a:r>
            <a:r>
              <a:rPr lang="pl-PL" dirty="1" sz="1400">
                <a:solidFill>
                  <a:srgbClr val="FF0000"/>
                </a:solidFill>
                <a:latin typeface="Arial"/>
                <a:ea typeface="Arial"/>
                <a:cs typeface="Arial"/>
                <a:sym typeface="Arial"/>
              </a:rPr>
              <a:t>System musi rozpoznawać dojrzałego banana w ciągu 10 sekund (a najlepiej natychmiast).</a:t>
            </a:r>
            <a:r>
              <a:rPr lang="pl-PL" dirty="1" sz="1400">
                <a:solidFill>
                  <a:srgbClr val="FF0000"/>
                </a:solidFill>
                <a:latin typeface="Arial"/>
                <a:ea typeface="Arial"/>
                <a:cs typeface="Arial"/>
                <a:sym typeface="Arial"/>
              </a:rPr>
              <a:t> </a:t>
            </a:r>
            <a:r>
              <a:rPr lang="pl-PL" dirty="1" sz="1400">
                <a:solidFill>
                  <a:srgbClr val="FF0000"/>
                </a:solidFill>
                <a:latin typeface="Arial"/>
                <a:ea typeface="Arial"/>
                <a:cs typeface="Arial"/>
                <a:sym typeface="Arial"/>
              </a:rPr>
              <a:t>Kamera jest waszym kluczowym urządzeniem, na niej opiera się cały system.</a:t>
            </a:r>
            <a:r>
              <a:rPr lang="pl-PL" dirty="1" sz="1400">
                <a:solidFill>
                  <a:srgbClr val="FF0000"/>
                </a:solidFill>
                <a:latin typeface="Arial"/>
                <a:ea typeface="Arial"/>
                <a:cs typeface="Arial"/>
                <a:sym typeface="Arial"/>
              </a:rPr>
              <a:t> </a:t>
            </a:r>
            <a:r>
              <a:rPr lang="pl-PL" dirty="1" sz="1400">
                <a:solidFill>
                  <a:srgbClr val="FF0000"/>
                </a:solidFill>
                <a:latin typeface="Arial"/>
                <a:ea typeface="Arial"/>
                <a:cs typeface="Arial"/>
                <a:sym typeface="Arial"/>
              </a:rPr>
              <a:t>Nie wolno wam dotykać klawiatury/myszki, aby sprawić, że komputer rozpozna dojrzałego banana.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3"/>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33</a:t>
            </a:fld>
          </a:p>
        </p:txBody>
      </p:sp>
      <p:sp>
        <p:nvSpPr>
          <p:cNvPr id="474" name="Google Shape;474;p33"/>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Przygotujcie plan i strategię, zanim zaczniecie kodować</a:t>
            </a:r>
          </a:p>
        </p:txBody>
      </p:sp>
      <p:sp>
        <p:nvSpPr>
          <p:cNvPr id="475" name="Google Shape;475;p33"/>
          <p:cNvSpPr/>
          <p:nvPr/>
        </p:nvSpPr>
        <p:spPr>
          <a:xfrm>
            <a:off x="361949" y="979169"/>
            <a:ext cx="7743825" cy="2031325"/>
          </a:xfrm>
          <a:prstGeom prst="rect">
            <a:avLst/>
          </a:prstGeom>
          <a:noFill/>
          <a:ln>
            <a:noFill/>
          </a:ln>
        </p:spPr>
        <p:txBody>
          <a:bodyPr spcFirstLastPara="1" wrap="square" lIns="91425" tIns="45700" rIns="91425" bIns="45700" anchor="t" anchorCtr="0">
            <a:spAutoFit/>
          </a:bodyPr>
          <a:lstStyle/>
          <a:p>
            <a:pPr marL="285750" marR="0" lvl="0" indent="-107950" algn="l" rtl="0">
              <a:spcBef>
                <a:spcPts val="0"/>
              </a:spcBef>
              <a:spcAft>
                <a:spcPts val="0"/>
              </a:spcAft>
              <a:buClr>
                <a:srgbClr val="000000"/>
              </a:buClr>
              <a:buSzPts val="2800"/>
              <a:buFont typeface="Arial"/>
              <a:buNone/>
            </a:pPr>
            <a:endParaRPr sz="1800">
              <a:solidFill>
                <a:schemeClr val="accent1"/>
              </a:solidFill>
              <a:latin typeface="Arial"/>
              <a:ea typeface="Arial"/>
              <a:cs typeface="Arial"/>
              <a:sym typeface="Arial"/>
            </a:endParaRPr>
          </a:p>
          <a:p>
            <a:pPr marL="285750" marR="0" lvl="0" indent="-285750" algn="l" rtl="0">
              <a:spcBef>
                <a:spcPts val="0"/>
              </a:spcBef>
              <a:spcAft>
                <a:spcPts val="0"/>
              </a:spcAft>
              <a:buClr>
                <a:srgbClr val="000000"/>
              </a:buClr>
              <a:buSzPts val="2800"/>
              <a:buFont typeface="Arial"/>
              <a:buChar char="•"/>
            </a:pPr>
            <a:r>
              <a:rPr lang="pl-PL" dirty="1" sz="1800" b="1">
                <a:solidFill>
                  <a:schemeClr val="accent1"/>
                </a:solidFill>
                <a:latin typeface="Arial"/>
                <a:ea typeface="Arial"/>
                <a:cs typeface="Arial"/>
                <a:sym typeface="Arial"/>
              </a:rPr>
              <a:t>Jak możemy sprawić, żeby komputer rozpoznawał banana?</a:t>
            </a:r>
            <a:r>
              <a:rPr lang="pl-PL" dirty="1" sz="1800" b="1">
                <a:solidFill>
                  <a:schemeClr val="accent1"/>
                </a:solidFill>
                <a:latin typeface="Arial"/>
                <a:ea typeface="Arial"/>
                <a:cs typeface="Arial"/>
                <a:sym typeface="Arial"/>
              </a:rPr>
              <a:t> </a:t>
            </a:r>
          </a:p>
          <a:p>
            <a:pPr marL="285750" marR="0" lvl="0" indent="-107950" algn="l" rtl="0">
              <a:spcBef>
                <a:spcPts val="0"/>
              </a:spcBef>
              <a:spcAft>
                <a:spcPts val="0"/>
              </a:spcAft>
              <a:buClr>
                <a:srgbClr val="000000"/>
              </a:buClr>
              <a:buSzPts val="2800"/>
              <a:buFont typeface="Arial"/>
              <a:buNone/>
            </a:pPr>
            <a:endParaRPr sz="1800" b="1">
              <a:solidFill>
                <a:schemeClr val="accent1"/>
              </a:solidFill>
              <a:latin typeface="Arial"/>
              <a:ea typeface="Arial"/>
              <a:cs typeface="Arial"/>
              <a:sym typeface="Arial"/>
            </a:endParaRPr>
          </a:p>
          <a:p>
            <a:pPr marL="285750" marR="0" lvl="0" indent="-285750" algn="l" rtl="0">
              <a:spcBef>
                <a:spcPts val="0"/>
              </a:spcBef>
              <a:spcAft>
                <a:spcPts val="0"/>
              </a:spcAft>
              <a:buClr>
                <a:srgbClr val="000000"/>
              </a:buClr>
              <a:buSzPts val="2800"/>
              <a:buFont typeface="Arial"/>
              <a:buChar char="•"/>
            </a:pPr>
            <a:r>
              <a:rPr lang="pl-PL" dirty="1" sz="1800" b="1">
                <a:solidFill>
                  <a:schemeClr val="accent1"/>
                </a:solidFill>
                <a:latin typeface="Arial"/>
                <a:ea typeface="Arial"/>
                <a:cs typeface="Arial"/>
                <a:sym typeface="Arial"/>
              </a:rPr>
              <a:t>Czy kontrola tła pomoże w tym eksperymencie?</a:t>
            </a:r>
            <a:r>
              <a:rPr lang="pl-PL" dirty="1" sz="1800" b="1">
                <a:solidFill>
                  <a:schemeClr val="accent1"/>
                </a:solidFill>
                <a:latin typeface="Arial"/>
                <a:ea typeface="Arial"/>
                <a:cs typeface="Arial"/>
                <a:sym typeface="Arial"/>
              </a:rPr>
              <a:t> </a:t>
            </a:r>
          </a:p>
          <a:p>
            <a:pPr marL="285750" marR="0" lvl="0" indent="-107950" algn="l" rtl="0">
              <a:spcBef>
                <a:spcPts val="0"/>
              </a:spcBef>
              <a:spcAft>
                <a:spcPts val="0"/>
              </a:spcAft>
              <a:buClr>
                <a:srgbClr val="000000"/>
              </a:buClr>
              <a:buSzPts val="2800"/>
              <a:buFont typeface="Arial"/>
              <a:buNone/>
            </a:pPr>
            <a:endParaRPr sz="1800" b="1">
              <a:solidFill>
                <a:schemeClr val="accent1"/>
              </a:solidFill>
              <a:latin typeface="Arial"/>
              <a:ea typeface="Arial"/>
              <a:cs typeface="Arial"/>
              <a:sym typeface="Arial"/>
            </a:endParaRPr>
          </a:p>
          <a:p>
            <a:pPr marL="285750" marR="0" lvl="0" indent="-285750" algn="l" rtl="0">
              <a:spcBef>
                <a:spcPts val="0"/>
              </a:spcBef>
              <a:spcAft>
                <a:spcPts val="0"/>
              </a:spcAft>
              <a:buClr>
                <a:srgbClr val="000000"/>
              </a:buClr>
              <a:buSzPts val="2800"/>
              <a:buFont typeface="Arial"/>
              <a:buChar char="•"/>
            </a:pPr>
            <a:r>
              <a:rPr lang="pl-PL" dirty="1" sz="1800" b="1">
                <a:solidFill>
                  <a:schemeClr val="accent1"/>
                </a:solidFill>
                <a:latin typeface="Arial"/>
                <a:ea typeface="Arial"/>
                <a:cs typeface="Arial"/>
                <a:sym typeface="Arial"/>
              </a:rPr>
              <a:t>Jakie właściwości lub techniki możemy wykorzystać?</a:t>
            </a:r>
            <a:r>
              <a:rPr lang="pl-PL" dirty="1" sz="1800" b="1">
                <a:solidFill>
                  <a:schemeClr val="accent1"/>
                </a:solidFill>
                <a:latin typeface="Arial"/>
                <a:ea typeface="Arial"/>
                <a:cs typeface="Arial"/>
                <a:sym typeface="Arial"/>
              </a:rPr>
              <a:t> </a:t>
            </a:r>
            <a:r>
              <a:rPr lang="pl-PL" dirty="1" sz="1800" b="1">
                <a:solidFill>
                  <a:schemeClr val="accent1"/>
                </a:solidFill>
                <a:latin typeface="Arial"/>
                <a:ea typeface="Arial"/>
                <a:cs typeface="Arial"/>
                <a:sym typeface="Arial"/>
              </a:rPr>
              <a:t>Barwy?</a:t>
            </a:r>
            <a:r>
              <a:rPr lang="pl-PL" dirty="1" sz="1800" b="1">
                <a:solidFill>
                  <a:schemeClr val="accent1"/>
                </a:solidFill>
                <a:latin typeface="Arial"/>
                <a:ea typeface="Arial"/>
                <a:cs typeface="Arial"/>
                <a:sym typeface="Arial"/>
              </a:rPr>
              <a:t> </a:t>
            </a:r>
            <a:r>
              <a:rPr lang="pl-PL" dirty="1" sz="1800" b="1">
                <a:solidFill>
                  <a:schemeClr val="accent1"/>
                </a:solidFill>
                <a:latin typeface="Arial"/>
                <a:ea typeface="Arial"/>
                <a:cs typeface="Arial"/>
                <a:sym typeface="Arial"/>
              </a:rPr>
              <a:t>Kształty?</a:t>
            </a:r>
            <a:r>
              <a:rPr lang="pl-PL" dirty="1" sz="1800" b="1">
                <a:solidFill>
                  <a:schemeClr val="accent1"/>
                </a:solidFill>
                <a:latin typeface="Arial"/>
                <a:ea typeface="Arial"/>
                <a:cs typeface="Arial"/>
                <a:sym typeface="Arial"/>
              </a:rPr>
              <a:t> </a:t>
            </a:r>
            <a:r>
              <a:rPr lang="pl-PL" dirty="1" sz="1800" b="1">
                <a:solidFill>
                  <a:schemeClr val="accent1"/>
                </a:solidFill>
                <a:latin typeface="Arial"/>
                <a:ea typeface="Arial"/>
                <a:cs typeface="Arial"/>
                <a:sym typeface="Arial"/>
              </a:rPr>
              <a:t>Faktura?</a:t>
            </a:r>
            <a:r>
              <a:rPr lang="pl-PL" dirty="1" sz="1800" b="1">
                <a:solidFill>
                  <a:schemeClr val="accent1"/>
                </a:solidFill>
                <a:latin typeface="Arial"/>
                <a:ea typeface="Arial"/>
                <a:cs typeface="Arial"/>
                <a:sym typeface="Arial"/>
              </a:rPr>
              <a:t> </a:t>
            </a:r>
            <a:r>
              <a:rPr lang="pl-PL" dirty="1" sz="1800" b="1">
                <a:solidFill>
                  <a:schemeClr val="accent1"/>
                </a:solidFill>
                <a:latin typeface="Arial"/>
                <a:ea typeface="Arial"/>
                <a:cs typeface="Arial"/>
                <a:sym typeface="Arial"/>
              </a:rPr>
              <a:t>Więcej opcji?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4"/>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Minęła połowa czasu!</a:t>
            </a:r>
          </a:p>
        </p:txBody>
      </p:sp>
      <p:sp>
        <p:nvSpPr>
          <p:cNvPr id="482" name="Google Shape;482;p34"/>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34</a:t>
            </a:fld>
          </a:p>
        </p:txBody>
      </p:sp>
      <p:sp>
        <p:nvSpPr>
          <p:cNvPr id="483" name="Google Shape;483;p34"/>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5"/>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35</a:t>
            </a:fld>
          </a:p>
        </p:txBody>
      </p:sp>
      <p:sp>
        <p:nvSpPr>
          <p:cNvPr id="490" name="Google Shape;490;p35"/>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Każdy zespół poinformuje o swoich postępach</a:t>
            </a:r>
          </a:p>
        </p:txBody>
      </p:sp>
      <p:sp>
        <p:nvSpPr>
          <p:cNvPr id="491" name="Google Shape;491;p35"/>
          <p:cNvSpPr/>
          <p:nvPr/>
        </p:nvSpPr>
        <p:spPr>
          <a:xfrm>
            <a:off x="361949" y="979169"/>
            <a:ext cx="7743825" cy="2585323"/>
          </a:xfrm>
          <a:prstGeom prst="rect">
            <a:avLst/>
          </a:prstGeom>
          <a:noFill/>
          <a:ln>
            <a:noFill/>
          </a:ln>
        </p:spPr>
        <p:txBody>
          <a:bodyPr spcFirstLastPara="1" wrap="square" lIns="91425" tIns="45700" rIns="91425" bIns="45700" anchor="t" anchorCtr="0">
            <a:spAutoFit/>
          </a:bodyPr>
          <a:lstStyle/>
          <a:p>
            <a:pPr marL="285750" marR="0" lvl="0" indent="-107950" algn="l" rtl="0">
              <a:spcBef>
                <a:spcPts val="0"/>
              </a:spcBef>
              <a:spcAft>
                <a:spcPts val="0"/>
              </a:spcAft>
              <a:buClr>
                <a:srgbClr val="000000"/>
              </a:buClr>
              <a:buSzPts val="2800"/>
              <a:buFont typeface="Arial"/>
              <a:buNone/>
            </a:pPr>
            <a:endParaRPr sz="1800">
              <a:solidFill>
                <a:schemeClr val="accent1"/>
              </a:solidFill>
              <a:latin typeface="Arial"/>
              <a:ea typeface="Arial"/>
              <a:cs typeface="Arial"/>
              <a:sym typeface="Arial"/>
            </a:endParaRPr>
          </a:p>
          <a:p>
            <a:pPr marL="285750" marR="0" lvl="0" indent="-285750" algn="l" rtl="0">
              <a:spcBef>
                <a:spcPts val="0"/>
              </a:spcBef>
              <a:spcAft>
                <a:spcPts val="0"/>
              </a:spcAft>
              <a:buClr>
                <a:srgbClr val="000000"/>
              </a:buClr>
              <a:buSzPts val="2800"/>
              <a:buFont typeface="Arial"/>
              <a:buChar char="•"/>
            </a:pPr>
            <a:r>
              <a:rPr lang="pl-PL" dirty="1" sz="1800" b="1">
                <a:solidFill>
                  <a:schemeClr val="accent1"/>
                </a:solidFill>
                <a:latin typeface="Arial"/>
                <a:ea typeface="Arial"/>
                <a:cs typeface="Arial"/>
                <a:sym typeface="Arial"/>
              </a:rPr>
              <a:t>Poziom(y) realizacji zadania.</a:t>
            </a:r>
            <a:r>
              <a:rPr lang="pl-PL" dirty="1" sz="1800" b="1">
                <a:solidFill>
                  <a:schemeClr val="accent1"/>
                </a:solidFill>
                <a:latin typeface="Arial"/>
                <a:ea typeface="Arial"/>
                <a:cs typeface="Arial"/>
                <a:sym typeface="Arial"/>
              </a:rPr>
              <a:t> </a:t>
            </a:r>
          </a:p>
          <a:p>
            <a:pPr marL="285750" marR="0" lvl="0" indent="-107950" algn="l" rtl="0">
              <a:spcBef>
                <a:spcPts val="0"/>
              </a:spcBef>
              <a:spcAft>
                <a:spcPts val="0"/>
              </a:spcAft>
              <a:buClr>
                <a:srgbClr val="000000"/>
              </a:buClr>
              <a:buSzPts val="2800"/>
              <a:buFont typeface="Arial"/>
              <a:buNone/>
            </a:pPr>
            <a:endParaRPr sz="1800" b="1">
              <a:solidFill>
                <a:schemeClr val="accent1"/>
              </a:solidFill>
              <a:latin typeface="Arial"/>
              <a:ea typeface="Arial"/>
              <a:cs typeface="Arial"/>
              <a:sym typeface="Arial"/>
            </a:endParaRPr>
          </a:p>
          <a:p>
            <a:pPr marL="285750" marR="0" lvl="0" indent="-285750" algn="l" rtl="0">
              <a:spcBef>
                <a:spcPts val="0"/>
              </a:spcBef>
              <a:spcAft>
                <a:spcPts val="0"/>
              </a:spcAft>
              <a:buClr>
                <a:srgbClr val="000000"/>
              </a:buClr>
              <a:buSzPts val="2800"/>
              <a:buFont typeface="Arial"/>
              <a:buChar char="•"/>
            </a:pPr>
            <a:r>
              <a:rPr lang="pl-PL" dirty="1" sz="1800" b="1">
                <a:solidFill>
                  <a:schemeClr val="accent1"/>
                </a:solidFill>
                <a:latin typeface="Arial"/>
                <a:ea typeface="Arial"/>
                <a:cs typeface="Arial"/>
                <a:sym typeface="Arial"/>
              </a:rPr>
              <a:t>W pięciu zdaniach: największy sukces do tej pory i największa przeszkoda, jaką trzeba pokonać, aby system był sprawny i gotowy do prezentacji.</a:t>
            </a:r>
          </a:p>
          <a:p>
            <a:pPr marL="285750" marR="0" lvl="0" indent="-107950" algn="l" rtl="0">
              <a:spcBef>
                <a:spcPts val="0"/>
              </a:spcBef>
              <a:spcAft>
                <a:spcPts val="0"/>
              </a:spcAft>
              <a:buClr>
                <a:srgbClr val="000000"/>
              </a:buClr>
              <a:buSzPts val="2800"/>
              <a:buFont typeface="Arial"/>
              <a:buNone/>
            </a:pPr>
            <a:endParaRPr sz="1800" b="1">
              <a:solidFill>
                <a:schemeClr val="accent1"/>
              </a:solidFill>
              <a:latin typeface="Arial"/>
              <a:ea typeface="Arial"/>
              <a:cs typeface="Arial"/>
              <a:sym typeface="Arial"/>
            </a:endParaRPr>
          </a:p>
          <a:p>
            <a:pPr marL="285750" marR="0" lvl="0" indent="-285750" algn="l" rtl="0">
              <a:spcBef>
                <a:spcPts val="0"/>
              </a:spcBef>
              <a:spcAft>
                <a:spcPts val="0"/>
              </a:spcAft>
              <a:buClr>
                <a:srgbClr val="000000"/>
              </a:buClr>
              <a:buSzPts val="2800"/>
              <a:buFont typeface="Arial"/>
              <a:buChar char="•"/>
            </a:pPr>
            <a:r>
              <a:rPr lang="pl-PL" dirty="1" sz="1800" b="1">
                <a:solidFill>
                  <a:schemeClr val="accent1"/>
                </a:solidFill>
                <a:latin typeface="Arial"/>
                <a:ea typeface="Arial"/>
                <a:cs typeface="Arial"/>
                <a:sym typeface="Arial"/>
              </a:rPr>
              <a:t>Czy ktoś chce służyć poradą/pomocą?</a:t>
            </a:r>
            <a:r>
              <a:rPr lang="pl-PL" dirty="1" sz="1800" b="1">
                <a:solidFill>
                  <a:schemeClr val="accent1"/>
                </a:solidFill>
                <a:latin typeface="Arial"/>
                <a:ea typeface="Arial"/>
                <a:cs typeface="Arial"/>
                <a:sym typeface="Arial"/>
              </a:rPr>
              <a:t> </a:t>
            </a:r>
            <a:r>
              <a:rPr lang="pl-PL" dirty="1" sz="1800" b="1">
                <a:solidFill>
                  <a:schemeClr val="accent1"/>
                </a:solidFill>
                <a:latin typeface="Arial"/>
                <a:ea typeface="Arial"/>
                <a:cs typeface="Arial"/>
                <a:sym typeface="Arial"/>
              </a:rPr>
              <a:t>Czy inni mają podobne wyzwania?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6"/>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Projekt (Część 2 z 2)</a:t>
            </a:r>
          </a:p>
        </p:txBody>
      </p:sp>
      <p:sp>
        <p:nvSpPr>
          <p:cNvPr id="498" name="Google Shape;498;p36"/>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36</a:t>
            </a:fld>
          </a:p>
        </p:txBody>
      </p:sp>
      <p:sp>
        <p:nvSpPr>
          <p:cNvPr id="499" name="Google Shape;499;p36"/>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7"/>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37</a:t>
            </a:fld>
          </a:p>
        </p:txBody>
      </p:sp>
      <p:sp>
        <p:nvSpPr>
          <p:cNvPr id="506" name="Google Shape;506;p37"/>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Wyzwanie</a:t>
            </a:r>
          </a:p>
        </p:txBody>
      </p:sp>
      <p:sp>
        <p:nvSpPr>
          <p:cNvPr id="507" name="Google Shape;507;p37"/>
          <p:cNvSpPr/>
          <p:nvPr/>
        </p:nvSpPr>
        <p:spPr>
          <a:xfrm>
            <a:off x="361949" y="979169"/>
            <a:ext cx="774382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dirty="1" sz="1800">
                <a:solidFill>
                  <a:schemeClr val="accent1"/>
                </a:solidFill>
                <a:latin typeface="Arial"/>
                <a:ea typeface="Arial"/>
                <a:cs typeface="Arial"/>
                <a:sym typeface="Arial"/>
              </a:rPr>
              <a:t>Opracujcie prostą aplikację do klasyfikacji bananów według kryterium dojrzałości (dojrzałe lub niedojrzałe).</a:t>
            </a:r>
            <a:r>
              <a:rPr lang="pl-PL" dirty="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Ekran wyświetla komunikat </a:t>
            </a:r>
            <a:r>
              <a:rPr lang="pl-PL" dirty="1" b="1" sz="1800">
                <a:solidFill>
                  <a:schemeClr val="accent1"/>
                </a:solidFill>
                <a:latin typeface="Arial"/>
                <a:ea typeface="Arial"/>
                <a:cs typeface="Arial"/>
                <a:sym typeface="Arial"/>
              </a:rPr>
              <a:t>„DOJRZAŁE BANANY”</a:t>
            </a:r>
            <a:r>
              <a:rPr lang="pl-PL" dirty="1" sz="1800">
                <a:solidFill>
                  <a:schemeClr val="accent1"/>
                </a:solidFill>
                <a:latin typeface="Arial"/>
                <a:ea typeface="Arial"/>
                <a:cs typeface="Arial"/>
                <a:sym typeface="Arial"/>
              </a:rPr>
              <a:t> (gotowe do zbioru), gdy przed kamerą umieszczony jest żółty banan.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8"/>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38</a:t>
            </a:fld>
          </a:p>
        </p:txBody>
      </p:sp>
      <p:sp>
        <p:nvSpPr>
          <p:cNvPr id="514" name="Google Shape;514;p38"/>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Jakie są różne poziomy?</a:t>
            </a:r>
          </a:p>
        </p:txBody>
      </p:sp>
      <p:sp>
        <p:nvSpPr>
          <p:cNvPr id="515" name="Google Shape;515;p38"/>
          <p:cNvSpPr/>
          <p:nvPr/>
        </p:nvSpPr>
        <p:spPr>
          <a:xfrm>
            <a:off x="361948" y="798194"/>
            <a:ext cx="8315327"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1 i 2:</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Opracujcie prostą aplikację, która wyświetli komunikat „DOJRZAŁY BANAN”, gdy żółty banan jest umieszczony przed kamerą, a gdy banan jest zielony, wyświetli komunikat „NIEDOJRZAŁY BANAN”.</a:t>
            </a:r>
          </a:p>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3:</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Automatycznie narysujcie bryłę brzegową wokół miejsca, gdzie banan jest umieszczany w kadrze kamery.</a:t>
            </a:r>
          </a:p>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4:</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Czy wasz system zadziała, gdy użyjecie innych bananów, które mogą mieć nieco inny rozmiar/kolor?</a:t>
            </a:r>
            <a:r>
              <a:rPr lang="pl-PL" dirty="1" sz="1800">
                <a:solidFill>
                  <a:schemeClr val="accent1"/>
                </a:solidFill>
                <a:latin typeface="Arial"/>
                <a:ea typeface="Arial"/>
                <a:cs typeface="Arial"/>
                <a:sym typeface="Arial"/>
              </a:rPr>
              <a:t> </a:t>
            </a:r>
          </a:p>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5:</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Zespół informuje też o tym, jak ta koncepcja może być zastosowana do innych rzeczywistych problemów (np. inspekcja pól uprawnych pod kątem zdrowych/zwiędłych plonów). Bonus za przedstawienie weryfikacji koncepcji.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9"/>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Prezentacja projektu</a:t>
            </a:r>
          </a:p>
        </p:txBody>
      </p:sp>
      <p:sp>
        <p:nvSpPr>
          <p:cNvPr id="522" name="Google Shape;522;p39"/>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39</a:t>
            </a:fld>
          </a:p>
        </p:txBody>
      </p:sp>
      <p:sp>
        <p:nvSpPr>
          <p:cNvPr id="523" name="Google Shape;523;p39"/>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6000"/>
              <a:buFont typeface="Arial"/>
              <a:buNone/>
            </a:pPr>
            <a:r>
              <a:rPr lang="pl-PL" dirty="1" sz="6000" b="1"/>
              <a:t>Tradycyjne komputerowe rozpoznawanie obrazów</a:t>
            </a:r>
            <a:br>
              <a:rPr lang="pl-PL" dirty="1" sz="6000" b="1"/>
            </a:br>
            <a:r>
              <a:rPr lang="pl-PL" dirty="1" sz="6000" b="1"/>
              <a:t>+ Sztuczna inteligencja</a:t>
            </a:r>
            <a:r>
              <a:rPr lang="pl-PL" dirty="1" sz="6000" b="1"/>
              <a:t> </a:t>
            </a:r>
          </a:p>
        </p:txBody>
      </p:sp>
      <p:sp>
        <p:nvSpPr>
          <p:cNvPr id="192" name="Google Shape;192;p4"/>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4</a:t>
            </a:fld>
          </a:p>
        </p:txBody>
      </p:sp>
      <p:sp>
        <p:nvSpPr>
          <p:cNvPr id="193" name="Google Shape;193;p4"/>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0"/>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40</a:t>
            </a:fld>
          </a:p>
        </p:txBody>
      </p:sp>
      <p:sp>
        <p:nvSpPr>
          <p:cNvPr id="530" name="Google Shape;530;p40"/>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531" name="Google Shape;531;p40"/>
          <p:cNvSpPr txBox="1"/>
          <p:nvPr/>
        </p:nvSpPr>
        <p:spPr>
          <a:xfrm>
            <a:off x="1619672" y="1303095"/>
            <a:ext cx="4392488" cy="172819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pl-PL" dirty="1" sz="2800" b="1" i="0" u="none" strike="noStrike" cap="none">
                <a:solidFill>
                  <a:schemeClr val="accent1"/>
                </a:solidFill>
                <a:latin typeface="Arial"/>
                <a:ea typeface="Arial"/>
                <a:cs typeface="Arial"/>
                <a:sym typeface="Arial"/>
              </a:rPr>
              <a:t>Możliwe rozplanowanie sali</a:t>
            </a:r>
          </a:p>
          <a:p>
            <a:pPr marL="0" marR="0" lvl="0" indent="0" algn="l" rtl="0">
              <a:lnSpc>
                <a:spcPct val="100000"/>
              </a:lnSpc>
              <a:spcBef>
                <a:spcPts val="0"/>
              </a:spcBef>
              <a:spcAft>
                <a:spcPts val="0"/>
              </a:spcAft>
              <a:buClr>
                <a:srgbClr val="000000"/>
              </a:buClr>
              <a:buSzPts val="2800"/>
              <a:buFont typeface="Arial"/>
              <a:buNone/>
            </a:pPr>
            <a:r>
              <a:rPr lang="pl-PL" dirty="1" sz="2800" b="1" i="0" u="none" strike="noStrike" cap="none">
                <a:solidFill>
                  <a:schemeClr val="accent1"/>
                </a:solidFill>
                <a:latin typeface="Arial"/>
                <a:ea typeface="Arial"/>
                <a:cs typeface="Arial"/>
                <a:sym typeface="Arial"/>
              </a:rPr>
              <a:t>10 x 4 stoliki na zespół</a:t>
            </a:r>
          </a:p>
          <a:p>
            <a:pPr marL="0" marR="0" lvl="0" indent="0" algn="l" rtl="0">
              <a:lnSpc>
                <a:spcPct val="100000"/>
              </a:lnSpc>
              <a:spcBef>
                <a:spcPts val="0"/>
              </a:spcBef>
              <a:spcAft>
                <a:spcPts val="0"/>
              </a:spcAft>
              <a:buClr>
                <a:srgbClr val="000000"/>
              </a:buClr>
              <a:buSzPts val="1800"/>
              <a:buFont typeface="Arial"/>
              <a:buNone/>
            </a:pPr>
            <a:r>
              <a:rPr lang="pl-PL" dirty="1" sz="1800" b="0" i="0" u="none" strike="noStrike" cap="none">
                <a:solidFill>
                  <a:schemeClr val="accent1"/>
                </a:solidFill>
                <a:latin typeface="Arial"/>
                <a:ea typeface="Arial"/>
                <a:cs typeface="Arial"/>
                <a:sym typeface="Arial"/>
              </a:rPr>
              <a:t>Zespoły mogą zdecydować, gdzie mają być skierowane kamery, bo być może chcą „kontrolować otoczenie”.</a:t>
            </a:r>
          </a:p>
        </p:txBody>
      </p:sp>
      <p:sp>
        <p:nvSpPr>
          <p:cNvPr id="532" name="Google Shape;532;p40"/>
          <p:cNvSpPr/>
          <p:nvPr/>
        </p:nvSpPr>
        <p:spPr>
          <a:xfrm>
            <a:off x="467544" y="1131590"/>
            <a:ext cx="144016" cy="2304256"/>
          </a:xfrm>
          <a:prstGeom prst="rect">
            <a:avLst/>
          </a:prstGeom>
          <a:solidFill>
            <a:schemeClr val="accent1"/>
          </a:solidFill>
          <a:ln w="25400" cap="flat" cmpd="sng">
            <a:solidFill>
              <a:srgbClr val="005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533" name="Google Shape;533;p40"/>
          <p:cNvGrpSpPr/>
          <p:nvPr/>
        </p:nvGrpSpPr>
        <p:grpSpPr>
          <a:xfrm>
            <a:off x="1691680" y="461362"/>
            <a:ext cx="792088" cy="670228"/>
            <a:chOff x="1691680" y="987574"/>
            <a:chExt cx="1872208" cy="1584176"/>
          </a:xfrm>
        </p:grpSpPr>
        <p:sp>
          <p:nvSpPr>
            <p:cNvPr id="534" name="Google Shape;534;p40"/>
            <p:cNvSpPr/>
            <p:nvPr/>
          </p:nvSpPr>
          <p:spPr>
            <a:xfrm>
              <a:off x="1691680"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5" name="Google Shape;535;p40"/>
            <p:cNvSpPr/>
            <p:nvPr/>
          </p:nvSpPr>
          <p:spPr>
            <a:xfrm>
              <a:off x="2627784"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6" name="Google Shape;536;p40"/>
            <p:cNvSpPr/>
            <p:nvPr/>
          </p:nvSpPr>
          <p:spPr>
            <a:xfrm>
              <a:off x="1691680"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7" name="Google Shape;537;p40"/>
            <p:cNvSpPr/>
            <p:nvPr/>
          </p:nvSpPr>
          <p:spPr>
            <a:xfrm>
              <a:off x="2627784"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38" name="Google Shape;538;p40"/>
          <p:cNvGrpSpPr/>
          <p:nvPr/>
        </p:nvGrpSpPr>
        <p:grpSpPr>
          <a:xfrm>
            <a:off x="2987824" y="461362"/>
            <a:ext cx="792088" cy="670228"/>
            <a:chOff x="1691680" y="987574"/>
            <a:chExt cx="1872208" cy="1584176"/>
          </a:xfrm>
        </p:grpSpPr>
        <p:sp>
          <p:nvSpPr>
            <p:cNvPr id="539" name="Google Shape;539;p40"/>
            <p:cNvSpPr/>
            <p:nvPr/>
          </p:nvSpPr>
          <p:spPr>
            <a:xfrm>
              <a:off x="1691680"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0" name="Google Shape;540;p40"/>
            <p:cNvSpPr/>
            <p:nvPr/>
          </p:nvSpPr>
          <p:spPr>
            <a:xfrm>
              <a:off x="2627784"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1" name="Google Shape;541;p40"/>
            <p:cNvSpPr/>
            <p:nvPr/>
          </p:nvSpPr>
          <p:spPr>
            <a:xfrm>
              <a:off x="1691680"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2" name="Google Shape;542;p40"/>
            <p:cNvSpPr/>
            <p:nvPr/>
          </p:nvSpPr>
          <p:spPr>
            <a:xfrm>
              <a:off x="2627784"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43" name="Google Shape;543;p40"/>
          <p:cNvGrpSpPr/>
          <p:nvPr/>
        </p:nvGrpSpPr>
        <p:grpSpPr>
          <a:xfrm>
            <a:off x="4283968" y="461362"/>
            <a:ext cx="792088" cy="670228"/>
            <a:chOff x="1691680" y="987574"/>
            <a:chExt cx="1872208" cy="1584176"/>
          </a:xfrm>
        </p:grpSpPr>
        <p:sp>
          <p:nvSpPr>
            <p:cNvPr id="544" name="Google Shape;544;p40"/>
            <p:cNvSpPr/>
            <p:nvPr/>
          </p:nvSpPr>
          <p:spPr>
            <a:xfrm>
              <a:off x="1691680"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5" name="Google Shape;545;p40"/>
            <p:cNvSpPr/>
            <p:nvPr/>
          </p:nvSpPr>
          <p:spPr>
            <a:xfrm>
              <a:off x="2627784"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6" name="Google Shape;546;p40"/>
            <p:cNvSpPr/>
            <p:nvPr/>
          </p:nvSpPr>
          <p:spPr>
            <a:xfrm>
              <a:off x="1691680"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7" name="Google Shape;547;p40"/>
            <p:cNvSpPr/>
            <p:nvPr/>
          </p:nvSpPr>
          <p:spPr>
            <a:xfrm>
              <a:off x="2627784"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48" name="Google Shape;548;p40"/>
          <p:cNvGrpSpPr/>
          <p:nvPr/>
        </p:nvGrpSpPr>
        <p:grpSpPr>
          <a:xfrm>
            <a:off x="5580112" y="461362"/>
            <a:ext cx="792088" cy="670228"/>
            <a:chOff x="1691680" y="987574"/>
            <a:chExt cx="1872208" cy="1584176"/>
          </a:xfrm>
        </p:grpSpPr>
        <p:sp>
          <p:nvSpPr>
            <p:cNvPr id="549" name="Google Shape;549;p40"/>
            <p:cNvSpPr/>
            <p:nvPr/>
          </p:nvSpPr>
          <p:spPr>
            <a:xfrm>
              <a:off x="1691680"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50" name="Google Shape;550;p40"/>
            <p:cNvSpPr/>
            <p:nvPr/>
          </p:nvSpPr>
          <p:spPr>
            <a:xfrm>
              <a:off x="2627784"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51" name="Google Shape;551;p40"/>
            <p:cNvSpPr/>
            <p:nvPr/>
          </p:nvSpPr>
          <p:spPr>
            <a:xfrm>
              <a:off x="1691680"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52" name="Google Shape;552;p40"/>
            <p:cNvSpPr/>
            <p:nvPr/>
          </p:nvSpPr>
          <p:spPr>
            <a:xfrm>
              <a:off x="2627784"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53" name="Google Shape;553;p40"/>
          <p:cNvGrpSpPr/>
          <p:nvPr/>
        </p:nvGrpSpPr>
        <p:grpSpPr>
          <a:xfrm>
            <a:off x="6588224" y="1563638"/>
            <a:ext cx="792088" cy="670228"/>
            <a:chOff x="1691680" y="987574"/>
            <a:chExt cx="1872208" cy="1584176"/>
          </a:xfrm>
        </p:grpSpPr>
        <p:sp>
          <p:nvSpPr>
            <p:cNvPr id="554" name="Google Shape;554;p40"/>
            <p:cNvSpPr/>
            <p:nvPr/>
          </p:nvSpPr>
          <p:spPr>
            <a:xfrm>
              <a:off x="1691680"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55" name="Google Shape;555;p40"/>
            <p:cNvSpPr/>
            <p:nvPr/>
          </p:nvSpPr>
          <p:spPr>
            <a:xfrm>
              <a:off x="2627784"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56" name="Google Shape;556;p40"/>
            <p:cNvSpPr/>
            <p:nvPr/>
          </p:nvSpPr>
          <p:spPr>
            <a:xfrm>
              <a:off x="1691680"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57" name="Google Shape;557;p40"/>
            <p:cNvSpPr/>
            <p:nvPr/>
          </p:nvSpPr>
          <p:spPr>
            <a:xfrm>
              <a:off x="2627784"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58" name="Google Shape;558;p40"/>
          <p:cNvGrpSpPr/>
          <p:nvPr/>
        </p:nvGrpSpPr>
        <p:grpSpPr>
          <a:xfrm>
            <a:off x="1691680" y="3507854"/>
            <a:ext cx="792088" cy="670228"/>
            <a:chOff x="1691680" y="987574"/>
            <a:chExt cx="1872208" cy="1584176"/>
          </a:xfrm>
        </p:grpSpPr>
        <p:sp>
          <p:nvSpPr>
            <p:cNvPr id="559" name="Google Shape;559;p40"/>
            <p:cNvSpPr/>
            <p:nvPr/>
          </p:nvSpPr>
          <p:spPr>
            <a:xfrm>
              <a:off x="1691680"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60" name="Google Shape;560;p40"/>
            <p:cNvSpPr/>
            <p:nvPr/>
          </p:nvSpPr>
          <p:spPr>
            <a:xfrm>
              <a:off x="2627784"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61" name="Google Shape;561;p40"/>
            <p:cNvSpPr/>
            <p:nvPr/>
          </p:nvSpPr>
          <p:spPr>
            <a:xfrm>
              <a:off x="1691680"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62" name="Google Shape;562;p40"/>
            <p:cNvSpPr/>
            <p:nvPr/>
          </p:nvSpPr>
          <p:spPr>
            <a:xfrm>
              <a:off x="2627784"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63" name="Google Shape;563;p40"/>
          <p:cNvGrpSpPr/>
          <p:nvPr/>
        </p:nvGrpSpPr>
        <p:grpSpPr>
          <a:xfrm>
            <a:off x="2987824" y="3507854"/>
            <a:ext cx="792088" cy="670228"/>
            <a:chOff x="1691680" y="987574"/>
            <a:chExt cx="1872208" cy="1584176"/>
          </a:xfrm>
        </p:grpSpPr>
        <p:sp>
          <p:nvSpPr>
            <p:cNvPr id="564" name="Google Shape;564;p40"/>
            <p:cNvSpPr/>
            <p:nvPr/>
          </p:nvSpPr>
          <p:spPr>
            <a:xfrm>
              <a:off x="1691680"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65" name="Google Shape;565;p40"/>
            <p:cNvSpPr/>
            <p:nvPr/>
          </p:nvSpPr>
          <p:spPr>
            <a:xfrm>
              <a:off x="2627784"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66" name="Google Shape;566;p40"/>
            <p:cNvSpPr/>
            <p:nvPr/>
          </p:nvSpPr>
          <p:spPr>
            <a:xfrm>
              <a:off x="1691680"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67" name="Google Shape;567;p40"/>
            <p:cNvSpPr/>
            <p:nvPr/>
          </p:nvSpPr>
          <p:spPr>
            <a:xfrm>
              <a:off x="2627784"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68" name="Google Shape;568;p40"/>
          <p:cNvGrpSpPr/>
          <p:nvPr/>
        </p:nvGrpSpPr>
        <p:grpSpPr>
          <a:xfrm>
            <a:off x="4283968" y="3507854"/>
            <a:ext cx="792088" cy="670228"/>
            <a:chOff x="1691680" y="987574"/>
            <a:chExt cx="1872208" cy="1584176"/>
          </a:xfrm>
        </p:grpSpPr>
        <p:sp>
          <p:nvSpPr>
            <p:cNvPr id="569" name="Google Shape;569;p40"/>
            <p:cNvSpPr/>
            <p:nvPr/>
          </p:nvSpPr>
          <p:spPr>
            <a:xfrm>
              <a:off x="1691680"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70" name="Google Shape;570;p40"/>
            <p:cNvSpPr/>
            <p:nvPr/>
          </p:nvSpPr>
          <p:spPr>
            <a:xfrm>
              <a:off x="2627784"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71" name="Google Shape;571;p40"/>
            <p:cNvSpPr/>
            <p:nvPr/>
          </p:nvSpPr>
          <p:spPr>
            <a:xfrm>
              <a:off x="1691680"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72" name="Google Shape;572;p40"/>
            <p:cNvSpPr/>
            <p:nvPr/>
          </p:nvSpPr>
          <p:spPr>
            <a:xfrm>
              <a:off x="2627784"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73" name="Google Shape;573;p40"/>
          <p:cNvGrpSpPr/>
          <p:nvPr/>
        </p:nvGrpSpPr>
        <p:grpSpPr>
          <a:xfrm>
            <a:off x="5580112" y="3507854"/>
            <a:ext cx="792088" cy="670228"/>
            <a:chOff x="1691680" y="987574"/>
            <a:chExt cx="1872208" cy="1584176"/>
          </a:xfrm>
        </p:grpSpPr>
        <p:sp>
          <p:nvSpPr>
            <p:cNvPr id="574" name="Google Shape;574;p40"/>
            <p:cNvSpPr/>
            <p:nvPr/>
          </p:nvSpPr>
          <p:spPr>
            <a:xfrm>
              <a:off x="1691680"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75" name="Google Shape;575;p40"/>
            <p:cNvSpPr/>
            <p:nvPr/>
          </p:nvSpPr>
          <p:spPr>
            <a:xfrm>
              <a:off x="2627784"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76" name="Google Shape;576;p40"/>
            <p:cNvSpPr/>
            <p:nvPr/>
          </p:nvSpPr>
          <p:spPr>
            <a:xfrm>
              <a:off x="1691680"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77" name="Google Shape;577;p40"/>
            <p:cNvSpPr/>
            <p:nvPr/>
          </p:nvSpPr>
          <p:spPr>
            <a:xfrm>
              <a:off x="2627784"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78" name="Google Shape;578;p40"/>
          <p:cNvGrpSpPr/>
          <p:nvPr/>
        </p:nvGrpSpPr>
        <p:grpSpPr>
          <a:xfrm>
            <a:off x="6588224" y="2643758"/>
            <a:ext cx="792088" cy="670228"/>
            <a:chOff x="1691680" y="987574"/>
            <a:chExt cx="1872208" cy="1584176"/>
          </a:xfrm>
        </p:grpSpPr>
        <p:sp>
          <p:nvSpPr>
            <p:cNvPr id="579" name="Google Shape;579;p40"/>
            <p:cNvSpPr/>
            <p:nvPr/>
          </p:nvSpPr>
          <p:spPr>
            <a:xfrm>
              <a:off x="1691680"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80" name="Google Shape;580;p40"/>
            <p:cNvSpPr/>
            <p:nvPr/>
          </p:nvSpPr>
          <p:spPr>
            <a:xfrm>
              <a:off x="2627784" y="987574"/>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81" name="Google Shape;581;p40"/>
            <p:cNvSpPr/>
            <p:nvPr/>
          </p:nvSpPr>
          <p:spPr>
            <a:xfrm>
              <a:off x="1691680"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82" name="Google Shape;582;p40"/>
            <p:cNvSpPr/>
            <p:nvPr/>
          </p:nvSpPr>
          <p:spPr>
            <a:xfrm>
              <a:off x="2627784" y="1779662"/>
              <a:ext cx="936104" cy="79208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1"/>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41</a:t>
            </a:fld>
          </a:p>
        </p:txBody>
      </p:sp>
      <p:sp>
        <p:nvSpPr>
          <p:cNvPr id="589" name="Google Shape;589;p41"/>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Przypomnienie poziomów?</a:t>
            </a:r>
          </a:p>
        </p:txBody>
      </p:sp>
      <p:sp>
        <p:nvSpPr>
          <p:cNvPr id="590" name="Google Shape;590;p41"/>
          <p:cNvSpPr/>
          <p:nvPr/>
        </p:nvSpPr>
        <p:spPr>
          <a:xfrm>
            <a:off x="361948" y="798194"/>
            <a:ext cx="8315327"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1 i 2:</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Opracujcie prostą aplikację, która wyświetli komunikat „DOJRZAŁY BANAN”, gdy żółty banan jest umieszczony przed kamerą, a gdy banan jest zielony, wyświetli komunikat „NIEDOJRZAŁY BANAN”.</a:t>
            </a:r>
          </a:p>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3:</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Automatycznie narysujcie bryłę brzegową wokół miejsca, gdzie banan jest umieszczany w kadrze kamery.</a:t>
            </a:r>
          </a:p>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4:</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Czy wasz system zadziała, gdy użyjecie innych bananów, które mogą mieć nieco inny rozmiar/kolor?</a:t>
            </a:r>
            <a:r>
              <a:rPr lang="pl-PL" dirty="1" sz="1800">
                <a:solidFill>
                  <a:schemeClr val="accent1"/>
                </a:solidFill>
                <a:latin typeface="Arial"/>
                <a:ea typeface="Arial"/>
                <a:cs typeface="Arial"/>
                <a:sym typeface="Arial"/>
              </a:rPr>
              <a:t> </a:t>
            </a:r>
          </a:p>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b="1" sz="1800">
                <a:solidFill>
                  <a:schemeClr val="accent1"/>
                </a:solidFill>
                <a:latin typeface="Arial"/>
                <a:ea typeface="Arial"/>
                <a:cs typeface="Arial"/>
                <a:sym typeface="Arial"/>
              </a:rPr>
              <a:t>Poziom 5:</a:t>
            </a:r>
            <a:r>
              <a:rPr lang="pl-PL" dirty="1" b="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Zespół informuje też o tym, jak ta koncepcja może być zastosowana do innych rzeczywistych problemów (np. inspekcja pól uprawnych pod kątem zdrowych/zwiędłych plonów). Bonus za przedstawienie weryfikacji koncepcji.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2"/>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42</a:t>
            </a:fld>
          </a:p>
        </p:txBody>
      </p:sp>
      <p:sp>
        <p:nvSpPr>
          <p:cNvPr id="597" name="Google Shape;597;p42"/>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Sekwencja prezentacji dla każdego zespołu</a:t>
            </a:r>
          </a:p>
        </p:txBody>
      </p:sp>
      <p:sp>
        <p:nvSpPr>
          <p:cNvPr id="598" name="Google Shape;598;p42"/>
          <p:cNvSpPr/>
          <p:nvPr/>
        </p:nvSpPr>
        <p:spPr>
          <a:xfrm>
            <a:off x="361948" y="798194"/>
            <a:ext cx="8315327"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dirty="1" sz="1800">
                <a:solidFill>
                  <a:schemeClr val="accent1"/>
                </a:solidFill>
                <a:latin typeface="Arial"/>
                <a:ea typeface="Arial"/>
                <a:cs typeface="Arial"/>
                <a:sym typeface="Arial"/>
              </a:rPr>
              <a:t>1.</a:t>
            </a:r>
            <a:r>
              <a:rPr lang="pl-PL" dirty="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Uruchomcie program na komputerze.</a:t>
            </a:r>
            <a:r>
              <a:rPr lang="pl-PL" dirty="1" sz="1800">
                <a:solidFill>
                  <a:schemeClr val="accent1"/>
                </a:solidFill>
                <a:latin typeface="Arial"/>
                <a:ea typeface="Arial"/>
                <a:cs typeface="Arial"/>
                <a:sym typeface="Arial"/>
              </a:rPr>
              <a:t> </a:t>
            </a:r>
            <a:r>
              <a:rPr lang="pl-PL" dirty="1" sz="1800">
                <a:solidFill>
                  <a:schemeClr val="accent1"/>
                </a:solidFill>
                <a:latin typeface="Arial"/>
                <a:ea typeface="Arial"/>
                <a:cs typeface="Arial"/>
                <a:sym typeface="Arial"/>
              </a:rPr>
              <a:t>Po jego uruchomieniu nie wolno dotykać klawiatury/myszki aż do zakończenia prezentacji.</a:t>
            </a:r>
          </a:p>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sz="1800">
                <a:solidFill>
                  <a:schemeClr val="accent1"/>
                </a:solidFill>
                <a:latin typeface="Arial"/>
                <a:ea typeface="Arial"/>
                <a:cs typeface="Arial"/>
                <a:sym typeface="Arial"/>
              </a:rPr>
              <a:t>2.</a:t>
            </a:r>
            <a:r>
              <a:rPr lang="pl-PL" dirty="1" sz="1800">
                <a:solidFill>
                  <a:schemeClr val="accent1"/>
                </a:solidFill>
                <a:latin typeface="Arial"/>
                <a:ea typeface="Arial"/>
                <a:cs typeface="Arial"/>
                <a:sym typeface="Arial"/>
              </a:rPr>
              <a:t> </a:t>
            </a:r>
            <a:r>
              <a:rPr lang="pl-PL" dirty="1" b="1" sz="1800">
                <a:solidFill>
                  <a:schemeClr val="accent1"/>
                </a:solidFill>
                <a:latin typeface="Arial"/>
                <a:ea typeface="Arial"/>
                <a:cs typeface="Arial"/>
                <a:sym typeface="Arial"/>
              </a:rPr>
              <a:t>60 sekund </a:t>
            </a:r>
            <a:r>
              <a:rPr lang="pl-PL" dirty="1" sz="1800">
                <a:solidFill>
                  <a:schemeClr val="accent1"/>
                </a:solidFill>
                <a:latin typeface="Arial"/>
                <a:ea typeface="Arial"/>
                <a:cs typeface="Arial"/>
                <a:sym typeface="Arial"/>
              </a:rPr>
              <a:t>na prezentację</a:t>
            </a:r>
            <a:br>
              <a:rPr lang="pl-PL" dirty="1" sz="1800">
                <a:solidFill>
                  <a:schemeClr val="accent1"/>
                </a:solidFill>
                <a:latin typeface="Arial"/>
                <a:ea typeface="Arial"/>
                <a:cs typeface="Arial"/>
                <a:sym typeface="Arial"/>
              </a:rPr>
            </a:br>
            <a:r>
              <a:rPr lang="pl-PL" dirty="1" sz="1600">
                <a:solidFill>
                  <a:schemeClr val="dk1"/>
                </a:solidFill>
                <a:latin typeface="Arial"/>
                <a:ea typeface="Arial"/>
                <a:cs typeface="Arial"/>
                <a:sym typeface="Arial"/>
              </a:rPr>
              <a:t>- Rozpoznanie dojrzałego banana (przynajmniej 2 razy) [10 punktów]</a:t>
            </a:r>
            <a:br>
              <a:rPr lang="pl-PL" dirty="1" sz="1600">
                <a:solidFill>
                  <a:schemeClr val="dk1"/>
                </a:solidFill>
                <a:latin typeface="Arial"/>
                <a:ea typeface="Arial"/>
                <a:cs typeface="Arial"/>
                <a:sym typeface="Arial"/>
              </a:rPr>
            </a:br>
            <a:r>
              <a:rPr lang="pl-PL" dirty="1" sz="1600">
                <a:solidFill>
                  <a:schemeClr val="dk1"/>
                </a:solidFill>
                <a:latin typeface="Arial"/>
                <a:ea typeface="Arial"/>
                <a:cs typeface="Arial"/>
                <a:sym typeface="Arial"/>
              </a:rPr>
              <a:t>- Rozpoznanie niedojrzałego banana (przynajmniej 2 razy) [10 punktów]</a:t>
            </a:r>
            <a:br>
              <a:rPr lang="pl-PL" dirty="1" sz="1600">
                <a:solidFill>
                  <a:schemeClr val="dk1"/>
                </a:solidFill>
                <a:latin typeface="Arial"/>
                <a:ea typeface="Arial"/>
                <a:cs typeface="Arial"/>
                <a:sym typeface="Arial"/>
              </a:rPr>
            </a:br>
            <a:r>
              <a:rPr lang="pl-PL" dirty="1" sz="1600">
                <a:solidFill>
                  <a:schemeClr val="dk1"/>
                </a:solidFill>
                <a:latin typeface="Arial"/>
                <a:ea typeface="Arial"/>
                <a:cs typeface="Arial"/>
                <a:sym typeface="Arial"/>
              </a:rPr>
              <a:t>- Bryła brzegowa wokół rozpoznanych obiektów [10 punktów]</a:t>
            </a:r>
            <a:br>
              <a:rPr lang="pl-PL" dirty="1" sz="1600">
                <a:solidFill>
                  <a:schemeClr val="dk1"/>
                </a:solidFill>
                <a:latin typeface="Arial"/>
                <a:ea typeface="Arial"/>
                <a:cs typeface="Arial"/>
                <a:sym typeface="Arial"/>
              </a:rPr>
            </a:br>
            <a:r>
              <a:rPr lang="pl-PL" dirty="1" sz="1600">
                <a:solidFill>
                  <a:schemeClr val="dk1"/>
                </a:solidFill>
                <a:latin typeface="Arial"/>
                <a:ea typeface="Arial"/>
                <a:cs typeface="Arial"/>
                <a:sym typeface="Arial"/>
              </a:rPr>
              <a:t>- Rozpoznanie bananów od przynajmniej 2 innych zespołów.</a:t>
            </a:r>
            <a:r>
              <a:rPr lang="pl-PL" dirty="1" sz="1600">
                <a:solidFill>
                  <a:schemeClr val="dk1"/>
                </a:solidFill>
                <a:latin typeface="Arial"/>
                <a:ea typeface="Arial"/>
                <a:cs typeface="Arial"/>
                <a:sym typeface="Arial"/>
              </a:rPr>
              <a:t> </a:t>
            </a:r>
            <a:r>
              <a:rPr lang="pl-PL" dirty="1" sz="1600">
                <a:solidFill>
                  <a:schemeClr val="dk1"/>
                </a:solidFill>
                <a:latin typeface="Arial"/>
                <a:ea typeface="Arial"/>
                <a:cs typeface="Arial"/>
                <a:sym typeface="Arial"/>
              </a:rPr>
              <a:t>[10 punktów]</a:t>
            </a:r>
          </a:p>
          <a:p>
            <a:pPr marL="0" marR="0" lvl="0" indent="0" algn="l" rtl="0">
              <a:spcBef>
                <a:spcPts val="0"/>
              </a:spcBef>
              <a:spcAft>
                <a:spcPts val="0"/>
              </a:spcAft>
              <a:buNone/>
            </a:pPr>
            <a:endParaRPr sz="1800">
              <a:solidFill>
                <a:schemeClr val="accent1"/>
              </a:solidFill>
              <a:latin typeface="Arial"/>
              <a:ea typeface="Arial"/>
              <a:cs typeface="Arial"/>
              <a:sym typeface="Arial"/>
            </a:endParaRPr>
          </a:p>
          <a:p>
            <a:pPr marL="0" marR="0" lvl="0" indent="0" algn="l" rtl="0">
              <a:spcBef>
                <a:spcPts val="0"/>
              </a:spcBef>
              <a:spcAft>
                <a:spcPts val="0"/>
              </a:spcAft>
              <a:buNone/>
            </a:pPr>
            <a:r>
              <a:rPr lang="pl-PL" dirty="1" sz="1800">
                <a:solidFill>
                  <a:schemeClr val="accent1"/>
                </a:solidFill>
                <a:latin typeface="Arial"/>
                <a:ea typeface="Arial"/>
                <a:cs typeface="Arial"/>
                <a:sym typeface="Arial"/>
              </a:rPr>
              <a:t>3.</a:t>
            </a:r>
            <a:r>
              <a:rPr lang="pl-PL" dirty="1" sz="1800">
                <a:solidFill>
                  <a:schemeClr val="accent1"/>
                </a:solidFill>
                <a:latin typeface="Arial"/>
                <a:ea typeface="Arial"/>
                <a:cs typeface="Arial"/>
                <a:sym typeface="Arial"/>
              </a:rPr>
              <a:t> </a:t>
            </a:r>
            <a:r>
              <a:rPr lang="pl-PL" dirty="1" b="1" sz="1800">
                <a:solidFill>
                  <a:schemeClr val="accent1"/>
                </a:solidFill>
                <a:latin typeface="Arial"/>
                <a:ea typeface="Arial"/>
                <a:cs typeface="Arial"/>
                <a:sym typeface="Arial"/>
              </a:rPr>
              <a:t>120 sekund </a:t>
            </a:r>
            <a:r>
              <a:rPr lang="pl-PL" dirty="1" sz="1800">
                <a:solidFill>
                  <a:schemeClr val="accent1"/>
                </a:solidFill>
                <a:latin typeface="Arial"/>
                <a:ea typeface="Arial"/>
                <a:cs typeface="Arial"/>
                <a:sym typeface="Arial"/>
              </a:rPr>
              <a:t>na część 2</a:t>
            </a:r>
            <a:br>
              <a:rPr lang="pl-PL" dirty="1" sz="1800">
                <a:solidFill>
                  <a:schemeClr val="accent1"/>
                </a:solidFill>
                <a:latin typeface="Arial"/>
                <a:ea typeface="Arial"/>
                <a:cs typeface="Arial"/>
                <a:sym typeface="Arial"/>
              </a:rPr>
            </a:br>
            <a:r>
              <a:rPr lang="pl-PL" dirty="1" sz="1600">
                <a:solidFill>
                  <a:schemeClr val="dk1"/>
                </a:solidFill>
                <a:latin typeface="Arial"/>
                <a:ea typeface="Arial"/>
                <a:cs typeface="Arial"/>
                <a:sym typeface="Arial"/>
              </a:rPr>
              <a:t>- Prezentacja innego rzeczywistego problemu, do którego można zastosować podobne techniki</a:t>
            </a:r>
            <a:br>
              <a:rPr lang="pl-PL" dirty="1" sz="1600">
                <a:solidFill>
                  <a:schemeClr val="dk1"/>
                </a:solidFill>
                <a:latin typeface="Arial"/>
                <a:ea typeface="Arial"/>
                <a:cs typeface="Arial"/>
                <a:sym typeface="Arial"/>
              </a:rPr>
            </a:br>
            <a:r>
              <a:rPr lang="pl-PL" dirty="1" sz="1600">
                <a:solidFill>
                  <a:schemeClr val="dk1"/>
                </a:solidFill>
                <a:latin typeface="Arial"/>
                <a:ea typeface="Arial"/>
                <a:cs typeface="Arial"/>
                <a:sym typeface="Arial"/>
              </a:rPr>
              <a:t>- Bonus za przedstawienie weryfikacji koncepcji za pomocą zdjęć [10 punktów]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3"/>
          <p:cNvSpPr txBox="1">
            <a:spLocks noGrp="1"/>
          </p:cNvSpPr>
          <p:nvPr>
            <p:ph type="title"/>
          </p:nvPr>
        </p:nvSpPr>
        <p:spPr>
          <a:xfrm>
            <a:off x="704850" y="2108062"/>
            <a:ext cx="7058025"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accent3"/>
              </a:buClr>
              <a:buSzPts val="6000"/>
              <a:buFont typeface="Arial"/>
              <a:buNone/>
            </a:pPr>
            <a:r>
              <a:rPr lang="pl-PL" dirty="1" sz="6000" b="1">
                <a:solidFill>
                  <a:schemeClr val="accent3"/>
                </a:solidFill>
              </a:rPr>
              <a:t>Gratulacje dla wszystkich zespołów!</a:t>
            </a:r>
            <a:r>
              <a:rPr lang="pl-PL" dirty="1" sz="6000" b="1"/>
              <a:t> Brawo!</a:t>
            </a:r>
          </a:p>
        </p:txBody>
      </p:sp>
      <p:sp>
        <p:nvSpPr>
          <p:cNvPr id="605" name="Google Shape;605;p43"/>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43</a:t>
            </a:fld>
          </a:p>
        </p:txBody>
      </p:sp>
      <p:sp>
        <p:nvSpPr>
          <p:cNvPr id="606" name="Google Shape;606;p43"/>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4"/>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6000"/>
              <a:buFont typeface="Arial"/>
              <a:buNone/>
            </a:pPr>
            <a:r>
              <a:rPr lang="pl-PL" dirty="1" sz="6000" b="1"/>
              <a:t>Jakie są ograniczenia różnych systemów?</a:t>
            </a:r>
          </a:p>
        </p:txBody>
      </p:sp>
      <p:sp>
        <p:nvSpPr>
          <p:cNvPr id="613" name="Google Shape;613;p44"/>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44</a:t>
            </a:fld>
          </a:p>
        </p:txBody>
      </p:sp>
      <p:sp>
        <p:nvSpPr>
          <p:cNvPr id="614" name="Google Shape;614;p44"/>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5"/>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6000"/>
              <a:buFont typeface="Arial"/>
              <a:buNone/>
            </a:pPr>
            <a:r>
              <a:rPr lang="pl-PL" dirty="1" sz="6000" b="1"/>
              <a:t>Dziś stworzyliście podstawowy model uczenia maszynowego</a:t>
            </a:r>
          </a:p>
        </p:txBody>
      </p:sp>
      <p:sp>
        <p:nvSpPr>
          <p:cNvPr id="621" name="Google Shape;621;p45"/>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45</a:t>
            </a:fld>
          </a:p>
        </p:txBody>
      </p:sp>
      <p:sp>
        <p:nvSpPr>
          <p:cNvPr id="622" name="Google Shape;622;p45"/>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6"/>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46</a:t>
            </a:fld>
          </a:p>
        </p:txBody>
      </p:sp>
      <p:sp>
        <p:nvSpPr>
          <p:cNvPr id="629" name="Google Shape;629;p46"/>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630" name="Google Shape;630;p46"/>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Systematyka</a:t>
            </a:r>
          </a:p>
        </p:txBody>
      </p:sp>
      <p:pic>
        <p:nvPicPr>
          <p:cNvPr id="631" name="Google Shape;631;p46"/>
          <p:cNvPicPr preferRelativeResize="0"/>
          <p:nvPr/>
        </p:nvPicPr>
        <p:blipFill rotWithShape="1">
          <a:blip r:embed="rId3">
            <a:alphaModFix/>
          </a:blip>
          <a:srcRect/>
          <a:stretch/>
        </p:blipFill>
        <p:spPr>
          <a:xfrm>
            <a:off x="216025" y="1305062"/>
            <a:ext cx="4248471" cy="3198095"/>
          </a:xfrm>
          <a:prstGeom prst="rect">
            <a:avLst/>
          </a:prstGeom>
          <a:noFill/>
          <a:ln w="9525" cap="flat" cmpd="sng">
            <a:solidFill>
              <a:schemeClr val="dk1"/>
            </a:solidFill>
            <a:prstDash val="solid"/>
            <a:miter lim="800000"/>
            <a:headEnd type="none" w="sm" len="sm"/>
            <a:tailEnd type="none" w="sm" len="sm"/>
          </a:ln>
        </p:spPr>
      </p:pic>
      <p:pic>
        <p:nvPicPr>
          <p:cNvPr id="632" name="Google Shape;632;p46"/>
          <p:cNvPicPr preferRelativeResize="0"/>
          <p:nvPr/>
        </p:nvPicPr>
        <p:blipFill rotWithShape="1">
          <a:blip r:embed="rId4">
            <a:alphaModFix/>
          </a:blip>
          <a:srcRect/>
          <a:stretch/>
        </p:blipFill>
        <p:spPr>
          <a:xfrm>
            <a:off x="4608512" y="1310510"/>
            <a:ext cx="4283968" cy="3205456"/>
          </a:xfrm>
          <a:prstGeom prst="rect">
            <a:avLst/>
          </a:prstGeom>
          <a:noFill/>
          <a:ln w="9525" cap="flat" cmpd="sng">
            <a:solidFill>
              <a:schemeClr val="dk1"/>
            </a:solidFill>
            <a:prstDash val="solid"/>
            <a:miter lim="800000"/>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47"/>
          <p:cNvPicPr preferRelativeResize="0"/>
          <p:nvPr/>
        </p:nvPicPr>
        <p:blipFill rotWithShape="1">
          <a:blip r:embed="rId3">
            <a:alphaModFix/>
          </a:blip>
          <a:srcRect t="14004" b="10754"/>
          <a:stretch/>
        </p:blipFill>
        <p:spPr>
          <a:xfrm>
            <a:off x="1257301" y="881079"/>
            <a:ext cx="6848475" cy="3559445"/>
          </a:xfrm>
          <a:prstGeom prst="rect">
            <a:avLst/>
          </a:prstGeom>
          <a:noFill/>
          <a:ln>
            <a:noFill/>
          </a:ln>
        </p:spPr>
      </p:pic>
      <p:sp>
        <p:nvSpPr>
          <p:cNvPr id="639" name="Google Shape;639;p47"/>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47</a:t>
            </a:fld>
          </a:p>
        </p:txBody>
      </p:sp>
      <p:sp>
        <p:nvSpPr>
          <p:cNvPr id="640" name="Google Shape;640;p47"/>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641" name="Google Shape;641;p47"/>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Wykrywanie obiektów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8"/>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6000"/>
              <a:buFont typeface="Arial"/>
              <a:buNone/>
            </a:pPr>
            <a:r>
              <a:rPr lang="pl-PL" dirty="1" sz="6000" b="1">
                <a:solidFill>
                  <a:schemeClr val="lt1"/>
                </a:solidFill>
              </a:rPr>
              <a:t>A gdyby tak</a:t>
            </a:r>
            <a:br>
              <a:rPr lang="pl-PL" dirty="1" sz="6000" b="1">
                <a:solidFill>
                  <a:schemeClr val="lt1"/>
                </a:solidFill>
              </a:rPr>
            </a:br>
            <a:r>
              <a:rPr lang="pl-PL" dirty="1" sz="3000" b="1">
                <a:solidFill>
                  <a:schemeClr val="accent3"/>
                </a:solidFill>
                <a:latin typeface="Arial"/>
                <a:ea typeface="Arial"/>
                <a:cs typeface="Arial"/>
                <a:sym typeface="Arial"/>
              </a:rPr>
              <a:t>można było łatwo stosować zaawansowane modele wstępnie wytrenowane?</a:t>
            </a:r>
            <a:br>
              <a:rPr lang="pl-PL" dirty="1" sz="3000" b="1">
                <a:solidFill>
                  <a:schemeClr val="accent3"/>
                </a:solidFill>
                <a:latin typeface="Arial"/>
                <a:ea typeface="Arial"/>
                <a:cs typeface="Arial"/>
                <a:sym typeface="Arial"/>
              </a:rPr>
            </a:br>
          </a:p>
        </p:txBody>
      </p:sp>
      <p:sp>
        <p:nvSpPr>
          <p:cNvPr id="648" name="Google Shape;648;p48"/>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48</a:t>
            </a:fld>
          </a:p>
        </p:txBody>
      </p:sp>
      <p:sp>
        <p:nvSpPr>
          <p:cNvPr id="649" name="Google Shape;649;p48"/>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9"/>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49</a:t>
            </a:fld>
          </a:p>
        </p:txBody>
      </p:sp>
      <p:sp>
        <p:nvSpPr>
          <p:cNvPr id="656" name="Google Shape;656;p49"/>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Działające na urządzeniach brzegowych takich jak Intel NCS2</a:t>
            </a:r>
          </a:p>
        </p:txBody>
      </p:sp>
      <p:pic>
        <p:nvPicPr>
          <p:cNvPr id="657" name="Google Shape;657;p49" descr="D:\Workspaces\Jupyter\Deliverables\nondeliverables\images\background_movidius.png"/>
          <p:cNvPicPr preferRelativeResize="0"/>
          <p:nvPr/>
        </p:nvPicPr>
        <p:blipFill rotWithShape="1">
          <a:blip r:embed="rId3">
            <a:alphaModFix/>
          </a:blip>
          <a:srcRect t="26050"/>
          <a:stretch/>
        </p:blipFill>
        <p:spPr>
          <a:xfrm>
            <a:off x="1475656" y="1314450"/>
            <a:ext cx="6096000" cy="33810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5</a:t>
            </a:fld>
          </a:p>
        </p:txBody>
      </p:sp>
      <p:sp>
        <p:nvSpPr>
          <p:cNvPr id="200" name="Google Shape;200;p5"/>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201" name="Google Shape;201;p5"/>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Cele edukacyjne</a:t>
            </a:r>
          </a:p>
        </p:txBody>
      </p:sp>
      <p:sp>
        <p:nvSpPr>
          <p:cNvPr id="202" name="Google Shape;202;p5"/>
          <p:cNvSpPr/>
          <p:nvPr/>
        </p:nvSpPr>
        <p:spPr>
          <a:xfrm>
            <a:off x="472440" y="888164"/>
            <a:ext cx="8229600"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dirty="1" sz="1800" b="1">
                <a:solidFill>
                  <a:schemeClr val="accent1"/>
                </a:solidFill>
                <a:latin typeface="Arial"/>
                <a:ea typeface="Arial"/>
                <a:cs typeface="Arial"/>
                <a:sym typeface="Arial"/>
              </a:rPr>
              <a:t>Po zakończeniu tych warsztatów będziecie potrafili:</a:t>
            </a:r>
          </a:p>
          <a:p>
            <a:pPr marL="342900" marR="0" lvl="0" indent="-228600" algn="l" rtl="0">
              <a:spcBef>
                <a:spcPts val="0"/>
              </a:spcBef>
              <a:spcAft>
                <a:spcPts val="0"/>
              </a:spcAft>
              <a:buClr>
                <a:schemeClr val="accent1"/>
              </a:buClr>
              <a:buSzPts val="1800"/>
              <a:buFont typeface="Assistant"/>
              <a:buNone/>
            </a:pPr>
            <a:endParaRPr sz="1600" b="1">
              <a:solidFill>
                <a:schemeClr val="dk1"/>
              </a:solidFill>
              <a:latin typeface="Arial"/>
              <a:ea typeface="Arial"/>
              <a:cs typeface="Arial"/>
              <a:sym typeface="Arial"/>
            </a:endParaRPr>
          </a:p>
          <a:p>
            <a:pPr marL="342900" marR="0" lvl="0" indent="-342900" algn="l" rtl="0">
              <a:spcBef>
                <a:spcPts val="0"/>
              </a:spcBef>
              <a:spcAft>
                <a:spcPts val="0"/>
              </a:spcAft>
              <a:buClr>
                <a:schemeClr val="accent1"/>
              </a:buClr>
              <a:buSzPts val="1800"/>
              <a:buFont typeface="Assistant"/>
              <a:buAutoNum type="arabicPeriod"/>
            </a:pPr>
            <a:r>
              <a:rPr lang="pl-PL" dirty="1" sz="1600">
                <a:solidFill>
                  <a:schemeClr val="accent1"/>
                </a:solidFill>
                <a:latin typeface="Arial"/>
                <a:ea typeface="Arial"/>
                <a:cs typeface="Arial"/>
                <a:sym typeface="Arial"/>
              </a:rPr>
              <a:t>Wymienić przynajmniej 2 różnice między </a:t>
            </a:r>
            <a:r>
              <a:rPr lang="pl-PL" dirty="1" b="1" sz="1600">
                <a:solidFill>
                  <a:schemeClr val="accent1"/>
                </a:solidFill>
                <a:latin typeface="Arial"/>
                <a:ea typeface="Arial"/>
                <a:cs typeface="Arial"/>
                <a:sym typeface="Arial"/>
              </a:rPr>
              <a:t>podejściem opartym na regułach</a:t>
            </a:r>
            <a:r>
              <a:rPr lang="pl-PL" dirty="1" sz="1600">
                <a:solidFill>
                  <a:schemeClr val="accent1"/>
                </a:solidFill>
                <a:latin typeface="Arial"/>
                <a:ea typeface="Arial"/>
                <a:cs typeface="Arial"/>
                <a:sym typeface="Arial"/>
              </a:rPr>
              <a:t> a podejściem opartym na </a:t>
            </a:r>
            <a:r>
              <a:rPr lang="pl-PL" dirty="1" b="1" sz="1600">
                <a:solidFill>
                  <a:schemeClr val="accent1"/>
                </a:solidFill>
                <a:latin typeface="Arial"/>
                <a:ea typeface="Arial"/>
                <a:cs typeface="Arial"/>
                <a:sym typeface="Arial"/>
              </a:rPr>
              <a:t>uczeniu maszynowym</a:t>
            </a:r>
            <a:r>
              <a:rPr lang="pl-PL" dirty="1" sz="1600">
                <a:solidFill>
                  <a:schemeClr val="accent1"/>
                </a:solidFill>
                <a:latin typeface="Arial"/>
                <a:ea typeface="Arial"/>
                <a:cs typeface="Arial"/>
                <a:sym typeface="Arial"/>
              </a:rPr>
              <a:t>.</a:t>
            </a:r>
          </a:p>
          <a:p>
            <a:pPr marL="342900" marR="0" lvl="0" indent="-342900" algn="l" rtl="0">
              <a:spcBef>
                <a:spcPts val="0"/>
              </a:spcBef>
              <a:spcAft>
                <a:spcPts val="0"/>
              </a:spcAft>
              <a:buClr>
                <a:schemeClr val="accent1"/>
              </a:buClr>
              <a:buSzPts val="1800"/>
              <a:buFont typeface="Assistant"/>
              <a:buAutoNum type="arabicPeriod"/>
            </a:pPr>
            <a:r>
              <a:rPr lang="pl-PL" dirty="1" sz="1600">
                <a:solidFill>
                  <a:schemeClr val="accent1"/>
                </a:solidFill>
                <a:latin typeface="Arial"/>
                <a:ea typeface="Arial"/>
                <a:cs typeface="Arial"/>
                <a:sym typeface="Arial"/>
              </a:rPr>
              <a:t>Wyjaśnić, czym jest </a:t>
            </a:r>
            <a:r>
              <a:rPr lang="pl-PL" dirty="1" b="1" sz="1600">
                <a:solidFill>
                  <a:schemeClr val="accent1"/>
                </a:solidFill>
                <a:latin typeface="Arial"/>
                <a:ea typeface="Arial"/>
                <a:cs typeface="Arial"/>
                <a:sym typeface="Arial"/>
              </a:rPr>
              <a:t>selekcja cech</a:t>
            </a:r>
            <a:r>
              <a:rPr lang="pl-PL" dirty="1" sz="1600">
                <a:solidFill>
                  <a:schemeClr val="accent1"/>
                </a:solidFill>
                <a:latin typeface="Arial"/>
                <a:ea typeface="Arial"/>
                <a:cs typeface="Arial"/>
                <a:sym typeface="Arial"/>
              </a:rPr>
              <a:t>.</a:t>
            </a:r>
          </a:p>
          <a:p>
            <a:pPr marL="342900" marR="0" lvl="0" indent="-342900" algn="l" rtl="0">
              <a:spcBef>
                <a:spcPts val="0"/>
              </a:spcBef>
              <a:spcAft>
                <a:spcPts val="0"/>
              </a:spcAft>
              <a:buClr>
                <a:schemeClr val="accent1"/>
              </a:buClr>
              <a:buSzPts val="1800"/>
              <a:buFont typeface="Assistant"/>
              <a:buAutoNum type="arabicPeriod"/>
            </a:pPr>
            <a:r>
              <a:rPr lang="pl-PL" dirty="1" sz="1600">
                <a:solidFill>
                  <a:schemeClr val="accent1"/>
                </a:solidFill>
                <a:latin typeface="Arial"/>
                <a:ea typeface="Arial"/>
                <a:cs typeface="Arial"/>
                <a:sym typeface="Arial"/>
              </a:rPr>
              <a:t>Wyjaśnić, dlaczego ważna jest selekcja odpowiednich cech.</a:t>
            </a:r>
          </a:p>
          <a:p>
            <a:pPr marL="342900" marR="0" lvl="0" indent="-342900" algn="l" rtl="0">
              <a:spcBef>
                <a:spcPts val="0"/>
              </a:spcBef>
              <a:spcAft>
                <a:spcPts val="0"/>
              </a:spcAft>
              <a:buClr>
                <a:schemeClr val="accent1"/>
              </a:buClr>
              <a:buSzPts val="1800"/>
              <a:buFont typeface="Assistant"/>
              <a:buAutoNum type="arabicPeriod"/>
            </a:pPr>
            <a:r>
              <a:rPr lang="pl-PL" dirty="1" sz="1600">
                <a:solidFill>
                  <a:schemeClr val="accent1"/>
                </a:solidFill>
                <a:latin typeface="Arial"/>
                <a:ea typeface="Arial"/>
                <a:cs typeface="Arial"/>
                <a:sym typeface="Arial"/>
              </a:rPr>
              <a:t>Wyjaśnić, czym jest </a:t>
            </a:r>
            <a:r>
              <a:rPr lang="pl-PL" dirty="1" b="1" sz="1600">
                <a:solidFill>
                  <a:schemeClr val="accent1"/>
                </a:solidFill>
                <a:latin typeface="Arial"/>
                <a:ea typeface="Arial"/>
                <a:cs typeface="Arial"/>
                <a:sym typeface="Arial"/>
              </a:rPr>
              <a:t>precyzja</a:t>
            </a:r>
            <a:r>
              <a:rPr lang="pl-PL" dirty="1" sz="1600">
                <a:solidFill>
                  <a:schemeClr val="accent1"/>
                </a:solidFill>
                <a:latin typeface="Arial"/>
                <a:ea typeface="Arial"/>
                <a:cs typeface="Arial"/>
                <a:sym typeface="Arial"/>
              </a:rPr>
              <a:t> i </a:t>
            </a:r>
            <a:r>
              <a:rPr lang="pl-PL" dirty="1" b="1" sz="1600">
                <a:solidFill>
                  <a:schemeClr val="accent1"/>
                </a:solidFill>
                <a:latin typeface="Arial"/>
                <a:ea typeface="Arial"/>
                <a:cs typeface="Arial"/>
                <a:sym typeface="Arial"/>
              </a:rPr>
              <a:t>czułość</a:t>
            </a:r>
            <a:r>
              <a:rPr lang="pl-PL" dirty="1" sz="1600">
                <a:solidFill>
                  <a:schemeClr val="accent1"/>
                </a:solidFill>
                <a:latin typeface="Arial"/>
                <a:ea typeface="Arial"/>
                <a:cs typeface="Arial"/>
                <a:sym typeface="Arial"/>
              </a:rPr>
              <a:t>.</a:t>
            </a:r>
          </a:p>
          <a:p>
            <a:pPr marL="342900" marR="0" lvl="0" indent="-342900" algn="l" rtl="0">
              <a:spcBef>
                <a:spcPts val="0"/>
              </a:spcBef>
              <a:spcAft>
                <a:spcPts val="0"/>
              </a:spcAft>
              <a:buClr>
                <a:schemeClr val="accent1"/>
              </a:buClr>
              <a:buSzPts val="1800"/>
              <a:buFont typeface="Assistant"/>
              <a:buAutoNum type="arabicPeriod"/>
            </a:pPr>
            <a:r>
              <a:rPr lang="pl-PL" dirty="1" sz="1600">
                <a:solidFill>
                  <a:schemeClr val="accent1"/>
                </a:solidFill>
                <a:latin typeface="Arial"/>
                <a:ea typeface="Arial"/>
                <a:cs typeface="Arial"/>
                <a:sym typeface="Arial"/>
              </a:rPr>
              <a:t>Dać przykłady, do czego może przydać się model uczenia maszynowego.</a:t>
            </a:r>
          </a:p>
          <a:p>
            <a:pPr marL="342900" marR="0" lvl="0" indent="-342900" algn="l" rtl="0">
              <a:spcBef>
                <a:spcPts val="0"/>
              </a:spcBef>
              <a:spcAft>
                <a:spcPts val="0"/>
              </a:spcAft>
              <a:buClr>
                <a:schemeClr val="accent1"/>
              </a:buClr>
              <a:buSzPts val="1800"/>
              <a:buFont typeface="Assistant"/>
              <a:buAutoNum type="arabicPeriod"/>
            </a:pPr>
            <a:r>
              <a:rPr lang="pl-PL" dirty="1" sz="1600">
                <a:solidFill>
                  <a:schemeClr val="accent1"/>
                </a:solidFill>
                <a:latin typeface="Arial"/>
                <a:ea typeface="Arial"/>
                <a:cs typeface="Arial"/>
                <a:sym typeface="Arial"/>
              </a:rPr>
              <a:t>Wymienić 5 podstawowych kroków w trenowaniu </a:t>
            </a:r>
            <a:r>
              <a:rPr lang="pl-PL" dirty="1" b="1" sz="1600">
                <a:solidFill>
                  <a:schemeClr val="accent1"/>
                </a:solidFill>
                <a:latin typeface="Arial"/>
                <a:ea typeface="Arial"/>
                <a:cs typeface="Arial"/>
                <a:sym typeface="Arial"/>
              </a:rPr>
              <a:t>modelu klasyfikacji</a:t>
            </a:r>
            <a:r>
              <a:rPr lang="pl-PL" dirty="1" sz="1600">
                <a:solidFill>
                  <a:schemeClr val="accent1"/>
                </a:solidFill>
                <a:latin typeface="Arial"/>
                <a:ea typeface="Arial"/>
                <a:cs typeface="Arial"/>
                <a:sym typeface="Arial"/>
              </a:rPr>
              <a:t>.</a:t>
            </a:r>
          </a:p>
          <a:p>
            <a:pPr marL="342900" marR="0" lvl="0" indent="-342900" algn="l" rtl="0">
              <a:spcBef>
                <a:spcPts val="0"/>
              </a:spcBef>
              <a:spcAft>
                <a:spcPts val="0"/>
              </a:spcAft>
              <a:buClr>
                <a:schemeClr val="accent1"/>
              </a:buClr>
              <a:buSzPts val="1800"/>
              <a:buFont typeface="Assistant"/>
              <a:buAutoNum type="arabicPeriod"/>
            </a:pPr>
            <a:r>
              <a:rPr lang="pl-PL" dirty="1" sz="1600">
                <a:solidFill>
                  <a:schemeClr val="accent1"/>
                </a:solidFill>
                <a:latin typeface="Arial"/>
                <a:ea typeface="Arial"/>
                <a:cs typeface="Arial"/>
                <a:sym typeface="Arial"/>
              </a:rPr>
              <a:t>Utworzyć aplikację przeprowadzającą klasyfikację.</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0"/>
          <p:cNvSpPr txBox="1">
            <a:spLocks noGrp="1"/>
          </p:cNvSpPr>
          <p:nvPr>
            <p:ph type="title"/>
          </p:nvPr>
        </p:nvSpPr>
        <p:spPr>
          <a:xfrm>
            <a:off x="608013" y="1488937"/>
            <a:ext cx="7772400" cy="1021556"/>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Clr>
                <a:schemeClr val="lt1"/>
              </a:buClr>
              <a:buSzPts val="4000"/>
              <a:buFont typeface="Arial"/>
              <a:buNone/>
            </a:pPr>
            <a:r>
              <a:rPr lang="pl-PL" dirty="1">
                <a:latin typeface="Arial"/>
                <a:ea typeface="Arial"/>
                <a:cs typeface="Arial"/>
                <a:sym typeface="Arial"/>
              </a:rPr>
              <a:t>Zamiast trenować modele od zera</a:t>
            </a:r>
            <a:br>
              <a:rPr lang="pl-PL" dirty="1">
                <a:latin typeface="Arial"/>
                <a:ea typeface="Arial"/>
                <a:cs typeface="Arial"/>
                <a:sym typeface="Arial"/>
              </a:rPr>
            </a:br>
            <a:r>
              <a:rPr lang="pl-PL" dirty="1">
                <a:latin typeface="Arial"/>
                <a:ea typeface="Arial"/>
                <a:cs typeface="Arial"/>
                <a:sym typeface="Arial"/>
              </a:rPr>
              <a:t>możemy użyć modeli wstępnie wytrenowanych?</a:t>
            </a:r>
          </a:p>
        </p:txBody>
      </p:sp>
      <p:sp>
        <p:nvSpPr>
          <p:cNvPr id="664" name="Google Shape;664;p50"/>
          <p:cNvSpPr txBox="1">
            <a:spLocks noGrp="1"/>
          </p:cNvSpPr>
          <p:nvPr>
            <p:ph type="body" idx="1"/>
          </p:nvPr>
        </p:nvSpPr>
        <p:spPr>
          <a:xfrm>
            <a:off x="608013" y="2622025"/>
            <a:ext cx="7772400" cy="112514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F3D54E"/>
              </a:buClr>
              <a:buSzPts val="2500"/>
              <a:buNone/>
            </a:pPr>
            <a:r>
              <a:rPr lang="pl-PL" dirty="1" sz="2500" b="1">
                <a:latin typeface="Arial"/>
                <a:ea typeface="Arial"/>
                <a:cs typeface="Arial"/>
                <a:sym typeface="Arial"/>
              </a:rPr>
              <a:t>Chcecie dowiedzieć się więcej?</a:t>
            </a:r>
            <a:br>
              <a:rPr lang="pl-PL" dirty="1" sz="2500" b="1">
                <a:latin typeface="Arial"/>
                <a:ea typeface="Arial"/>
                <a:cs typeface="Arial"/>
                <a:sym typeface="Arial"/>
              </a:rPr>
            </a:br>
            <a:r>
              <a:rPr lang="pl-PL" dirty="1" sz="2500" b="1">
                <a:latin typeface="Arial"/>
                <a:ea typeface="Arial"/>
                <a:cs typeface="Arial"/>
                <a:sym typeface="Arial"/>
              </a:rPr>
              <a:t>Dołączcie do warsztatów na poziomie Doświadczenie!</a:t>
            </a:r>
          </a:p>
        </p:txBody>
      </p:sp>
      <p:sp>
        <p:nvSpPr>
          <p:cNvPr id="665" name="Google Shape;665;p50"/>
          <p:cNvSpPr txBox="1">
            <a:spLocks noGrp="1"/>
          </p:cNvSpPr>
          <p:nvPr>
            <p:ph type="sldNum" idx="4294967295"/>
          </p:nvPr>
        </p:nvSpPr>
        <p:spPr>
          <a:xfrm>
            <a:off x="7010400" y="4827588"/>
            <a:ext cx="2133600" cy="2746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50</a:t>
            </a:fld>
          </a:p>
        </p:txBody>
      </p:sp>
      <p:sp>
        <p:nvSpPr>
          <p:cNvPr id="666" name="Google Shape;666;p50"/>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51"/>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Powtórka</a:t>
            </a:r>
          </a:p>
        </p:txBody>
      </p:sp>
      <p:sp>
        <p:nvSpPr>
          <p:cNvPr id="673" name="Google Shape;673;p51"/>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51</a:t>
            </a:fld>
          </a:p>
        </p:txBody>
      </p:sp>
      <p:sp>
        <p:nvSpPr>
          <p:cNvPr id="674" name="Google Shape;674;p51"/>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rgbClr val="FFFFFF"/>
                </a:solidFill>
                <a:latin typeface="Arial"/>
                <a:ea typeface="Arial"/>
                <a:cs typeface="Arial"/>
                <a:sym typeface="Arial"/>
              </a:rPr>
              <a:t>Copyright © 2019 Intel Corporation.</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Wszelkie prawa zastrzeżone.</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Intel oraz logo Intel są znakami towarowymi firmy Intel Corporation w Stanach Zjednoczonych i innych krajach.</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52"/>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6000"/>
              <a:buFont typeface="Arial"/>
              <a:buNone/>
            </a:pPr>
            <a:r>
              <a:rPr lang="pl-PL" dirty="1" sz="6000" b="1"/>
              <a:t>Wskażcie jedną technikę przetwarzania obrazów,</a:t>
            </a:r>
            <a:br>
              <a:rPr lang="pl-PL" dirty="1" sz="6000" b="1"/>
            </a:br>
            <a:r>
              <a:rPr lang="pl-PL" dirty="1" sz="6000" b="1"/>
              <a:t> której się dziś nauczyliście!</a:t>
            </a:r>
          </a:p>
        </p:txBody>
      </p:sp>
      <p:sp>
        <p:nvSpPr>
          <p:cNvPr id="681" name="Google Shape;681;p52"/>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52</a:t>
            </a:fld>
          </a:p>
        </p:txBody>
      </p:sp>
      <p:sp>
        <p:nvSpPr>
          <p:cNvPr id="682" name="Google Shape;682;p52"/>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3"/>
          <p:cNvSpPr txBox="1">
            <a:spLocks noGrp="1"/>
          </p:cNvSpPr>
          <p:nvPr>
            <p:ph type="title"/>
          </p:nvPr>
        </p:nvSpPr>
        <p:spPr>
          <a:xfrm>
            <a:off x="847725" y="2108062"/>
            <a:ext cx="7667625"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5500"/>
              <a:buFont typeface="Arial"/>
              <a:buNone/>
            </a:pPr>
            <a:r>
              <a:rPr lang="pl-PL" dirty="1" sz="5500" b="1"/>
              <a:t>Co osobiście wydaje wam się szczególnie użyteczne?</a:t>
            </a:r>
          </a:p>
        </p:txBody>
      </p:sp>
      <p:sp>
        <p:nvSpPr>
          <p:cNvPr id="689" name="Google Shape;689;p53"/>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53</a:t>
            </a:fld>
          </a:p>
        </p:txBody>
      </p:sp>
      <p:sp>
        <p:nvSpPr>
          <p:cNvPr id="690" name="Google Shape;690;p53"/>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54"/>
          <p:cNvSpPr txBox="1">
            <a:spLocks noGrp="1"/>
          </p:cNvSpPr>
          <p:nvPr>
            <p:ph type="title"/>
          </p:nvPr>
        </p:nvSpPr>
        <p:spPr>
          <a:xfrm>
            <a:off x="847725" y="2108062"/>
            <a:ext cx="7667625"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5000"/>
              <a:buFont typeface="Arial"/>
              <a:buNone/>
            </a:pPr>
            <a:r>
              <a:rPr lang="pl-PL" dirty="1" sz="5000" b="1"/>
              <a:t>Wskażcie jedną rzecz, którą chcielibyście zrobić/zbudować na podstawie tego, czego dziś się nauczyliście</a:t>
            </a:r>
          </a:p>
        </p:txBody>
      </p:sp>
      <p:sp>
        <p:nvSpPr>
          <p:cNvPr id="697" name="Google Shape;697;p54"/>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54</a:t>
            </a:fld>
          </a:p>
        </p:txBody>
      </p:sp>
      <p:sp>
        <p:nvSpPr>
          <p:cNvPr id="698" name="Google Shape;698;p54"/>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55"/>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55</a:t>
            </a:fld>
          </a:p>
        </p:txBody>
      </p:sp>
      <p:sp>
        <p:nvSpPr>
          <p:cNvPr id="705" name="Google Shape;705;p55"/>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706" name="Google Shape;706;p55"/>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Przypomnienie celów edukacyjnych</a:t>
            </a:r>
          </a:p>
        </p:txBody>
      </p:sp>
      <p:sp>
        <p:nvSpPr>
          <p:cNvPr id="707" name="Google Shape;707;p55"/>
          <p:cNvSpPr/>
          <p:nvPr/>
        </p:nvSpPr>
        <p:spPr>
          <a:xfrm>
            <a:off x="472439" y="1014145"/>
            <a:ext cx="8471535"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dirty="1" sz="1800" b="1">
                <a:solidFill>
                  <a:schemeClr val="accent1"/>
                </a:solidFill>
                <a:latin typeface="Arial"/>
                <a:ea typeface="Arial"/>
                <a:cs typeface="Arial"/>
                <a:sym typeface="Arial"/>
              </a:rPr>
              <a:t>Po zakończeniu tych warsztatów będziecie potrafili:</a:t>
            </a:r>
          </a:p>
          <a:p>
            <a:pPr marL="0" marR="0" lvl="0" indent="0" algn="l" rtl="0">
              <a:spcBef>
                <a:spcPts val="0"/>
              </a:spcBef>
              <a:spcAft>
                <a:spcPts val="0"/>
              </a:spcAft>
              <a:buNone/>
            </a:pPr>
            <a:endParaRPr sz="1800" b="1">
              <a:solidFill>
                <a:schemeClr val="accent1"/>
              </a:solidFill>
              <a:latin typeface="Arial"/>
              <a:ea typeface="Arial"/>
              <a:cs typeface="Arial"/>
              <a:sym typeface="Arial"/>
            </a:endParaRPr>
          </a:p>
          <a:p>
            <a:pPr marL="342900" marR="0" lvl="0" indent="-342900" algn="l" rtl="0">
              <a:spcBef>
                <a:spcPts val="0"/>
              </a:spcBef>
              <a:spcAft>
                <a:spcPts val="0"/>
              </a:spcAft>
              <a:buClr>
                <a:schemeClr val="accent1"/>
              </a:buClr>
              <a:buSzPts val="1800"/>
              <a:buFont typeface="Arial"/>
              <a:buAutoNum type="arabicPeriod"/>
            </a:pPr>
            <a:r>
              <a:rPr lang="pl-PL" dirty="1" sz="1800">
                <a:solidFill>
                  <a:schemeClr val="accent1"/>
                </a:solidFill>
                <a:latin typeface="Arial"/>
                <a:ea typeface="Arial"/>
                <a:cs typeface="Arial"/>
                <a:sym typeface="Arial"/>
              </a:rPr>
              <a:t>Wymienić przynajmniej 2 różnice między </a:t>
            </a:r>
            <a:r>
              <a:rPr lang="pl-PL" dirty="1" b="1" sz="1800">
                <a:solidFill>
                  <a:schemeClr val="accent1"/>
                </a:solidFill>
                <a:latin typeface="Arial"/>
                <a:ea typeface="Arial"/>
                <a:cs typeface="Arial"/>
                <a:sym typeface="Arial"/>
              </a:rPr>
              <a:t>podejściem opartym na regułach</a:t>
            </a:r>
            <a:r>
              <a:rPr lang="pl-PL" dirty="1" sz="1800">
                <a:solidFill>
                  <a:schemeClr val="accent1"/>
                </a:solidFill>
                <a:latin typeface="Arial"/>
                <a:ea typeface="Arial"/>
                <a:cs typeface="Arial"/>
                <a:sym typeface="Arial"/>
              </a:rPr>
              <a:t> a podejściem opartym na </a:t>
            </a:r>
            <a:r>
              <a:rPr lang="pl-PL" dirty="1" b="1" sz="1800">
                <a:solidFill>
                  <a:schemeClr val="accent1"/>
                </a:solidFill>
                <a:latin typeface="Arial"/>
                <a:ea typeface="Arial"/>
                <a:cs typeface="Arial"/>
                <a:sym typeface="Arial"/>
              </a:rPr>
              <a:t>uczeniu maszynowym</a:t>
            </a:r>
            <a:r>
              <a:rPr lang="pl-PL" dirty="1" sz="1800">
                <a:solidFill>
                  <a:schemeClr val="accent1"/>
                </a:solidFill>
                <a:latin typeface="Arial"/>
                <a:ea typeface="Arial"/>
                <a:cs typeface="Arial"/>
                <a:sym typeface="Arial"/>
              </a:rPr>
              <a:t>.</a:t>
            </a:r>
          </a:p>
          <a:p>
            <a:pPr marL="342900" marR="0" lvl="0" indent="-342900" algn="l" rtl="0">
              <a:spcBef>
                <a:spcPts val="0"/>
              </a:spcBef>
              <a:spcAft>
                <a:spcPts val="0"/>
              </a:spcAft>
              <a:buClr>
                <a:schemeClr val="accent1"/>
              </a:buClr>
              <a:buSzPts val="1800"/>
              <a:buFont typeface="Arial"/>
              <a:buAutoNum type="arabicPeriod"/>
            </a:pPr>
            <a:r>
              <a:rPr lang="pl-PL" dirty="1" sz="1800">
                <a:solidFill>
                  <a:schemeClr val="accent1"/>
                </a:solidFill>
                <a:latin typeface="Arial"/>
                <a:ea typeface="Arial"/>
                <a:cs typeface="Arial"/>
                <a:sym typeface="Arial"/>
              </a:rPr>
              <a:t>Wyjaśnić, czym jest </a:t>
            </a:r>
            <a:r>
              <a:rPr lang="pl-PL" dirty="1" b="1" sz="1800">
                <a:solidFill>
                  <a:schemeClr val="accent1"/>
                </a:solidFill>
                <a:latin typeface="Arial"/>
                <a:ea typeface="Arial"/>
                <a:cs typeface="Arial"/>
                <a:sym typeface="Arial"/>
              </a:rPr>
              <a:t>selekcja cech</a:t>
            </a:r>
            <a:r>
              <a:rPr lang="pl-PL" dirty="1" sz="1800">
                <a:solidFill>
                  <a:schemeClr val="accent1"/>
                </a:solidFill>
                <a:latin typeface="Arial"/>
                <a:ea typeface="Arial"/>
                <a:cs typeface="Arial"/>
                <a:sym typeface="Arial"/>
              </a:rPr>
              <a:t>.</a:t>
            </a:r>
          </a:p>
          <a:p>
            <a:pPr marL="342900" marR="0" lvl="0" indent="-342900" algn="l" rtl="0">
              <a:spcBef>
                <a:spcPts val="0"/>
              </a:spcBef>
              <a:spcAft>
                <a:spcPts val="0"/>
              </a:spcAft>
              <a:buClr>
                <a:schemeClr val="accent1"/>
              </a:buClr>
              <a:buSzPts val="1800"/>
              <a:buFont typeface="Arial"/>
              <a:buAutoNum type="arabicPeriod"/>
            </a:pPr>
            <a:r>
              <a:rPr lang="pl-PL" dirty="1" sz="1800">
                <a:solidFill>
                  <a:schemeClr val="accent1"/>
                </a:solidFill>
                <a:latin typeface="Arial"/>
                <a:ea typeface="Arial"/>
                <a:cs typeface="Arial"/>
                <a:sym typeface="Arial"/>
              </a:rPr>
              <a:t>Wyjaśnić, dlaczego ważna jest selekcja odpowiednich cech.</a:t>
            </a:r>
          </a:p>
          <a:p>
            <a:pPr marL="342900" marR="0" lvl="0" indent="-342900" algn="l" rtl="0">
              <a:spcBef>
                <a:spcPts val="0"/>
              </a:spcBef>
              <a:spcAft>
                <a:spcPts val="0"/>
              </a:spcAft>
              <a:buClr>
                <a:schemeClr val="accent1"/>
              </a:buClr>
              <a:buSzPts val="1800"/>
              <a:buFont typeface="Arial"/>
              <a:buAutoNum type="arabicPeriod"/>
            </a:pPr>
            <a:r>
              <a:rPr lang="pl-PL" dirty="1" sz="1800">
                <a:solidFill>
                  <a:schemeClr val="accent1"/>
                </a:solidFill>
                <a:latin typeface="Arial"/>
                <a:ea typeface="Arial"/>
                <a:cs typeface="Arial"/>
                <a:sym typeface="Arial"/>
              </a:rPr>
              <a:t>Wyjaśnić, czym jest </a:t>
            </a:r>
            <a:r>
              <a:rPr lang="pl-PL" dirty="1" b="1" sz="1800">
                <a:solidFill>
                  <a:schemeClr val="accent1"/>
                </a:solidFill>
                <a:latin typeface="Arial"/>
                <a:ea typeface="Arial"/>
                <a:cs typeface="Arial"/>
                <a:sym typeface="Arial"/>
              </a:rPr>
              <a:t>precyzja</a:t>
            </a:r>
            <a:r>
              <a:rPr lang="pl-PL" dirty="1" sz="1800">
                <a:solidFill>
                  <a:schemeClr val="accent1"/>
                </a:solidFill>
                <a:latin typeface="Arial"/>
                <a:ea typeface="Arial"/>
                <a:cs typeface="Arial"/>
                <a:sym typeface="Arial"/>
              </a:rPr>
              <a:t> i </a:t>
            </a:r>
            <a:r>
              <a:rPr lang="pl-PL" dirty="1" b="1" sz="1800">
                <a:solidFill>
                  <a:schemeClr val="accent1"/>
                </a:solidFill>
                <a:latin typeface="Arial"/>
                <a:ea typeface="Arial"/>
                <a:cs typeface="Arial"/>
                <a:sym typeface="Arial"/>
              </a:rPr>
              <a:t>czułość</a:t>
            </a:r>
            <a:r>
              <a:rPr lang="pl-PL" dirty="1" sz="1800">
                <a:solidFill>
                  <a:schemeClr val="accent1"/>
                </a:solidFill>
                <a:latin typeface="Arial"/>
                <a:ea typeface="Arial"/>
                <a:cs typeface="Arial"/>
                <a:sym typeface="Arial"/>
              </a:rPr>
              <a:t>.</a:t>
            </a:r>
          </a:p>
          <a:p>
            <a:pPr marL="342900" marR="0" lvl="0" indent="-342900" algn="l" rtl="0">
              <a:spcBef>
                <a:spcPts val="0"/>
              </a:spcBef>
              <a:spcAft>
                <a:spcPts val="0"/>
              </a:spcAft>
              <a:buClr>
                <a:schemeClr val="accent1"/>
              </a:buClr>
              <a:buSzPts val="1800"/>
              <a:buFont typeface="Arial"/>
              <a:buAutoNum type="arabicPeriod"/>
            </a:pPr>
            <a:r>
              <a:rPr lang="pl-PL" dirty="1" sz="1800">
                <a:solidFill>
                  <a:schemeClr val="accent1"/>
                </a:solidFill>
                <a:latin typeface="Arial"/>
                <a:ea typeface="Arial"/>
                <a:cs typeface="Arial"/>
                <a:sym typeface="Arial"/>
              </a:rPr>
              <a:t>Dać przykłady, do czego może przydać się model uczenia maszynowego.</a:t>
            </a:r>
          </a:p>
          <a:p>
            <a:pPr marL="342900" marR="0" lvl="0" indent="-342900" algn="l" rtl="0">
              <a:spcBef>
                <a:spcPts val="0"/>
              </a:spcBef>
              <a:spcAft>
                <a:spcPts val="0"/>
              </a:spcAft>
              <a:buClr>
                <a:schemeClr val="accent1"/>
              </a:buClr>
              <a:buSzPts val="1800"/>
              <a:buFont typeface="Arial"/>
              <a:buAutoNum type="arabicPeriod"/>
            </a:pPr>
            <a:r>
              <a:rPr lang="pl-PL" dirty="1" sz="1800">
                <a:solidFill>
                  <a:schemeClr val="accent1"/>
                </a:solidFill>
                <a:latin typeface="Arial"/>
                <a:ea typeface="Arial"/>
                <a:cs typeface="Arial"/>
                <a:sym typeface="Arial"/>
              </a:rPr>
              <a:t>Wymienić 5 podstawowych kroków w trenowaniu </a:t>
            </a:r>
            <a:r>
              <a:rPr lang="pl-PL" dirty="1" b="1" sz="1800">
                <a:solidFill>
                  <a:schemeClr val="accent1"/>
                </a:solidFill>
                <a:latin typeface="Arial"/>
                <a:ea typeface="Arial"/>
                <a:cs typeface="Arial"/>
                <a:sym typeface="Arial"/>
              </a:rPr>
              <a:t>modelu klasyfikacji</a:t>
            </a:r>
            <a:r>
              <a:rPr lang="pl-PL" dirty="1" sz="1800">
                <a:solidFill>
                  <a:schemeClr val="accent1"/>
                </a:solidFill>
                <a:latin typeface="Arial"/>
                <a:ea typeface="Arial"/>
                <a:cs typeface="Arial"/>
                <a:sym typeface="Arial"/>
              </a:rPr>
              <a:t>.</a:t>
            </a:r>
          </a:p>
          <a:p>
            <a:pPr marL="342900" marR="0" lvl="0" indent="-342900" algn="l" rtl="0">
              <a:spcBef>
                <a:spcPts val="0"/>
              </a:spcBef>
              <a:spcAft>
                <a:spcPts val="0"/>
              </a:spcAft>
              <a:buClr>
                <a:schemeClr val="accent1"/>
              </a:buClr>
              <a:buSzPts val="1800"/>
              <a:buFont typeface="Arial"/>
              <a:buAutoNum type="arabicPeriod"/>
            </a:pPr>
            <a:r>
              <a:rPr lang="pl-PL" dirty="1" sz="1800">
                <a:solidFill>
                  <a:schemeClr val="accent1"/>
                </a:solidFill>
                <a:latin typeface="Arial"/>
                <a:ea typeface="Arial"/>
                <a:cs typeface="Arial"/>
                <a:sym typeface="Arial"/>
              </a:rPr>
              <a:t>Utworzyć aplikację przeprowadzającą klasyfikację.</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56"/>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Quiz</a:t>
            </a:r>
          </a:p>
        </p:txBody>
      </p:sp>
      <p:sp>
        <p:nvSpPr>
          <p:cNvPr id="714" name="Google Shape;714;p56"/>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56</a:t>
            </a:fld>
          </a:p>
        </p:txBody>
      </p:sp>
      <p:sp>
        <p:nvSpPr>
          <p:cNvPr id="715" name="Google Shape;715;p56"/>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57"/>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Refleksje</a:t>
            </a:r>
          </a:p>
        </p:txBody>
      </p:sp>
      <p:sp>
        <p:nvSpPr>
          <p:cNvPr id="722" name="Google Shape;722;p57"/>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57</a:t>
            </a:fld>
          </a:p>
        </p:txBody>
      </p:sp>
      <p:sp>
        <p:nvSpPr>
          <p:cNvPr id="723" name="Google Shape;723;p57"/>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rgbClr val="FFFFFF"/>
                </a:solidFill>
                <a:latin typeface="Arial"/>
                <a:ea typeface="Arial"/>
                <a:cs typeface="Arial"/>
                <a:sym typeface="Arial"/>
              </a:rPr>
              <a:t>Copyright © 2019 Intel Corporation.</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Wszelkie prawa zastrzeżone.</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Intel oraz logo Intel są znakami towarowymi firmy Intel Corporation w Stanach Zjednoczonych i innych krajach.</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8"/>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58</a:t>
            </a:fld>
          </a:p>
        </p:txBody>
      </p:sp>
      <p:sp>
        <p:nvSpPr>
          <p:cNvPr id="730" name="Google Shape;730;p58"/>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731" name="Google Shape;731;p58"/>
          <p:cNvSpPr txBox="1">
            <a:spLocks noGrp="1"/>
          </p:cNvSpPr>
          <p:nvPr>
            <p:ph type="title"/>
          </p:nvPr>
        </p:nvSpPr>
        <p:spPr>
          <a:xfrm>
            <a:off x="472440" y="1844934"/>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Pytania do refleksji</a:t>
            </a:r>
          </a:p>
        </p:txBody>
      </p:sp>
      <p:sp>
        <p:nvSpPr>
          <p:cNvPr id="732" name="Google Shape;732;p58"/>
          <p:cNvSpPr/>
          <p:nvPr/>
        </p:nvSpPr>
        <p:spPr>
          <a:xfrm>
            <a:off x="393224" y="2377370"/>
            <a:ext cx="8357553" cy="230832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1"/>
              </a:buClr>
              <a:buSzPts val="1800"/>
              <a:buFont typeface="Assistant"/>
              <a:buAutoNum type="arabicPeriod"/>
            </a:pPr>
            <a:r>
              <a:rPr lang="pl-PL" dirty="1" sz="1800" b="1">
                <a:solidFill>
                  <a:schemeClr val="accent1"/>
                </a:solidFill>
                <a:latin typeface="Arial"/>
                <a:ea typeface="Arial"/>
                <a:cs typeface="Arial"/>
                <a:sym typeface="Arial"/>
              </a:rPr>
              <a:t>Jak mogę zastosować zdobytą dziś wiedzę poza zajęciami?</a:t>
            </a:r>
          </a:p>
          <a:p>
            <a:pPr marL="342900" marR="0" lvl="0" indent="-228600" algn="l" rtl="0">
              <a:spcBef>
                <a:spcPts val="0"/>
              </a:spcBef>
              <a:spcAft>
                <a:spcPts val="0"/>
              </a:spcAft>
              <a:buClr>
                <a:schemeClr val="accent1"/>
              </a:buClr>
              <a:buSzPts val="1800"/>
              <a:buFont typeface="Assistant"/>
              <a:buNone/>
            </a:pPr>
            <a:endParaRPr sz="1800" b="1">
              <a:solidFill>
                <a:schemeClr val="accent1"/>
              </a:solidFill>
              <a:latin typeface="Arial"/>
              <a:ea typeface="Arial"/>
              <a:cs typeface="Arial"/>
              <a:sym typeface="Arial"/>
            </a:endParaRPr>
          </a:p>
          <a:p>
            <a:pPr marL="342900" marR="0" lvl="0" indent="-342900" algn="l" rtl="0">
              <a:spcBef>
                <a:spcPts val="0"/>
              </a:spcBef>
              <a:spcAft>
                <a:spcPts val="0"/>
              </a:spcAft>
              <a:buClr>
                <a:schemeClr val="accent1"/>
              </a:buClr>
              <a:buSzPts val="1800"/>
              <a:buFont typeface="Assistant"/>
              <a:buAutoNum type="arabicPeriod"/>
            </a:pPr>
            <a:r>
              <a:rPr lang="pl-PL" dirty="1" sz="1800" b="1">
                <a:solidFill>
                  <a:schemeClr val="accent1"/>
                </a:solidFill>
                <a:latin typeface="Arial"/>
                <a:ea typeface="Arial"/>
                <a:cs typeface="Arial"/>
                <a:sym typeface="Arial"/>
              </a:rPr>
              <a:t>Czy istnieje ważny cel społeczny, w którego realizacji chcę pomóc?</a:t>
            </a:r>
          </a:p>
          <a:p>
            <a:pPr marL="342900" marR="0" lvl="0" indent="-228600" algn="l" rtl="0">
              <a:spcBef>
                <a:spcPts val="0"/>
              </a:spcBef>
              <a:spcAft>
                <a:spcPts val="0"/>
              </a:spcAft>
              <a:buClr>
                <a:schemeClr val="accent1"/>
              </a:buClr>
              <a:buSzPts val="1800"/>
              <a:buFont typeface="Assistant"/>
              <a:buNone/>
            </a:pPr>
            <a:endParaRPr sz="1800" b="1">
              <a:solidFill>
                <a:schemeClr val="accent1"/>
              </a:solidFill>
              <a:latin typeface="Arial"/>
              <a:ea typeface="Arial"/>
              <a:cs typeface="Arial"/>
              <a:sym typeface="Arial"/>
            </a:endParaRPr>
          </a:p>
          <a:p>
            <a:pPr marL="342900" marR="0" lvl="0" indent="-342900" algn="l" rtl="0">
              <a:spcBef>
                <a:spcPts val="0"/>
              </a:spcBef>
              <a:spcAft>
                <a:spcPts val="0"/>
              </a:spcAft>
              <a:buClr>
                <a:schemeClr val="accent1"/>
              </a:buClr>
              <a:buSzPts val="1800"/>
              <a:buFont typeface="Assistant"/>
              <a:buAutoNum type="arabicPeriod"/>
            </a:pPr>
            <a:r>
              <a:rPr lang="pl-PL" dirty="1" sz="1800" b="1">
                <a:solidFill>
                  <a:schemeClr val="accent1"/>
                </a:solidFill>
                <a:latin typeface="Arial"/>
                <a:ea typeface="Arial"/>
                <a:cs typeface="Arial"/>
                <a:sym typeface="Arial"/>
              </a:rPr>
              <a:t>Na co muszę uważać, tworząc zastosowania komputerowego rozpoznawania obrazów?</a:t>
            </a:r>
            <a:r>
              <a:rPr lang="pl-PL" dirty="1" sz="1800" b="1">
                <a:solidFill>
                  <a:schemeClr val="accent1"/>
                </a:solidFill>
                <a:latin typeface="Arial"/>
                <a:ea typeface="Arial"/>
                <a:cs typeface="Arial"/>
                <a:sym typeface="Arial"/>
              </a:rPr>
              <a:t> </a:t>
            </a:r>
            <a:r>
              <a:rPr lang="pl-PL" dirty="1" sz="1800" b="1">
                <a:solidFill>
                  <a:schemeClr val="accent1"/>
                </a:solidFill>
                <a:latin typeface="Arial"/>
                <a:ea typeface="Arial"/>
                <a:cs typeface="Arial"/>
                <a:sym typeface="Arial"/>
              </a:rPr>
              <a:t>Jak zmniejszyć prawdopodobieństwo błędnej klasyfikacji i zminimalizować możliwe negatywne skutki?</a:t>
            </a:r>
          </a:p>
        </p:txBody>
      </p:sp>
      <p:pic>
        <p:nvPicPr>
          <p:cNvPr id="733" name="Google Shape;733;p58"/>
          <p:cNvPicPr preferRelativeResize="0"/>
          <p:nvPr/>
        </p:nvPicPr>
        <p:blipFill rotWithShape="1">
          <a:blip r:embed="rId3">
            <a:alphaModFix/>
          </a:blip>
          <a:srcRect/>
          <a:stretch/>
        </p:blipFill>
        <p:spPr>
          <a:xfrm>
            <a:off x="1" y="0"/>
            <a:ext cx="9144000" cy="16191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9"/>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lt1"/>
              </a:buClr>
              <a:buSzPts val="8000"/>
              <a:buFont typeface="Arial"/>
              <a:buNone/>
            </a:pPr>
            <a:r>
              <a:rPr lang="pl-PL" dirty="1" sz="8000" b="1"/>
              <a:t>Do zobaczenia wkrótce!</a:t>
            </a:r>
          </a:p>
        </p:txBody>
      </p:sp>
      <p:sp>
        <p:nvSpPr>
          <p:cNvPr id="740" name="Google Shape;740;p59"/>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rPr>
              <a:t>59</a:t>
            </a:fld>
          </a:p>
        </p:txBody>
      </p:sp>
      <p:sp>
        <p:nvSpPr>
          <p:cNvPr id="741" name="Google Shape;741;p59"/>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rgbClr val="FFFFFF"/>
                </a:solidFill>
                <a:latin typeface="Arial"/>
                <a:ea typeface="Arial"/>
                <a:cs typeface="Arial"/>
                <a:sym typeface="Arial"/>
              </a:rPr>
              <a:t>Copyright © 2019 Intel Corporation.</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Wszelkie prawa zastrzeżone.</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Intel oraz logo Intel są znakami towarowymi firmy Intel Corporation w Stanach Zjednoczonych i innych krajach.</a:t>
            </a:r>
            <a:r>
              <a:rPr lang="pl-PL" dirty="1" sz="600">
                <a:solidFill>
                  <a:srgbClr val="FFFFFF"/>
                </a:solidFill>
                <a:latin typeface="Arial"/>
                <a:ea typeface="Arial"/>
                <a:cs typeface="Arial"/>
                <a:sym typeface="Arial"/>
              </a:rPr>
              <a:t> </a:t>
            </a:r>
            <a:r>
              <a:rPr lang="pl-PL" dirty="1" sz="600">
                <a:solidFill>
                  <a:srgbClr val="FFFFFF"/>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6</a:t>
            </a:fld>
          </a:p>
        </p:txBody>
      </p:sp>
      <p:sp>
        <p:nvSpPr>
          <p:cNvPr id="209" name="Google Shape;209;p6"/>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210" name="Google Shape;210;p6"/>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No to zaczynamy!</a:t>
            </a:r>
          </a:p>
        </p:txBody>
      </p:sp>
      <p:sp>
        <p:nvSpPr>
          <p:cNvPr id="211" name="Google Shape;211;p6"/>
          <p:cNvSpPr/>
          <p:nvPr/>
        </p:nvSpPr>
        <p:spPr>
          <a:xfrm>
            <a:off x="469147" y="1818292"/>
            <a:ext cx="3419043" cy="2051426"/>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6"/>
          <p:cNvSpPr txBox="1"/>
          <p:nvPr/>
        </p:nvSpPr>
        <p:spPr>
          <a:xfrm>
            <a:off x="469147" y="1818292"/>
            <a:ext cx="3419043" cy="205142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pl-PL" dirty="1" sz="2800" b="0" i="0" u="none" strike="noStrike" cap="none">
                <a:solidFill>
                  <a:schemeClr val="lt1"/>
                </a:solidFill>
                <a:latin typeface="Arial"/>
                <a:ea typeface="Arial"/>
                <a:cs typeface="Arial"/>
                <a:sym typeface="Arial"/>
              </a:rPr>
              <a:t>Ręcznie zdefiniowane reguły</a:t>
            </a:r>
          </a:p>
        </p:txBody>
      </p:sp>
      <p:sp>
        <p:nvSpPr>
          <p:cNvPr id="213" name="Google Shape;213;p6"/>
          <p:cNvSpPr/>
          <p:nvPr/>
        </p:nvSpPr>
        <p:spPr>
          <a:xfrm>
            <a:off x="5255808" y="1818292"/>
            <a:ext cx="3419043" cy="2051426"/>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6"/>
          <p:cNvSpPr txBox="1"/>
          <p:nvPr/>
        </p:nvSpPr>
        <p:spPr>
          <a:xfrm>
            <a:off x="5255808" y="1818292"/>
            <a:ext cx="3419043" cy="205142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pl-PL" dirty="1" sz="2800" b="0" i="0" u="none" strike="noStrike" cap="none">
                <a:solidFill>
                  <a:schemeClr val="lt1"/>
                </a:solidFill>
                <a:latin typeface="Arial"/>
                <a:ea typeface="Arial"/>
                <a:cs typeface="Arial"/>
                <a:sym typeface="Arial"/>
              </a:rPr>
              <a:t>Uczenie maszynowe</a:t>
            </a:r>
          </a:p>
        </p:txBody>
      </p:sp>
      <p:sp>
        <p:nvSpPr>
          <p:cNvPr id="215" name="Google Shape;215;p6"/>
          <p:cNvSpPr/>
          <p:nvPr/>
        </p:nvSpPr>
        <p:spPr>
          <a:xfrm>
            <a:off x="4219574" y="2367755"/>
            <a:ext cx="752475" cy="952500"/>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7"/>
          <p:cNvSpPr txBox="1">
            <a:spLocks noGrp="1"/>
          </p:cNvSpPr>
          <p:nvPr>
            <p:ph type="title"/>
          </p:nvPr>
        </p:nvSpPr>
        <p:spPr>
          <a:xfrm>
            <a:off x="19050" y="2108062"/>
            <a:ext cx="9124950" cy="1021556"/>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6000"/>
              <a:buFont typeface="Arial"/>
              <a:buNone/>
            </a:pPr>
            <a:r>
              <a:rPr lang="pl-PL" dirty="1" sz="6000" b="1"/>
              <a:t>Czego mogą nauczyć się maszyny?</a:t>
            </a:r>
            <a:br>
              <a:rPr lang="pl-PL" dirty="1" sz="6000" b="1"/>
            </a:br>
            <a:r>
              <a:rPr lang="pl-PL" dirty="1" sz="6000" b="1">
                <a:solidFill>
                  <a:schemeClr val="accent3"/>
                </a:solidFill>
              </a:rPr>
              <a:t>Czy możecie podać przykłady?</a:t>
            </a:r>
          </a:p>
        </p:txBody>
      </p:sp>
      <p:sp>
        <p:nvSpPr>
          <p:cNvPr id="222" name="Google Shape;222;p7"/>
          <p:cNvSpPr txBox="1">
            <a:spLocks noGrp="1"/>
          </p:cNvSpPr>
          <p:nvPr>
            <p:ph type="sldNum" idx="4294967295"/>
          </p:nvPr>
        </p:nvSpPr>
        <p:spPr>
          <a:xfrm>
            <a:off x="7010400" y="4824413"/>
            <a:ext cx="2133600" cy="27305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7</a:t>
            </a:fld>
          </a:p>
        </p:txBody>
      </p:sp>
      <p:sp>
        <p:nvSpPr>
          <p:cNvPr id="223" name="Google Shape;223;p7"/>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8"/>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8</a:t>
            </a:fld>
          </a:p>
        </p:txBody>
      </p:sp>
      <p:sp>
        <p:nvSpPr>
          <p:cNvPr id="230" name="Google Shape;230;p8"/>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231" name="Google Shape;231;p8"/>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Systematyka</a:t>
            </a:r>
          </a:p>
        </p:txBody>
      </p:sp>
      <p:pic>
        <p:nvPicPr>
          <p:cNvPr id="232" name="Google Shape;232;p8"/>
          <p:cNvPicPr preferRelativeResize="0"/>
          <p:nvPr/>
        </p:nvPicPr>
        <p:blipFill rotWithShape="1">
          <a:blip r:embed="rId3">
            <a:alphaModFix/>
          </a:blip>
          <a:srcRect/>
          <a:stretch/>
        </p:blipFill>
        <p:spPr>
          <a:xfrm>
            <a:off x="4644008" y="1123206"/>
            <a:ext cx="4214193" cy="3173338"/>
          </a:xfrm>
          <a:prstGeom prst="rect">
            <a:avLst/>
          </a:prstGeom>
          <a:noFill/>
          <a:ln w="9525" cap="flat" cmpd="sng">
            <a:solidFill>
              <a:schemeClr val="dk1"/>
            </a:solidFill>
            <a:prstDash val="solid"/>
            <a:miter lim="800000"/>
            <a:headEnd type="none" w="sm" len="sm"/>
            <a:tailEnd type="none" w="sm" len="sm"/>
          </a:ln>
        </p:spPr>
      </p:pic>
      <p:pic>
        <p:nvPicPr>
          <p:cNvPr id="233" name="Google Shape;233;p8"/>
          <p:cNvPicPr preferRelativeResize="0"/>
          <p:nvPr/>
        </p:nvPicPr>
        <p:blipFill rotWithShape="1">
          <a:blip r:embed="rId4">
            <a:alphaModFix/>
          </a:blip>
          <a:srcRect/>
          <a:stretch/>
        </p:blipFill>
        <p:spPr>
          <a:xfrm>
            <a:off x="263202" y="1123206"/>
            <a:ext cx="4236791" cy="3173338"/>
          </a:xfrm>
          <a:prstGeom prst="rect">
            <a:avLst/>
          </a:prstGeom>
          <a:noFill/>
          <a:ln w="9525" cap="flat" cmpd="sng">
            <a:solidFill>
              <a:schemeClr val="dk1"/>
            </a:solidFill>
            <a:prstDash val="solid"/>
            <a:miter lim="800000"/>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sldNum" idx="12"/>
          </p:nvPr>
        </p:nvSpPr>
        <p:spPr>
          <a:xfrm>
            <a:off x="6872352" y="4827960"/>
            <a:ext cx="2133600" cy="273844"/>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9</a:t>
            </a:fld>
          </a:p>
        </p:txBody>
      </p:sp>
      <p:sp>
        <p:nvSpPr>
          <p:cNvPr id="240" name="Google Shape;240;p9"/>
          <p:cNvSpPr/>
          <p:nvPr/>
        </p:nvSpPr>
        <p:spPr>
          <a:xfrm>
            <a:off x="0" y="4858482"/>
            <a:ext cx="8105776" cy="1846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dirty="1" sz="600">
                <a:solidFill>
                  <a:schemeClr val="lt1"/>
                </a:solidFill>
                <a:latin typeface="Arial"/>
                <a:ea typeface="Arial"/>
                <a:cs typeface="Arial"/>
                <a:sym typeface="Arial"/>
              </a:rPr>
              <a:t>Copyright © 2019 Intel Corporation.</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Wszelkie prawa zastrzeżone.</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Intel oraz logo Intel są znakami towarowymi firmy Intel Corporation w Stanach Zjednoczonych i innych krajach.</a:t>
            </a:r>
            <a:r>
              <a:rPr lang="pl-PL" dirty="1" sz="600">
                <a:solidFill>
                  <a:schemeClr val="lt1"/>
                </a:solidFill>
                <a:latin typeface="Arial"/>
                <a:ea typeface="Arial"/>
                <a:cs typeface="Arial"/>
                <a:sym typeface="Arial"/>
              </a:rPr>
              <a:t> </a:t>
            </a:r>
            <a:r>
              <a:rPr lang="pl-PL" dirty="1" sz="600">
                <a:solidFill>
                  <a:schemeClr val="lt1"/>
                </a:solidFill>
                <a:latin typeface="Arial"/>
                <a:ea typeface="Arial"/>
                <a:cs typeface="Arial"/>
                <a:sym typeface="Arial"/>
              </a:rPr>
              <a:t>*Inne nazwy i marki mogą stanowić własność innych podmiotów.</a:t>
            </a:r>
          </a:p>
        </p:txBody>
      </p:sp>
      <p:sp>
        <p:nvSpPr>
          <p:cNvPr id="241" name="Google Shape;241;p9"/>
          <p:cNvSpPr txBox="1">
            <a:spLocks noGrp="1"/>
          </p:cNvSpPr>
          <p:nvPr>
            <p:ph type="title"/>
          </p:nvPr>
        </p:nvSpPr>
        <p:spPr>
          <a:xfrm>
            <a:off x="455613" y="308848"/>
            <a:ext cx="8229600" cy="8686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Arial"/>
              <a:buNone/>
            </a:pPr>
            <a:r>
              <a:rPr lang="pl-PL" dirty="1" sz="2400" b="1">
                <a:latin typeface="Arial"/>
                <a:ea typeface="Arial"/>
                <a:cs typeface="Arial"/>
                <a:sym typeface="Arial"/>
              </a:rPr>
              <a:t>Systematyka</a:t>
            </a:r>
          </a:p>
        </p:txBody>
      </p:sp>
      <p:pic>
        <p:nvPicPr>
          <p:cNvPr id="242" name="Google Shape;242;p9"/>
          <p:cNvPicPr preferRelativeResize="0"/>
          <p:nvPr/>
        </p:nvPicPr>
        <p:blipFill rotWithShape="1">
          <a:blip r:embed="rId3">
            <a:alphaModFix/>
          </a:blip>
          <a:srcRect/>
          <a:stretch/>
        </p:blipFill>
        <p:spPr>
          <a:xfrm>
            <a:off x="251520" y="1275606"/>
            <a:ext cx="4248472" cy="3171768"/>
          </a:xfrm>
          <a:prstGeom prst="rect">
            <a:avLst/>
          </a:prstGeom>
          <a:noFill/>
          <a:ln>
            <a:noFill/>
          </a:ln>
        </p:spPr>
      </p:pic>
      <p:pic>
        <p:nvPicPr>
          <p:cNvPr id="243" name="Google Shape;243;p9"/>
          <p:cNvPicPr preferRelativeResize="0"/>
          <p:nvPr/>
        </p:nvPicPr>
        <p:blipFill rotWithShape="1">
          <a:blip r:embed="rId4">
            <a:alphaModFix/>
          </a:blip>
          <a:srcRect/>
          <a:stretch/>
        </p:blipFill>
        <p:spPr>
          <a:xfrm>
            <a:off x="4644007" y="1275606"/>
            <a:ext cx="4196493" cy="31683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2_Int_PPT Template_ClearPro_16x9">
  <a:themeElements>
    <a:clrScheme name="Intel Color Palette">
      <a:dk1>
        <a:srgbClr val="000000"/>
      </a:dk1>
      <a:lt1>
        <a:srgbClr val="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Int_PPT Template_ClearPro_16x9">
  <a:themeElements>
    <a:clrScheme name="Intel Color Palette">
      <a:dk1>
        <a:srgbClr val="000000"/>
      </a:dk1>
      <a:lt1>
        <a:srgbClr val="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t_PPT Template_ClearPro_16x9">
  <a:themeElements>
    <a:clrScheme name="Intel Color Palette">
      <a:dk1>
        <a:srgbClr val="000000"/>
      </a:dk1>
      <a:lt1>
        <a:srgbClr val="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8477</Words>
  <Application>Microsoft Macintosh PowerPoint</Application>
  <PresentationFormat>On-screen Show (16:9)</PresentationFormat>
  <Paragraphs>569</Paragraphs>
  <Slides>60</Slides>
  <Notes>60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60</vt:i4>
      </vt:variant>
    </vt:vector>
  </HeadingPairs>
  <TitlesOfParts>
    <vt:vector size="68" baseType="lpstr">
      <vt:lpstr>Arial</vt:lpstr>
      <vt:lpstr>Assistant</vt:lpstr>
      <vt:lpstr>Calibri</vt:lpstr>
      <vt:lpstr>Intel Clear Pro</vt:lpstr>
      <vt:lpstr>Noto Sans Symbols</vt:lpstr>
      <vt:lpstr>2_Int_PPT Template_ClearPro_16x9</vt:lpstr>
      <vt:lpstr>3_Int_PPT Template_ClearPro_16x9</vt:lpstr>
      <vt:lpstr>1_Int_PPT Template_ClearPro_16x9</vt:lpstr>
      <vt:lpstr>PowerPoint Presentation</vt:lpstr>
      <vt:lpstr>Ice Breaker</vt:lpstr>
      <vt:lpstr>PowerPoint Presentation</vt:lpstr>
      <vt:lpstr>Traditional Computer Vision + Artificial Intelligence </vt:lpstr>
      <vt:lpstr>Learning Objectives</vt:lpstr>
      <vt:lpstr>Let’s Get Started!</vt:lpstr>
      <vt:lpstr>What can machines learn to do? Are there some examples?</vt:lpstr>
      <vt:lpstr>Classification</vt:lpstr>
      <vt:lpstr>Classification</vt:lpstr>
      <vt:lpstr>Localization</vt:lpstr>
      <vt:lpstr>Image Segmentation</vt:lpstr>
      <vt:lpstr>Object Detection</vt:lpstr>
      <vt:lpstr>Machine Learning</vt:lpstr>
      <vt:lpstr>Samples Of Training Images/Data</vt:lpstr>
      <vt:lpstr>Images Are Pre-processed In A Consistent Format And Features Are Extracted</vt:lpstr>
      <vt:lpstr>Trained Models Are Evaluated For Effectiveness</vt:lpstr>
      <vt:lpstr>Have you still been thinking how computer vision can be applied to achieve various Sustainable Development Goals?</vt:lpstr>
      <vt:lpstr>AI and Agriculture – Auto Harvester</vt:lpstr>
      <vt:lpstr>AI and Agriculture</vt:lpstr>
      <vt:lpstr>How do we get computers to See?  How do we get computers  to Make Sense of what they See?</vt:lpstr>
      <vt:lpstr>Self-Directed Learning</vt:lpstr>
      <vt:lpstr>How To Use The Jupyter Notebook?</vt:lpstr>
      <vt:lpstr>If you get stuck, revisit the exercises. If you are still stuck after trying, look/search/ask for help.</vt:lpstr>
      <vt:lpstr>Key Takeaways</vt:lpstr>
      <vt:lpstr>PowerPoint Presentation</vt:lpstr>
      <vt:lpstr>How did you find the tasks?</vt:lpstr>
      <vt:lpstr>project (Part 1 of 2)</vt:lpstr>
      <vt:lpstr>Had a refreshing break? It’s time get into teams of 4 for a challenge! </vt:lpstr>
      <vt:lpstr>The Project</vt:lpstr>
      <vt:lpstr>What Are The Different Levels?</vt:lpstr>
      <vt:lpstr>What Are The Different Levels?</vt:lpstr>
      <vt:lpstr>What Are The Different Levels?</vt:lpstr>
      <vt:lpstr>Do Plan And Strategize Before Starting To Code</vt:lpstr>
      <vt:lpstr>Half-Time!</vt:lpstr>
      <vt:lpstr>Each Team Will Share Their Progress</vt:lpstr>
      <vt:lpstr>project (Part 2 of 2)</vt:lpstr>
      <vt:lpstr>The Challenge</vt:lpstr>
      <vt:lpstr>What Are The Different Levels?</vt:lpstr>
      <vt:lpstr>Project Showcase</vt:lpstr>
      <vt:lpstr>PowerPoint Presentation</vt:lpstr>
      <vt:lpstr>Recap Of The Different Levels?</vt:lpstr>
      <vt:lpstr>Presentation Sequence For Each Team</vt:lpstr>
      <vt:lpstr>Congratulations to all teams for your efforts!</vt:lpstr>
      <vt:lpstr>What are the limitations of the  different systems?</vt:lpstr>
      <vt:lpstr>Today, you have put together a basic machine learning model</vt:lpstr>
      <vt:lpstr>Classification</vt:lpstr>
      <vt:lpstr>Object Detection</vt:lpstr>
      <vt:lpstr>What-If  we could easily deploy powerful  pre-trained models? </vt:lpstr>
      <vt:lpstr>That Also Work On Edge Devices, With The Help Of The Intel NCS2</vt:lpstr>
      <vt:lpstr>Instead of training all your models from scratch, How about using pre-trained models?</vt:lpstr>
      <vt:lpstr>recap</vt:lpstr>
      <vt:lpstr>Share one Image Processing Technique  that you have learnt today?</vt:lpstr>
      <vt:lpstr>Share one thing that you have learnt today that you personally find useful?</vt:lpstr>
      <vt:lpstr>Share one thing that you would like to do/build with what you have learnt today?</vt:lpstr>
      <vt:lpstr>Recap Learning Objectives</vt:lpstr>
      <vt:lpstr>Quiz</vt:lpstr>
      <vt:lpstr>Reflections</vt:lpstr>
      <vt:lpstr>Reflection Questions</vt:lpstr>
      <vt:lpstr>See you again soon!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dc:creator>
  <cp:lastModifiedBy>Zimmermann Christoph Dominik</cp:lastModifiedBy>
  <cp:revision>2</cp:revision>
  <dcterms:created xsi:type="dcterms:W3CDTF">2015-03-23T21:00:27Z</dcterms:created>
  <dcterms:modified xsi:type="dcterms:W3CDTF">2020-01-21T09:08:04Z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TPClassification">
    <vt:lpwstr>CTP_IC</vt:lpwstr>
  </property>
  <property fmtid="{D5CDD505-2E9C-101B-9397-08002B2CF9AE}" pid="3" name="CTP_BU">
    <vt:lpwstr>SALES AND MARKETING GROUP</vt:lpwstr>
  </property>
  <property fmtid="{D5CDD505-2E9C-101B-9397-08002B2CF9AE}" pid="4" name="CTP_TimeStamp">
    <vt:lpwstr>2017-10-09 09:01:42Z</vt:lpwstr>
  </property>
  <property fmtid="{D5CDD505-2E9C-101B-9397-08002B2CF9AE}" pid="5" name="NXPowerLiteLastOptimized">
    <vt:lpwstr>503003</vt:lpwstr>
  </property>
  <property fmtid="{D5CDD505-2E9C-101B-9397-08002B2CF9AE}" pid="6" name="NXPowerLiteSettings">
    <vt:lpwstr>C7000400038000</vt:lpwstr>
  </property>
  <property fmtid="{D5CDD505-2E9C-101B-9397-08002B2CF9AE}" pid="7" name="NXPowerLiteVersion">
    <vt:lpwstr>D7.1.11</vt:lpwstr>
  </property>
  <property fmtid="{D5CDD505-2E9C-101B-9397-08002B2CF9AE}" pid="8" name="TitusGUID">
    <vt:lpwstr>b22fca2d-c017-4faa-9a9c-7258a3482db5</vt:lpwstr>
  </property>
</Properties>
</file>