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charts/chart1.xml" ContentType="application/vnd.openxmlformats-officedocument.drawingml.char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6" r:id="rId1"/>
    <p:sldMasterId id="2147483687" r:id="rId2"/>
    <p:sldMasterId id="2147483660" r:id="rId3"/>
  </p:sldMasterIdLst>
  <p:notesMasterIdLst>
    <p:notesMasterId r:id="rId36"/>
  </p:notesMasterIdLst>
  <p:sldIdLst>
    <p:sldId id="588" r:id="rId4"/>
    <p:sldId id="691" r:id="rId5"/>
    <p:sldId id="690" r:id="rId6"/>
    <p:sldId id="694" r:id="rId7"/>
    <p:sldId id="633" r:id="rId8"/>
    <p:sldId id="634" r:id="rId9"/>
    <p:sldId id="635" r:id="rId10"/>
    <p:sldId id="636" r:id="rId11"/>
    <p:sldId id="637" r:id="rId12"/>
    <p:sldId id="638" r:id="rId13"/>
    <p:sldId id="639" r:id="rId14"/>
    <p:sldId id="640" r:id="rId15"/>
    <p:sldId id="641" r:id="rId16"/>
    <p:sldId id="642" r:id="rId17"/>
    <p:sldId id="689" r:id="rId18"/>
    <p:sldId id="693" r:id="rId19"/>
    <p:sldId id="677" r:id="rId20"/>
    <p:sldId id="678" r:id="rId21"/>
    <p:sldId id="679" r:id="rId22"/>
    <p:sldId id="680" r:id="rId23"/>
    <p:sldId id="668" r:id="rId24"/>
    <p:sldId id="681" r:id="rId25"/>
    <p:sldId id="683" r:id="rId26"/>
    <p:sldId id="676" r:id="rId27"/>
    <p:sldId id="674" r:id="rId28"/>
    <p:sldId id="685" r:id="rId29"/>
    <p:sldId id="686" r:id="rId30"/>
    <p:sldId id="687" r:id="rId31"/>
    <p:sldId id="672" r:id="rId32"/>
    <p:sldId id="673" r:id="rId33"/>
    <p:sldId id="688" r:id="rId34"/>
    <p:sldId id="270" r:id="rId35"/>
  </p:sldIdLst>
  <p:sldSz cx="9144000" cy="5143500" type="screen16x9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81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24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1643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  <p15:guide id="9" pos="2909">
          <p15:clr>
            <a:srgbClr val="A4A3A4"/>
          </p15:clr>
        </p15:guide>
        <p15:guide id="10" pos="2811">
          <p15:clr>
            <a:srgbClr val="A4A3A4"/>
          </p15:clr>
        </p15:guide>
        <p15:guide id="11" pos="2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7" roundtripDataSignature="AMtx7miEkFVsq51iM0bDKZtB1aEgXac9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4919" autoAdjust="0"/>
  </p:normalViewPr>
  <p:slideViewPr>
    <p:cSldViewPr snapToGrid="0">
      <p:cViewPr varScale="1">
        <p:scale>
          <a:sx n="83" d="100"/>
          <a:sy n="83" d="100"/>
        </p:scale>
        <p:origin x="594" y="90"/>
      </p:cViewPr>
      <p:guideLst>
        <p:guide orient="horz" pos="1581"/>
        <p:guide orient="horz" pos="3004"/>
        <p:guide orient="horz" pos="422"/>
        <p:guide orient="horz" pos="824"/>
        <p:guide orient="horz" pos="2916"/>
        <p:guide orient="horz" pos="1643"/>
        <p:guide pos="5470"/>
        <p:guide pos="287"/>
        <p:guide pos="2909"/>
        <p:guide pos="2811"/>
        <p:guide pos="28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780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Witajcie!</a:t>
            </a:r>
            <a:r>
              <a:rPr lang="pl-PL" dirty="1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</a:t>
            </a:r>
            <a:r>
              <a:rPr lang="pl-PL" dirty="1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Jak minął wam tydzień?</a:t>
            </a:r>
            <a:r>
              <a:rPr lang="pl-PL" dirty="1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</a:t>
            </a:r>
            <a:r>
              <a:rPr lang="pl-PL" dirty="1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Dziś pójdziemy o krok dalej na naszej drodze do lepszego poznania sztucznej inteligencji.</a:t>
            </a:r>
          </a:p>
          <a:p>
            <a:r>
              <a:rPr lang="pl-PL" dirty="1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Po raz pierwszy nauczymy się, jak ją wykorzystywać!</a:t>
            </a:r>
            <a:r>
              <a:rPr lang="pl-PL" dirty="1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</a:t>
            </a:r>
            <a:r>
              <a:rPr lang="pl-PL" dirty="1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Czeka nas spora dawka wiedzy, a przy tym mnóstwo zabawy!</a:t>
            </a:r>
            <a:r>
              <a:rPr lang="pl-PL" dirty="1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</a:t>
            </a:r>
          </a:p>
          <a:p>
            <a:r>
              <a:rPr lang="pl-PL" dirty="1" sz="1200" i="1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(Możesz podzielić się z uczestnikami ciekawymi aktualnościami na temat sztucznej inteligencji)</a:t>
            </a:r>
          </a:p>
          <a:p>
            <a:endParaRPr lang="en-SG" sz="1200" dirty="0">
              <a:effectLst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</a:p>
        </p:txBody>
      </p:sp>
    </p:spTree>
    <p:extLst>
      <p:ext uri="{BB962C8B-B14F-4D97-AF65-F5344CB8AC3E}">
        <p14:creationId xmlns:p14="http://schemas.microsoft.com/office/powerpoint/2010/main" val="204782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Pytanie 6: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Proste przetwarzanie tekstu na mowę nie wymaga użycia sztucznej inteligencji, natomiast zamiana twarzy opiera się na wykrywaniu twarzy, więc sztuczna inteligencja jest tu potrzebna.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</a:p>
        </p:txBody>
      </p:sp>
    </p:spTree>
    <p:extLst>
      <p:ext uri="{BB962C8B-B14F-4D97-AF65-F5344CB8AC3E}">
        <p14:creationId xmlns:p14="http://schemas.microsoft.com/office/powerpoint/2010/main" val="67674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Pytanie 7: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Tak, ponieważ sztuczna inteligencja używa danych z przeszłości i kontekstu zdania, aby podpowiedzieć pasujące słowo.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11</a:t>
            </a:fld>
          </a:p>
        </p:txBody>
      </p:sp>
    </p:spTree>
    <p:extLst>
      <p:ext uri="{BB962C8B-B14F-4D97-AF65-F5344CB8AC3E}">
        <p14:creationId xmlns:p14="http://schemas.microsoft.com/office/powerpoint/2010/main" val="91602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Pytanie 8: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Tłumaczenie słów nie jest przykładem zastosowania sztucznej inteligencji.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Jeśli jednak stworzymy translator, który potrafi rozumieć kontekst i czasowniki, można to uznać za wykorzystanie sztucznej inteligencji.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12</a:t>
            </a:fld>
          </a:p>
        </p:txBody>
      </p:sp>
    </p:spTree>
    <p:extLst>
      <p:ext uri="{BB962C8B-B14F-4D97-AF65-F5344CB8AC3E}">
        <p14:creationId xmlns:p14="http://schemas.microsoft.com/office/powerpoint/2010/main" val="4244887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Pytanie 9: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Wykrywanie raka wymaga zaawansowanej funkcji rozpoznawania obrazów, czyli jest przykładem zastosowania sztucznej inteligencji.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13</a:t>
            </a:fld>
          </a:p>
        </p:txBody>
      </p:sp>
    </p:spTree>
    <p:extLst>
      <p:ext uri="{BB962C8B-B14F-4D97-AF65-F5344CB8AC3E}">
        <p14:creationId xmlns:p14="http://schemas.microsoft.com/office/powerpoint/2010/main" val="2787313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Pytanie 10: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Strojenie instrumentów nie wymaga użycia sztucznej inteligencji, ponieważ opiera się na dostrojeniu częstotliwości.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14</a:t>
            </a:fld>
          </a:p>
        </p:txBody>
      </p:sp>
    </p:spTree>
    <p:extLst>
      <p:ext uri="{BB962C8B-B14F-4D97-AF65-F5344CB8AC3E}">
        <p14:creationId xmlns:p14="http://schemas.microsoft.com/office/powerpoint/2010/main" val="3199595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Przykładowe pytania do zadania:</a:t>
            </a:r>
          </a:p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Który z powyższych przykładów zastosowania AI jest dla was najciekawszy i dlaczego?</a:t>
            </a:r>
          </a:p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Czy jesteście w stanie odróżnić czynności, procesy i funkcje, w których stosowana jest sztuczna inteligencja, od tych, w których się jej nie używa?</a:t>
            </a:r>
          </a:p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Jakie waszym zdaniem wyzwania wiążą się ze sztuczną inteligencją?</a:t>
            </a:r>
          </a:p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Moderator powinien wskazać na to, co wyróżnia zastosowania AI, aby pomóc uczestnikom, którzy wciąż nie są pewni, jak rozpoznać zastosowanie 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</a:p>
        </p:txBody>
      </p:sp>
    </p:spTree>
    <p:extLst>
      <p:ext uri="{BB962C8B-B14F-4D97-AF65-F5344CB8AC3E}">
        <p14:creationId xmlns:p14="http://schemas.microsoft.com/office/powerpoint/2010/main" val="1191300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Dziś pomówimy o studiach przypadków zastosowania sztucznej inteligencji.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</a:p>
        </p:txBody>
      </p:sp>
    </p:spTree>
    <p:extLst>
      <p:ext uri="{BB962C8B-B14F-4D97-AF65-F5344CB8AC3E}">
        <p14:creationId xmlns:p14="http://schemas.microsoft.com/office/powerpoint/2010/main" val="380869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 i="1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</a:rPr>
              <a:t>(Zapytaj uczestników o to, co im się kojarzy z „bezpieczeństwem drogowym”.)</a:t>
            </a:r>
          </a:p>
          <a:p>
            <a:pPr algn="just"/>
            <a:r>
              <a:rPr lang="pl-PL" dirty="1" sz="180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</a:rPr>
              <a:t>Bezpieczeństwo drogowe w wielu krajach stanowi poważny problem, na który możemy spojrzeć przez pryzmat sztucznej inteligencji.</a:t>
            </a:r>
            <a:r>
              <a:rPr lang="pl-PL" dirty="1" sz="180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</a:rPr>
              <a:t> </a:t>
            </a:r>
            <a:r>
              <a:rPr lang="pl-PL" dirty="1" sz="180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</a:rPr>
              <a:t>Najpierw poznajmy bliżej sam problem.</a:t>
            </a:r>
            <a:r>
              <a:rPr lang="pl-PL" dirty="1" sz="180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</a:rPr>
              <a:t> </a:t>
            </a:r>
            <a:r>
              <a:rPr lang="pl-PL" dirty="1" sz="180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</a:rPr>
              <a:t>Obejrzyjcie ten film, który pokazuje, jak sztuczna inteligencja może poprawić bezpieczeństwo drogowe.</a:t>
            </a:r>
          </a:p>
          <a:p>
            <a:pPr algn="l"/>
            <a:endParaRPr lang="en-SG" sz="1200" b="0" i="0" u="none" strike="noStrike" cap="none" dirty="0">
              <a:solidFill>
                <a:schemeClr val="dk1"/>
              </a:solidFill>
              <a:effectLst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17</a:t>
            </a:fld>
          </a:p>
        </p:txBody>
      </p:sp>
    </p:spTree>
    <p:extLst>
      <p:ext uri="{BB962C8B-B14F-4D97-AF65-F5344CB8AC3E}">
        <p14:creationId xmlns:p14="http://schemas.microsoft.com/office/powerpoint/2010/main" val="2197074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Około 1,35 miliona osób ginie każdego roku w wypadkach drogowych.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Artykuł opublikowany w Washington Post w 2015 roku informuje,że amerykański stadion futbolowy może pomieścić 54 000 osób.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1,35 miliona ludzi to 25 takich stadionów.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Możecie to sobie wyobrazić?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To przecież ogromne tłumy.</a:t>
            </a:r>
          </a:p>
          <a:p>
            <a:pPr algn="l"/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Agenda na rzecz zrównoważonego rozwoju 2030 wyznaczyła ambitny cel zmniejszenia liczby zgonów i urazów w wyniku wypadków drogowych aż o połowę do roku 2020.</a:t>
            </a:r>
          </a:p>
          <a:p>
            <a:pPr algn="l"/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W większości krajów koszt wypadków drogowych wynosi 3% krajowego produktu brutto.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18</a:t>
            </a:fld>
          </a:p>
        </p:txBody>
      </p:sp>
    </p:spTree>
    <p:extLst>
      <p:ext uri="{BB962C8B-B14F-4D97-AF65-F5344CB8AC3E}">
        <p14:creationId xmlns:p14="http://schemas.microsoft.com/office/powerpoint/2010/main" val="340973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 b="0" i="1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(Zapytaj uczestników o prawdopodobne przyczyny śmiertelnych wypadków drogowych.</a:t>
            </a:r>
            <a:r>
              <a:rPr lang="pl-PL" dirty="1" sz="1200" b="0" i="1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1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Możliwe odpowiedzi: przekraczanie prędkości, warunki na drodze, pogoda, umiejętności i czujność kierowcy itp.)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19</a:t>
            </a:fld>
          </a:p>
        </p:txBody>
      </p:sp>
    </p:spTree>
    <p:extLst>
      <p:ext uri="{BB962C8B-B14F-4D97-AF65-F5344CB8AC3E}">
        <p14:creationId xmlns:p14="http://schemas.microsoft.com/office/powerpoint/2010/main" val="81064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Poprzednio poznaliście zastosowania sztucznej inteligencji w różnych sytuacjach.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Z jednej strony sztuczna inteligencja może pomagać ludziom na wiele sposobów, a z drugiej – może być użyta do złych celów, czego przykładem jest deepfake. Mówiliśmy też o zaletach i wadach aut samojezdnych.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Wiemy też, że takie aplikacje jak Replika czy chatbot mogą wspierać młodych ludzi borykających się z problemami psychicznymi.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</a:p>
        </p:txBody>
      </p:sp>
    </p:spTree>
    <p:extLst>
      <p:ext uri="{BB962C8B-B14F-4D97-AF65-F5344CB8AC3E}">
        <p14:creationId xmlns:p14="http://schemas.microsoft.com/office/powerpoint/2010/main" val="145787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Sprawdźmy, jak wygląda sytuacja w naszym kraju.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Znajdźcie odpowiedzi na te pytania w internecie.</a:t>
            </a:r>
          </a:p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Podzielcie się znalezionymi informacjami.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20</a:t>
            </a:fld>
          </a:p>
        </p:txBody>
      </p:sp>
    </p:spTree>
    <p:extLst>
      <p:ext uri="{BB962C8B-B14F-4D97-AF65-F5344CB8AC3E}">
        <p14:creationId xmlns:p14="http://schemas.microsoft.com/office/powerpoint/2010/main" val="3537885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Kierowcy autobusów, którzy zasypiają w czasie jazdy, stanowią poważny problem w wielu krajach.</a:t>
            </a:r>
            <a:r>
              <a:rPr lang="pl-PL" dirty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21</a:t>
            </a:fld>
          </a:p>
        </p:txBody>
      </p:sp>
    </p:spTree>
    <p:extLst>
      <p:ext uri="{BB962C8B-B14F-4D97-AF65-F5344CB8AC3E}">
        <p14:creationId xmlns:p14="http://schemas.microsoft.com/office/powerpoint/2010/main" val="530959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Według Światowej Organizacji Zdrowia urazy w wypadkach drogowych to główne przyczyny śmierci dzieci i młodych osób w przedziale od 5 do 29 lat.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Większość młodych ludzi, którzy giną na drogach, to piesi, rowerzyści, motocykliści i pasażerowie w transporcie publicznym, a największe ryzyko narażeni są mieszkańcy Afryki i Bliskiego Wschodu.</a:t>
            </a:r>
          </a:p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Jakie jest potencjalne rozwiązanie tego problemu?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22</a:t>
            </a:fld>
          </a:p>
        </p:txBody>
      </p:sp>
    </p:spTree>
    <p:extLst>
      <p:ext uri="{BB962C8B-B14F-4D97-AF65-F5344CB8AC3E}">
        <p14:creationId xmlns:p14="http://schemas.microsoft.com/office/powerpoint/2010/main" val="4216186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Może myślicie sobie: my byśmy nie potrafili znaleźć sposobu na rozwiązanie tych problemów.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Opowiem wam zatem o projekcie zrealizowanym przez grupę uczniów z Indii.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Udało im się stworzyć rozwiązanie problemu senności u kierowców z zastosowaniem sztucznej inteligencji.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23</a:t>
            </a:fld>
          </a:p>
        </p:txBody>
      </p:sp>
    </p:spTree>
    <p:extLst>
      <p:ext uri="{BB962C8B-B14F-4D97-AF65-F5344CB8AC3E}">
        <p14:creationId xmlns:p14="http://schemas.microsoft.com/office/powerpoint/2010/main" val="1511769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Podkreśl najważniejsze wnioski wynikające z filmu.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Czy istnieje rozwiązanie AI dla każdego problemu?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Czy wystarczy, że uczniowie będą wiedzieć, jak opracować równanie?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Albo aplikację?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24</a:t>
            </a:fld>
          </a:p>
        </p:txBody>
      </p:sp>
    </p:spTree>
    <p:extLst>
      <p:ext uri="{BB962C8B-B14F-4D97-AF65-F5344CB8AC3E}">
        <p14:creationId xmlns:p14="http://schemas.microsoft.com/office/powerpoint/2010/main" val="2342007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Spójrzmy teraz na inny przykład.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Jakie są proste zastosowania sztucznej inteligencji, których można użyć w naszej sali zajęć?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Jak się do tego zabrać?</a:t>
            </a:r>
          </a:p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Poczekaj na odpowiedzi uczestników.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200">
                <a:solidFill>
                  <a:schemeClr val="dk1"/>
                </a:solidFill>
              </a:rPr>
              <a:t>.</a:t>
            </a:r>
            <a:r>
              <a:rPr lang="pl-PL" dirty="1" sz="12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25</a:t>
            </a:fld>
          </a:p>
        </p:txBody>
      </p:sp>
    </p:spTree>
    <p:extLst>
      <p:ext uri="{BB962C8B-B14F-4D97-AF65-F5344CB8AC3E}">
        <p14:creationId xmlns:p14="http://schemas.microsoft.com/office/powerpoint/2010/main" val="1602233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Przyjrzymy się bliżej takiemu przykładowi.</a:t>
            </a:r>
            <a:r>
              <a:rPr lang="pl-PL" dirty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Projekt „Zielona klasa”.</a:t>
            </a:r>
            <a:r>
              <a:rPr lang="pl-PL" dirty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To jest przykład zastosowania sztucznej inteligencji w sali zajęć.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</a:p>
        </p:txBody>
      </p:sp>
    </p:spTree>
    <p:extLst>
      <p:ext uri="{BB962C8B-B14F-4D97-AF65-F5344CB8AC3E}">
        <p14:creationId xmlns:p14="http://schemas.microsoft.com/office/powerpoint/2010/main" val="2603922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Jak można zaprojektować energooszczędną klasę?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</a:p>
        </p:txBody>
      </p:sp>
    </p:spTree>
    <p:extLst>
      <p:ext uri="{BB962C8B-B14F-4D97-AF65-F5344CB8AC3E}">
        <p14:creationId xmlns:p14="http://schemas.microsoft.com/office/powerpoint/2010/main" val="2866794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Oto przykładowe rozwiązanie problemu.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</a:p>
        </p:txBody>
      </p:sp>
    </p:spTree>
    <p:extLst>
      <p:ext uri="{BB962C8B-B14F-4D97-AF65-F5344CB8AC3E}">
        <p14:creationId xmlns:p14="http://schemas.microsoft.com/office/powerpoint/2010/main" val="76646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Załóżmy, że potrafimy ustalić liczbę uczniów obecnych w sali zajęć, i gdy liczba ta przekracza określony próg, to wtedy włączamy klimatyzację.</a:t>
            </a:r>
          </a:p>
        </p:txBody>
      </p:sp>
      <p:sp>
        <p:nvSpPr>
          <p:cNvPr id="224" name="Google Shape;224;p7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29</a:t>
            </a:fld>
          </a:p>
        </p:txBody>
      </p:sp>
    </p:spTree>
    <p:extLst>
      <p:ext uri="{BB962C8B-B14F-4D97-AF65-F5344CB8AC3E}">
        <p14:creationId xmlns:p14="http://schemas.microsoft.com/office/powerpoint/2010/main" val="48819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Nie ma się czego bać, ten quiz jest otwarty.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Oznacza to, że możecie korzystać z dostępnych materiałów.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Możecie też szukać odpowiedzi w internecie.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Quiz składa się z 10 łatwych pytań.</a:t>
            </a:r>
          </a:p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Podpiszcie się na kartce A4, która leży przed wami.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Zapiszcie cyfry od 1 do 10.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Oznaczają one kolejne pytania, na które będziecie odpowiadać.</a:t>
            </a:r>
          </a:p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Uwagi do moderatora: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Po zakończeniu quizu poproś uczestników, by wymienili się między sobą arkuszami z odpowiedziami i ocenili ich poprawność.</a:t>
            </a:r>
          </a:p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Moderatorzy omówią każde pytanie i podadzą poprawną odpowiedź.</a:t>
            </a:r>
          </a:p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Nagródź uczestników, którzy odpowiedzieli poprawnie przynajmniej na jedno pytanie.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</a:p>
        </p:txBody>
      </p:sp>
    </p:spTree>
    <p:extLst>
      <p:ext uri="{BB962C8B-B14F-4D97-AF65-F5344CB8AC3E}">
        <p14:creationId xmlns:p14="http://schemas.microsoft.com/office/powerpoint/2010/main" val="2742450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Używamy kamery skierowanej w stronę uczniów i potrafiącą liczyć twarze.</a:t>
            </a:r>
            <a:r>
              <a:rPr lang="pl-PL" dirty="1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Na przykład, wyobraźcie sobie salę lekcyjną, która włącza światło, gdy znajduje się w niej przynajmniej 5 osób.</a:t>
            </a:r>
            <a:r>
              <a:rPr lang="pl-PL" dirty="1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Ta liczba byłaby wykrywana przez naszą kamerę.</a:t>
            </a:r>
          </a:p>
        </p:txBody>
      </p:sp>
      <p:sp>
        <p:nvSpPr>
          <p:cNvPr id="224" name="Google Shape;224;p7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30</a:t>
            </a:fld>
          </a:p>
        </p:txBody>
      </p:sp>
    </p:spTree>
    <p:extLst>
      <p:ext uri="{BB962C8B-B14F-4D97-AF65-F5344CB8AC3E}">
        <p14:creationId xmlns:p14="http://schemas.microsoft.com/office/powerpoint/2010/main" val="2999854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Powtórz, jak łatwo można rozwijać zastosowania sztucznej inteligencji, aby rozwiązywać problemy praktyczne i wpływać na otoczenie.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</a:p>
        </p:txBody>
      </p:sp>
    </p:spTree>
    <p:extLst>
      <p:ext uri="{BB962C8B-B14F-4D97-AF65-F5344CB8AC3E}">
        <p14:creationId xmlns:p14="http://schemas.microsoft.com/office/powerpoint/2010/main" val="1008959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To już koniec na dziś.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Czy są jakieś pytania dotyczące omówionych tematów?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Dziękuję za wasze dzisiejsze zaangażowanie.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Do zobaczenia na następnej sesji.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1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</a:p>
        </p:txBody>
      </p:sp>
    </p:spTree>
    <p:extLst>
      <p:ext uri="{BB962C8B-B14F-4D97-AF65-F5344CB8AC3E}">
        <p14:creationId xmlns:p14="http://schemas.microsoft.com/office/powerpoint/2010/main" val="185619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Nasza ocena będzie dotyczyć zastosowań sztucznej inteligencji.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Zanim zaczniemy, oto krótka uwaga, która pomoże wam później w dokonaniu oceny.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</a:p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Jakie są możliwości sztucznej inteligencji?</a:t>
            </a:r>
          </a:p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AI uczy się i tworzy uogólnienia.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Jeśli napotka nowy scenariusz, przypomni sobie doświadczenia z przeszłości, aby podjąć decyzję.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Na przykład, samochód autonomiczny już kiedyś jeździł ulicami Warszawy.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Ale nie przemieszczał się po Krakowie.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Mimo to jest w stanie wykorzystać to, czego nauczył się podczas jazdy po Warszawie, aby podejmować decyzje w nowych sytuacjach napotkanych w Krakowie.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Innym przykładem jest wykrywanie twarzy.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Każda twarz jest inna, ale sztuczna inteligencja potrafi rozpoznać obecność twarzy na obrazie.</a:t>
            </a:r>
          </a:p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AI może logicznie argumentować.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Wyciąga wnioski odpowiednie i właściwe dla napotkanej sytuacji.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I nie chodzi tu tylko o prostą logikę warunkową „if-else”.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Jeśli czerwone, stój.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Jeśli zielone, idź.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To nie aż takie proste.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Sztuczna inteligencja potrafi analizować zachowanie przechodniów i przewidywać, czy przejdą przez ulicę.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Umie też przewidzieć, jak szybko pieszy znajdzie się przed samochodem.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Dlatego sztuczna inteligencja wykracza poza proste rozumowanie warunkowe („if-else”).</a:t>
            </a:r>
          </a:p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AI umie rozwiązywać problemy.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Jeśli ma odpowiednie dane, znajdzie odpowiedź.</a:t>
            </a:r>
          </a:p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AI potrafi rozumieć języki.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Stosuje składnię i reguły językowe, podobnie jak my rozumiemy język i używamy go.</a:t>
            </a:r>
          </a:p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Przykłady zastosowania sztucznej inteligencji obejmują uczenie maszynowe, komputerowe rozpoznawanie obrazów, przetwarzanie języków naturalnych, rozpoznawanie wzorów i zarządzanie wiedzą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.</a:t>
            </a:r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 </a:t>
            </a:r>
          </a:p>
          <a:p>
            <a:r>
              <a:rPr lang="pl-PL" dirty="1" sz="1200" b="0" i="0" u="none" strike="noStrike" cap="none">
                <a:solidFill>
                  <a:schemeClr val="dk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Calibri"/>
              </a:rPr>
              <a:t>Dajcie sobie czas na zapoznanie się z tymi informacjami.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61C8689-8455-3546-ADF9-3B7273760F66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</a:p>
        </p:txBody>
      </p:sp>
    </p:spTree>
    <p:extLst>
      <p:ext uri="{BB962C8B-B14F-4D97-AF65-F5344CB8AC3E}">
        <p14:creationId xmlns:p14="http://schemas.microsoft.com/office/powerpoint/2010/main" val="248304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Pytanie 1: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Dodanie wirtualnych okularów przeciwsłonecznych jest przykładem użycia sztucznej inteligencji, ponieważ komputer musi rozpoznać położenie poszczególnych części twarzy.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</a:p>
        </p:txBody>
      </p:sp>
    </p:spTree>
    <p:extLst>
      <p:ext uri="{BB962C8B-B14F-4D97-AF65-F5344CB8AC3E}">
        <p14:creationId xmlns:p14="http://schemas.microsoft.com/office/powerpoint/2010/main" val="3803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Pytanie 2: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Filtr postarzający jest zastosowaniem sztucznej inteligencji, ponieważ wymaga zrozumienia tego, jak różne części twarzy zmieniają się w wyniku procesu starzenia.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</a:p>
        </p:txBody>
      </p:sp>
    </p:spTree>
    <p:extLst>
      <p:ext uri="{BB962C8B-B14F-4D97-AF65-F5344CB8AC3E}">
        <p14:creationId xmlns:p14="http://schemas.microsoft.com/office/powerpoint/2010/main" val="20168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Pytanie 3: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 obu przypadkach mamy do czynienia ze sztuczną inteligencją, ponieważ konieczna jest zdolność rozpoznawania zwierząt.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</a:p>
        </p:txBody>
      </p:sp>
    </p:spTree>
    <p:extLst>
      <p:ext uri="{BB962C8B-B14F-4D97-AF65-F5344CB8AC3E}">
        <p14:creationId xmlns:p14="http://schemas.microsoft.com/office/powerpoint/2010/main" val="245817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Pytanie 4: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Automatyczne tworzenie podpisów pod obrazami stosuje sztuczną inteligencję, w przeciwieństwie do usuwania spamu w oparciu o czarne listy.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</a:p>
        </p:txBody>
      </p:sp>
    </p:spTree>
    <p:extLst>
      <p:ext uri="{BB962C8B-B14F-4D97-AF65-F5344CB8AC3E}">
        <p14:creationId xmlns:p14="http://schemas.microsoft.com/office/powerpoint/2010/main" val="1709898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Pytanie 5: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 obu przypadkach stosowana jest sztuczna inteligencja.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9</a:t>
            </a:fld>
          </a:p>
        </p:txBody>
      </p:sp>
    </p:spTree>
    <p:extLst>
      <p:ext uri="{BB962C8B-B14F-4D97-AF65-F5344CB8AC3E}">
        <p14:creationId xmlns:p14="http://schemas.microsoft.com/office/powerpoint/2010/main" val="144389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102020" y="0"/>
            <a:ext cx="2573076" cy="40448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0" name="Square"/>
          <p:cNvSpPr/>
          <p:nvPr/>
        </p:nvSpPr>
        <p:spPr>
          <a:xfrm>
            <a:off x="645831" y="4043173"/>
            <a:ext cx="455474" cy="45547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1" name="Rectangle"/>
          <p:cNvSpPr/>
          <p:nvPr/>
        </p:nvSpPr>
        <p:spPr>
          <a:xfrm>
            <a:off x="432050" y="3831598"/>
            <a:ext cx="214991" cy="211555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2" name="Square"/>
          <p:cNvSpPr/>
          <p:nvPr/>
        </p:nvSpPr>
        <p:spPr>
          <a:xfrm>
            <a:off x="645831" y="3714356"/>
            <a:ext cx="118096" cy="1180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xmlns="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21607" y="2688960"/>
            <a:ext cx="8229601" cy="81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56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21606" y="2386736"/>
            <a:ext cx="7722393" cy="228600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1262" y="3583957"/>
            <a:ext cx="7712738" cy="245082"/>
          </a:xfrm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8DF977-78B3-4C00-9E43-1223CD667932}"/>
              </a:ext>
            </a:extLst>
          </p:cNvPr>
          <p:cNvGrpSpPr/>
          <p:nvPr userDrawn="1"/>
        </p:nvGrpSpPr>
        <p:grpSpPr>
          <a:xfrm>
            <a:off x="1101304" y="4496790"/>
            <a:ext cx="794816" cy="2976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876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464" y="0"/>
            <a:ext cx="8808244" cy="4801348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xmlns="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6" y="428625"/>
            <a:ext cx="8258174" cy="657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71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6" y="428626"/>
            <a:ext cx="8266545" cy="65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25" y="1194397"/>
            <a:ext cx="8258175" cy="2795388"/>
          </a:xfrm>
        </p:spPr>
        <p:txBody>
          <a:bodyPr>
            <a:normAutofit/>
          </a:bodyPr>
          <a:lstStyle>
            <a:lvl1pPr marL="0" indent="0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4096363"/>
            <a:ext cx="8266510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7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904757-0BCE-43E0-B532-03C2C6E078C6}"/>
              </a:ext>
            </a:extLst>
          </p:cNvPr>
          <p:cNvSpPr/>
          <p:nvPr userDrawn="1"/>
        </p:nvSpPr>
        <p:spPr>
          <a:xfrm>
            <a:off x="0" y="2348332"/>
            <a:ext cx="9140653" cy="446276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DF4199-9905-E94D-9EEB-E7016E48C0FC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38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6" y="428626"/>
            <a:ext cx="8266545" cy="65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25" y="1199862"/>
            <a:ext cx="8258175" cy="2789923"/>
          </a:xfrm>
        </p:spPr>
        <p:txBody>
          <a:bodyPr>
            <a:normAutofit/>
          </a:bodyPr>
          <a:lstStyle>
            <a:lvl1pPr marL="0" indent="0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4107074"/>
            <a:ext cx="8266510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6C53A36-6661-45AA-8054-02BA7512E621}"/>
              </a:ext>
            </a:extLst>
          </p:cNvPr>
          <p:cNvSpPr/>
          <p:nvPr userDrawn="1"/>
        </p:nvSpPr>
        <p:spPr>
          <a:xfrm rot="5400000">
            <a:off x="6568903" y="2179659"/>
            <a:ext cx="4805588" cy="446276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AD4724-1289-4B75-94BB-CC6B69D6FAAE}"/>
              </a:ext>
            </a:extLst>
          </p:cNvPr>
          <p:cNvSpPr/>
          <p:nvPr userDrawn="1"/>
        </p:nvSpPr>
        <p:spPr>
          <a:xfrm>
            <a:off x="1" y="4751407"/>
            <a:ext cx="880274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604FCD-98EA-4D03-A58B-55050BAA478D}"/>
              </a:ext>
            </a:extLst>
          </p:cNvPr>
          <p:cNvSpPr/>
          <p:nvPr userDrawn="1"/>
        </p:nvSpPr>
        <p:spPr>
          <a:xfrm rot="5400000">
            <a:off x="6568903" y="2179659"/>
            <a:ext cx="4805588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397FD2-2ABA-4E0F-A15C-35AF6E0A0F19}"/>
              </a:ext>
            </a:extLst>
          </p:cNvPr>
          <p:cNvSpPr txBox="1"/>
          <p:nvPr userDrawn="1"/>
        </p:nvSpPr>
        <p:spPr>
          <a:xfrm>
            <a:off x="8930673" y="4934380"/>
            <a:ext cx="97784" cy="923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6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182875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xmlns="" id="{D4698879-6ED1-4AC6-B7AC-E5B3C103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3575" y="4900170"/>
            <a:ext cx="368438" cy="1428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754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D47E9D-2D37-4E3E-B712-C123B54D8FC3}"/>
              </a:ext>
            </a:extLst>
          </p:cNvPr>
          <p:cNvSpPr/>
          <p:nvPr userDrawn="1"/>
        </p:nvSpPr>
        <p:spPr>
          <a:xfrm>
            <a:off x="0" y="2348052"/>
            <a:ext cx="914400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xmlns="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528" y="1605589"/>
            <a:ext cx="8258112" cy="123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2954812"/>
            <a:ext cx="8266510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AF7902-41B2-4010-92DB-0696F73983B0}"/>
              </a:ext>
            </a:extLst>
          </p:cNvPr>
          <p:cNvSpPr/>
          <p:nvPr userDrawn="1"/>
        </p:nvSpPr>
        <p:spPr>
          <a:xfrm>
            <a:off x="1" y="4751407"/>
            <a:ext cx="8802740" cy="446276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:a16="http://schemas.microsoft.com/office/drawing/2014/main" xmlns="" id="{A01FD136-BC7E-439D-ADAE-BDB7B1DBAFBC}"/>
              </a:ext>
            </a:extLst>
          </p:cNvPr>
          <p:cNvSpPr/>
          <p:nvPr userDrawn="1"/>
        </p:nvSpPr>
        <p:spPr>
          <a:xfrm>
            <a:off x="8806273" y="4805389"/>
            <a:ext cx="337551" cy="33755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309563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B8283-CB0B-4232-B378-95DB50D66B94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xmlns="" id="{95CB88FC-F5B6-40A8-88B7-139228769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1274" y="4901118"/>
            <a:ext cx="368438" cy="14287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19EA5F6-9B6F-4E42-AB35-13185A2406FC}"/>
              </a:ext>
            </a:extLst>
          </p:cNvPr>
          <p:cNvSpPr/>
          <p:nvPr userDrawn="1"/>
        </p:nvSpPr>
        <p:spPr>
          <a:xfrm rot="5400000">
            <a:off x="6568903" y="2179659"/>
            <a:ext cx="4805588" cy="446276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61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B5B8CD-DD94-44E8-9F69-C9075C2E0A93}"/>
              </a:ext>
            </a:extLst>
          </p:cNvPr>
          <p:cNvSpPr/>
          <p:nvPr userDrawn="1"/>
        </p:nvSpPr>
        <p:spPr>
          <a:xfrm>
            <a:off x="1" y="4751407"/>
            <a:ext cx="8802740" cy="446276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575" y="4907264"/>
            <a:ext cx="368438" cy="14287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655609-5439-9C4A-8F0D-9AB5A1AAC9A3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xmlns="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528" y="1605589"/>
            <a:ext cx="8258112" cy="123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2961706"/>
            <a:ext cx="8266510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2519BB-51CE-4A9C-AFEF-514971F5D779}"/>
              </a:ext>
            </a:extLst>
          </p:cNvPr>
          <p:cNvSpPr/>
          <p:nvPr userDrawn="1"/>
        </p:nvSpPr>
        <p:spPr>
          <a:xfrm rot="5400000">
            <a:off x="6568903" y="2179659"/>
            <a:ext cx="4805588" cy="446276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089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07A2BC2-9250-4B6C-8674-1CD30F0A349F}"/>
              </a:ext>
            </a:extLst>
          </p:cNvPr>
          <p:cNvSpPr/>
          <p:nvPr userDrawn="1"/>
        </p:nvSpPr>
        <p:spPr>
          <a:xfrm>
            <a:off x="1" y="4751407"/>
            <a:ext cx="8802740" cy="44627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22C60C-8CBC-40B8-ABEA-44BF775A3581}"/>
              </a:ext>
            </a:extLst>
          </p:cNvPr>
          <p:cNvSpPr/>
          <p:nvPr userDrawn="1"/>
        </p:nvSpPr>
        <p:spPr>
          <a:xfrm rot="5400000">
            <a:off x="6568903" y="2179659"/>
            <a:ext cx="4805588" cy="44627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575" y="4907264"/>
            <a:ext cx="368438" cy="142876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8957209" y="4903503"/>
            <a:ext cx="38537" cy="142347"/>
          </a:xfrm>
          <a:prstGeom prst="rect">
            <a:avLst/>
          </a:prstGeom>
          <a:ln w="12700">
            <a:miter lim="400000"/>
          </a:ln>
        </p:spPr>
        <p:txBody>
          <a:bodyPr wrap="none" lIns="19050" tIns="19050" rIns="19050" bIns="19050" anchor="b">
            <a:spAutoFit/>
          </a:bodyPr>
          <a:lstStyle/>
          <a:p>
            <a:pPr algn="ctr" defTabSz="219075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675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4875CE-AB47-3643-8581-D89E9CF7EFC1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xmlns="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528" y="1605589"/>
            <a:ext cx="8258112" cy="123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2973315"/>
            <a:ext cx="8266510" cy="32861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2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xmlns="" id="{4C58A6BF-BF0D-4749-B07B-7C0A27747D42}"/>
              </a:ext>
            </a:extLst>
          </p:cNvPr>
          <p:cNvSpPr/>
          <p:nvPr userDrawn="1"/>
        </p:nvSpPr>
        <p:spPr>
          <a:xfrm>
            <a:off x="8806273" y="4803960"/>
            <a:ext cx="337551" cy="33755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697" name="Square"/>
          <p:cNvSpPr/>
          <p:nvPr/>
        </p:nvSpPr>
        <p:spPr>
          <a:xfrm>
            <a:off x="532480" y="1721894"/>
            <a:ext cx="238979" cy="238979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698" name="Square"/>
          <p:cNvSpPr/>
          <p:nvPr/>
        </p:nvSpPr>
        <p:spPr>
          <a:xfrm>
            <a:off x="402609" y="1591738"/>
            <a:ext cx="130739" cy="130739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699" name="Square"/>
          <p:cNvSpPr/>
          <p:nvPr/>
        </p:nvSpPr>
        <p:spPr>
          <a:xfrm>
            <a:off x="532481" y="1517307"/>
            <a:ext cx="74043" cy="74042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700" name="Rectangle"/>
          <p:cNvSpPr/>
          <p:nvPr/>
        </p:nvSpPr>
        <p:spPr>
          <a:xfrm>
            <a:off x="4360638" y="301919"/>
            <a:ext cx="4445633" cy="45026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575" y="4907264"/>
            <a:ext cx="368438" cy="14287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5846515-4871-AA4D-B71A-1561CC2E3701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795838" y="1481137"/>
            <a:ext cx="3639741" cy="2777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xmlns="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61068" y="1908916"/>
            <a:ext cx="3589178" cy="1873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95838" y="555172"/>
            <a:ext cx="3648908" cy="808610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0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xmlns="" id="{3B808FDC-D2A2-42EB-B356-E69E4A048F8E}"/>
              </a:ext>
            </a:extLst>
          </p:cNvPr>
          <p:cNvSpPr/>
          <p:nvPr userDrawn="1"/>
        </p:nvSpPr>
        <p:spPr>
          <a:xfrm>
            <a:off x="8806273" y="4803960"/>
            <a:ext cx="337551" cy="33755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xmlns="" id="{8A1BD37C-2C85-4873-ABDD-4B358A87ED4B}"/>
              </a:ext>
            </a:extLst>
          </p:cNvPr>
          <p:cNvSpPr/>
          <p:nvPr userDrawn="1"/>
        </p:nvSpPr>
        <p:spPr>
          <a:xfrm>
            <a:off x="4360638" y="301919"/>
            <a:ext cx="4445633" cy="45026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670" name="Square"/>
          <p:cNvSpPr/>
          <p:nvPr/>
        </p:nvSpPr>
        <p:spPr>
          <a:xfrm>
            <a:off x="530635" y="1721894"/>
            <a:ext cx="238979" cy="238979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671" name="Square"/>
          <p:cNvSpPr/>
          <p:nvPr/>
        </p:nvSpPr>
        <p:spPr>
          <a:xfrm>
            <a:off x="400459" y="1591738"/>
            <a:ext cx="130739" cy="130739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672" name="Square"/>
          <p:cNvSpPr/>
          <p:nvPr/>
        </p:nvSpPr>
        <p:spPr>
          <a:xfrm>
            <a:off x="530635" y="1517307"/>
            <a:ext cx="74043" cy="74042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575" y="4907264"/>
            <a:ext cx="368438" cy="14287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90FD0E6-78D1-5F44-A938-3A961F43FACD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795838" y="1481137"/>
            <a:ext cx="3639741" cy="2777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xmlns="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61068" y="1908916"/>
            <a:ext cx="3589178" cy="1873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95838" y="555172"/>
            <a:ext cx="3648908" cy="808610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5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xmlns="" id="{FE9A3852-307B-4677-A2E2-D7DC495E366A}"/>
              </a:ext>
            </a:extLst>
          </p:cNvPr>
          <p:cNvSpPr/>
          <p:nvPr userDrawn="1"/>
        </p:nvSpPr>
        <p:spPr>
          <a:xfrm>
            <a:off x="8806273" y="4803960"/>
            <a:ext cx="337551" cy="3375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xmlns="" id="{1E9FE6C1-27FB-467A-8BF9-B80A0C35FEDB}"/>
              </a:ext>
            </a:extLst>
          </p:cNvPr>
          <p:cNvSpPr/>
          <p:nvPr userDrawn="1"/>
        </p:nvSpPr>
        <p:spPr>
          <a:xfrm>
            <a:off x="4360638" y="301919"/>
            <a:ext cx="4445633" cy="450260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575" y="4907264"/>
            <a:ext cx="368438" cy="142876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8957209" y="4903503"/>
            <a:ext cx="38537" cy="142347"/>
          </a:xfrm>
          <a:prstGeom prst="rect">
            <a:avLst/>
          </a:prstGeom>
          <a:ln w="12700">
            <a:miter lim="400000"/>
          </a:ln>
        </p:spPr>
        <p:txBody>
          <a:bodyPr wrap="none" lIns="19050" tIns="19050" rIns="19050" bIns="19050" anchor="b">
            <a:spAutoFit/>
          </a:bodyPr>
          <a:lstStyle/>
          <a:p>
            <a:pPr algn="ctr" defTabSz="219075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675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4875CE-AB47-3643-8581-D89E9CF7EFC1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xmlns="" id="{C93C8C2E-66DD-E64F-BD60-42EBDC0E958E}"/>
              </a:ext>
            </a:extLst>
          </p:cNvPr>
          <p:cNvSpPr/>
          <p:nvPr userDrawn="1"/>
        </p:nvSpPr>
        <p:spPr>
          <a:xfrm>
            <a:off x="530635" y="1721894"/>
            <a:ext cx="238979" cy="238979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xmlns="" id="{85A14FBD-B953-BA4F-8F83-DE73E3C37290}"/>
              </a:ext>
            </a:extLst>
          </p:cNvPr>
          <p:cNvSpPr/>
          <p:nvPr userDrawn="1"/>
        </p:nvSpPr>
        <p:spPr>
          <a:xfrm>
            <a:off x="400459" y="1591738"/>
            <a:ext cx="130739" cy="130739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xmlns="" id="{59044771-2E3B-C941-8593-8E508F542287}"/>
              </a:ext>
            </a:extLst>
          </p:cNvPr>
          <p:cNvSpPr/>
          <p:nvPr userDrawn="1"/>
        </p:nvSpPr>
        <p:spPr>
          <a:xfrm>
            <a:off x="530635" y="1517307"/>
            <a:ext cx="74043" cy="74042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795838" y="1481137"/>
            <a:ext cx="3639741" cy="2777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xmlns="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61068" y="1908916"/>
            <a:ext cx="3589178" cy="1873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95838" y="555172"/>
            <a:ext cx="3648908" cy="808610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xmlns="" id="{55D0C779-F23A-40CE-B4C7-842A10085F59}"/>
              </a:ext>
            </a:extLst>
          </p:cNvPr>
          <p:cNvSpPr/>
          <p:nvPr userDrawn="1"/>
        </p:nvSpPr>
        <p:spPr>
          <a:xfrm>
            <a:off x="8806273" y="4803960"/>
            <a:ext cx="337551" cy="33755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xmlns="" id="{1EFAB719-B3C2-4520-AFF9-4A06F169DB2B}"/>
              </a:ext>
            </a:extLst>
          </p:cNvPr>
          <p:cNvSpPr/>
          <p:nvPr userDrawn="1"/>
        </p:nvSpPr>
        <p:spPr>
          <a:xfrm>
            <a:off x="4360638" y="301919"/>
            <a:ext cx="4445633" cy="45026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11" name="Rectangle"/>
          <p:cNvSpPr/>
          <p:nvPr/>
        </p:nvSpPr>
        <p:spPr>
          <a:xfrm>
            <a:off x="4361290" y="301399"/>
            <a:ext cx="4445633" cy="45026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795838" y="1481137"/>
            <a:ext cx="3639741" cy="277772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xmlns="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15637" y="1908916"/>
            <a:ext cx="3574308" cy="1873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95838" y="555172"/>
            <a:ext cx="3648908" cy="808610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78484E-3DC4-4DF6-819B-FDDDA6F166CB}"/>
              </a:ext>
            </a:extLst>
          </p:cNvPr>
          <p:cNvSpPr txBox="1"/>
          <p:nvPr userDrawn="1"/>
        </p:nvSpPr>
        <p:spPr>
          <a:xfrm>
            <a:off x="8930673" y="4934380"/>
            <a:ext cx="97784" cy="923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6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182875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00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7843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102020" y="0"/>
            <a:ext cx="2573076" cy="40448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21606" y="2386736"/>
            <a:ext cx="7722393" cy="228600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xmlns="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21607" y="2688960"/>
            <a:ext cx="8229601" cy="81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56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1262" y="3583957"/>
            <a:ext cx="7712738" cy="245082"/>
          </a:xfrm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xmlns="" id="{5F1BD0FC-D3B7-4D2E-989A-64ED187DAF99}"/>
              </a:ext>
            </a:extLst>
          </p:cNvPr>
          <p:cNvSpPr/>
          <p:nvPr userDrawn="1"/>
        </p:nvSpPr>
        <p:spPr>
          <a:xfrm>
            <a:off x="645831" y="4043173"/>
            <a:ext cx="455474" cy="45547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xmlns="" id="{3D2DE0DF-793A-4E90-BB4C-004CD646F4EF}"/>
              </a:ext>
            </a:extLst>
          </p:cNvPr>
          <p:cNvSpPr/>
          <p:nvPr userDrawn="1"/>
        </p:nvSpPr>
        <p:spPr>
          <a:xfrm>
            <a:off x="432050" y="3831598"/>
            <a:ext cx="214991" cy="21155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xmlns="" id="{C39C59F8-1EBA-44B6-940C-E67247F76722}"/>
              </a:ext>
            </a:extLst>
          </p:cNvPr>
          <p:cNvSpPr/>
          <p:nvPr userDrawn="1"/>
        </p:nvSpPr>
        <p:spPr>
          <a:xfrm>
            <a:off x="645831" y="3714356"/>
            <a:ext cx="118096" cy="11809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5251DAF-788D-46D0-84B3-34DFEE6262F3}"/>
              </a:ext>
            </a:extLst>
          </p:cNvPr>
          <p:cNvGrpSpPr/>
          <p:nvPr userDrawn="1"/>
        </p:nvGrpSpPr>
        <p:grpSpPr>
          <a:xfrm>
            <a:off x="1101304" y="4496790"/>
            <a:ext cx="794816" cy="2976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34402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795838" y="1481137"/>
            <a:ext cx="3639741" cy="2777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xmlns="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15637" y="1908916"/>
            <a:ext cx="3574308" cy="1873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95838" y="555172"/>
            <a:ext cx="3648908" cy="808610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4CCC3F4-FFF1-4AD9-8605-41A61B8926CF}"/>
              </a:ext>
            </a:extLst>
          </p:cNvPr>
          <p:cNvSpPr/>
          <p:nvPr userDrawn="1"/>
        </p:nvSpPr>
        <p:spPr>
          <a:xfrm>
            <a:off x="1" y="4751407"/>
            <a:ext cx="8802740" cy="446276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xmlns="" id="{C4A06178-9ACC-4082-8329-4A9A59924508}"/>
              </a:ext>
            </a:extLst>
          </p:cNvPr>
          <p:cNvSpPr/>
          <p:nvPr userDrawn="1"/>
        </p:nvSpPr>
        <p:spPr>
          <a:xfrm>
            <a:off x="8806273" y="4805389"/>
            <a:ext cx="337551" cy="33755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309563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C922DFF-5663-40DE-9B54-4149EDB7740E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xmlns="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3575" y="4907264"/>
            <a:ext cx="368438" cy="14287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3D4EB9-5CAF-4B81-91EA-AD490D0B13E4}"/>
              </a:ext>
            </a:extLst>
          </p:cNvPr>
          <p:cNvSpPr/>
          <p:nvPr userDrawn="1"/>
        </p:nvSpPr>
        <p:spPr>
          <a:xfrm rot="5400000">
            <a:off x="6568903" y="2179659"/>
            <a:ext cx="4805588" cy="446276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791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795838" y="1481137"/>
            <a:ext cx="3639741" cy="2777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xmlns="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15637" y="1908916"/>
            <a:ext cx="3574308" cy="1873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95838" y="555172"/>
            <a:ext cx="3648908" cy="808610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C0D4B91-0BAF-46EC-9A7C-9D57C3224A9C}"/>
              </a:ext>
            </a:extLst>
          </p:cNvPr>
          <p:cNvSpPr/>
          <p:nvPr userDrawn="1"/>
        </p:nvSpPr>
        <p:spPr>
          <a:xfrm>
            <a:off x="1" y="4751407"/>
            <a:ext cx="8802740" cy="44627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30B67E-5DCD-4732-882C-64DE9CC86419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xmlns="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3575" y="4907264"/>
            <a:ext cx="368438" cy="14287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98FFA5B-1C6A-486A-A0FE-02206FCDC54A}"/>
              </a:ext>
            </a:extLst>
          </p:cNvPr>
          <p:cNvSpPr/>
          <p:nvPr userDrawn="1"/>
        </p:nvSpPr>
        <p:spPr>
          <a:xfrm rot="5400000">
            <a:off x="6568903" y="2179659"/>
            <a:ext cx="4805588" cy="44627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05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6" y="428626"/>
            <a:ext cx="8266545" cy="65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44D1EA-AB71-483D-A38D-B3B7B73FDE89}"/>
              </a:ext>
            </a:extLst>
          </p:cNvPr>
          <p:cNvSpPr/>
          <p:nvPr userDrawn="1"/>
        </p:nvSpPr>
        <p:spPr>
          <a:xfrm>
            <a:off x="1" y="-54181"/>
            <a:ext cx="880274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BF3B183-64CC-4B66-856D-40373337AF18}"/>
              </a:ext>
            </a:extLst>
          </p:cNvPr>
          <p:cNvSpPr/>
          <p:nvPr userDrawn="1"/>
        </p:nvSpPr>
        <p:spPr>
          <a:xfrm rot="5400000">
            <a:off x="-2233838" y="2179659"/>
            <a:ext cx="4805588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701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6" y="428626"/>
            <a:ext cx="8266545" cy="65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882E257-2A76-E344-863C-0823669A23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8626" y="1143000"/>
            <a:ext cx="8258174" cy="3543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5EA1751-756A-4277-89A8-22853BBB6D43}"/>
              </a:ext>
            </a:extLst>
          </p:cNvPr>
          <p:cNvSpPr/>
          <p:nvPr userDrawn="1"/>
        </p:nvSpPr>
        <p:spPr>
          <a:xfrm>
            <a:off x="1" y="-54181"/>
            <a:ext cx="880274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5E81FB-A40F-442D-9F46-93B86A7867F5}"/>
              </a:ext>
            </a:extLst>
          </p:cNvPr>
          <p:cNvSpPr/>
          <p:nvPr userDrawn="1"/>
        </p:nvSpPr>
        <p:spPr>
          <a:xfrm rot="5400000">
            <a:off x="-2233838" y="2179659"/>
            <a:ext cx="4805588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393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xmlns="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528" y="428626"/>
            <a:ext cx="8258112" cy="71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28626" y="1604965"/>
            <a:ext cx="8258175" cy="3073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EBDBCA7-2C63-493A-A58C-D158E3304A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1209676"/>
            <a:ext cx="8266510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958B0C-7E1E-42D9-BA94-CF95319AC75D}"/>
              </a:ext>
            </a:extLst>
          </p:cNvPr>
          <p:cNvSpPr/>
          <p:nvPr userDrawn="1"/>
        </p:nvSpPr>
        <p:spPr>
          <a:xfrm>
            <a:off x="1" y="-54181"/>
            <a:ext cx="880274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0930BE-2EF7-4A27-B574-CC7F56E23EEF}"/>
              </a:ext>
            </a:extLst>
          </p:cNvPr>
          <p:cNvSpPr/>
          <p:nvPr userDrawn="1"/>
        </p:nvSpPr>
        <p:spPr>
          <a:xfrm rot="5400000">
            <a:off x="-2233838" y="2179659"/>
            <a:ext cx="4805588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503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5" y="428626"/>
            <a:ext cx="8258176" cy="71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8625" y="1604964"/>
            <a:ext cx="3966394" cy="30887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716835" y="1604964"/>
            <a:ext cx="3966394" cy="30887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13C756FD-D367-4604-947F-678A59EDCA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1209676"/>
            <a:ext cx="8266510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8AFAB4E-A299-44C8-AACE-69AB51C1E618}"/>
              </a:ext>
            </a:extLst>
          </p:cNvPr>
          <p:cNvSpPr/>
          <p:nvPr userDrawn="1"/>
        </p:nvSpPr>
        <p:spPr>
          <a:xfrm>
            <a:off x="1" y="-54181"/>
            <a:ext cx="880274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4F3A26-C068-4B72-A83B-34EFCA4E47A5}"/>
              </a:ext>
            </a:extLst>
          </p:cNvPr>
          <p:cNvSpPr/>
          <p:nvPr userDrawn="1"/>
        </p:nvSpPr>
        <p:spPr>
          <a:xfrm rot="5400000">
            <a:off x="-2233838" y="2179659"/>
            <a:ext cx="4805588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232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5" y="428626"/>
            <a:ext cx="8258176" cy="71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8625" y="1253464"/>
            <a:ext cx="3966394" cy="34402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716835" y="1253464"/>
            <a:ext cx="3966394" cy="34402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78EEDD-B39B-424B-A23C-C9AFBEFC8D27}"/>
              </a:ext>
            </a:extLst>
          </p:cNvPr>
          <p:cNvSpPr/>
          <p:nvPr userDrawn="1"/>
        </p:nvSpPr>
        <p:spPr>
          <a:xfrm>
            <a:off x="1" y="-54181"/>
            <a:ext cx="880274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00D2CD-C9BB-4E5B-B736-64EC2EA21620}"/>
              </a:ext>
            </a:extLst>
          </p:cNvPr>
          <p:cNvSpPr/>
          <p:nvPr userDrawn="1"/>
        </p:nvSpPr>
        <p:spPr>
          <a:xfrm rot="5400000">
            <a:off x="-2233838" y="2179659"/>
            <a:ext cx="4805588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62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xmlns="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8553" y="433585"/>
            <a:ext cx="4310330" cy="70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xmlns="" id="{DAF2E6DD-A697-4E26-BA6A-EF0449D7430B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4956999" y="2234121"/>
            <a:ext cx="3501628" cy="25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457200" eaLnBrk="1" fontAlgn="auto" latinLnBrk="0" hangingPunct="1">
              <a:lnSpc>
                <a:spcPts val="18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xmlns="" id="{028C5B46-7804-4459-9F82-F56352D0EE54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4956999" y="4446879"/>
            <a:ext cx="3501628" cy="25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457200" eaLnBrk="1" fontAlgn="auto" latinLnBrk="0" hangingPunct="1">
              <a:lnSpc>
                <a:spcPts val="18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947F6B19-5E1B-43E2-BA93-7E68A56CB62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956999" y="428625"/>
            <a:ext cx="3501628" cy="178593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CDDC13B9-04CD-43E8-B565-A92ABD110A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956999" y="2652796"/>
            <a:ext cx="3501628" cy="1785938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6F999432-84A5-47D5-B81D-D131E93A939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28625" y="1604964"/>
            <a:ext cx="4320258" cy="30813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65378F4-C669-453E-AB16-D61CB1EBDA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6" y="1209676"/>
            <a:ext cx="4320258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A888EEF-DC90-47D1-B68D-DAD1BA7BE428}"/>
              </a:ext>
            </a:extLst>
          </p:cNvPr>
          <p:cNvSpPr/>
          <p:nvPr userDrawn="1"/>
        </p:nvSpPr>
        <p:spPr>
          <a:xfrm>
            <a:off x="1" y="-54181"/>
            <a:ext cx="880274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0F12B19-CF53-47D7-9EA3-459DABB1406B}"/>
              </a:ext>
            </a:extLst>
          </p:cNvPr>
          <p:cNvSpPr/>
          <p:nvPr userDrawn="1"/>
        </p:nvSpPr>
        <p:spPr>
          <a:xfrm rot="5400000">
            <a:off x="-2233838" y="2179659"/>
            <a:ext cx="4805588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509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961284" y="302986"/>
            <a:ext cx="3847067" cy="450914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xmlns="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8553" y="433585"/>
            <a:ext cx="4310330" cy="70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AB9BADD-04D4-4686-970E-FB0049CC09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8625" y="1604964"/>
            <a:ext cx="4320258" cy="30813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DA4378E-36CA-41C6-8E85-727E1F91A6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6" y="1209676"/>
            <a:ext cx="4320257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14A5EA-7602-4C8C-B95C-5306CD887FFF}"/>
              </a:ext>
            </a:extLst>
          </p:cNvPr>
          <p:cNvSpPr/>
          <p:nvPr userDrawn="1"/>
        </p:nvSpPr>
        <p:spPr>
          <a:xfrm>
            <a:off x="1" y="-54181"/>
            <a:ext cx="880274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435B75-DFD3-4791-ACEA-AF630FFAB9AF}"/>
              </a:ext>
            </a:extLst>
          </p:cNvPr>
          <p:cNvSpPr/>
          <p:nvPr userDrawn="1"/>
        </p:nvSpPr>
        <p:spPr>
          <a:xfrm rot="5400000">
            <a:off x="-2233838" y="2179659"/>
            <a:ext cx="4805588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2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1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>
            <a:extLst>
              <a:ext uri="{FF2B5EF4-FFF2-40B4-BE49-F238E27FC236}">
                <a16:creationId xmlns:a16="http://schemas.microsoft.com/office/drawing/2014/main" xmlns="" id="{9F7D84C5-5DAC-2A42-8A41-9D307F3BF6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5" y="428625"/>
            <a:ext cx="8258175" cy="71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8044E1-ECF5-4A18-811C-E48999214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7114" y="2635398"/>
            <a:ext cx="8510588" cy="21681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8289E3F-4BC9-4A42-9F40-7227194C57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8625" y="1167504"/>
            <a:ext cx="8258175" cy="1341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A88EB66-8674-4A4F-B55A-79488DD6B4DC}"/>
              </a:ext>
            </a:extLst>
          </p:cNvPr>
          <p:cNvSpPr/>
          <p:nvPr userDrawn="1"/>
        </p:nvSpPr>
        <p:spPr>
          <a:xfrm>
            <a:off x="1" y="-54181"/>
            <a:ext cx="880274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FB9E7C7-FA12-4331-A70E-193D07092A46}"/>
              </a:ext>
            </a:extLst>
          </p:cNvPr>
          <p:cNvSpPr/>
          <p:nvPr userDrawn="1"/>
        </p:nvSpPr>
        <p:spPr>
          <a:xfrm rot="5400000">
            <a:off x="-2233838" y="2179659"/>
            <a:ext cx="4805588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81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xmlns="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528" y="428626"/>
            <a:ext cx="8258112" cy="71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686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7912" y="337912"/>
            <a:ext cx="8478797" cy="4467582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xmlns="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6" y="428625"/>
            <a:ext cx="8258174" cy="657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4EAB082-32C5-47FD-9ECB-602F4FA1556E}"/>
              </a:ext>
            </a:extLst>
          </p:cNvPr>
          <p:cNvSpPr/>
          <p:nvPr userDrawn="1"/>
        </p:nvSpPr>
        <p:spPr>
          <a:xfrm>
            <a:off x="1" y="-54181"/>
            <a:ext cx="880274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8E4005-6DA6-4443-A120-563FA414CBD8}"/>
              </a:ext>
            </a:extLst>
          </p:cNvPr>
          <p:cNvSpPr/>
          <p:nvPr userDrawn="1"/>
        </p:nvSpPr>
        <p:spPr>
          <a:xfrm rot="5400000">
            <a:off x="-2233838" y="2179659"/>
            <a:ext cx="4805588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13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6" y="428626"/>
            <a:ext cx="8266545" cy="65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25" y="1194397"/>
            <a:ext cx="8258175" cy="2795388"/>
          </a:xfrm>
        </p:spPr>
        <p:txBody>
          <a:bodyPr>
            <a:normAutofit/>
          </a:bodyPr>
          <a:lstStyle>
            <a:lvl1pPr marL="0" indent="0">
              <a:buNone/>
              <a:defRPr sz="45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A7C9FC2E-0D67-4420-A61E-1D363937D0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4096363"/>
            <a:ext cx="8266510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4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xmlns="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64795340"/>
              </p:ext>
            </p:extLst>
          </p:nvPr>
        </p:nvGraphicFramePr>
        <p:xfrm>
          <a:off x="5401195" y="1349285"/>
          <a:ext cx="2604215" cy="301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83360" y="1437777"/>
            <a:ext cx="6977280" cy="226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7652EB-8B2D-46CC-B147-89A4C26A2D8F}"/>
              </a:ext>
            </a:extLst>
          </p:cNvPr>
          <p:cNvSpPr/>
          <p:nvPr userDrawn="1"/>
        </p:nvSpPr>
        <p:spPr>
          <a:xfrm>
            <a:off x="1" y="-54181"/>
            <a:ext cx="8802740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A480A-B7B4-498C-9868-A91E2651D429}"/>
              </a:ext>
            </a:extLst>
          </p:cNvPr>
          <p:cNvSpPr/>
          <p:nvPr userDrawn="1"/>
        </p:nvSpPr>
        <p:spPr>
          <a:xfrm rot="5400000">
            <a:off x="-2233838" y="2179659"/>
            <a:ext cx="4805588" cy="4462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445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353290" y="348095"/>
            <a:ext cx="8454371" cy="44586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61" name="Square"/>
          <p:cNvSpPr/>
          <p:nvPr userDrawn="1"/>
        </p:nvSpPr>
        <p:spPr>
          <a:xfrm>
            <a:off x="8807702" y="4803961"/>
            <a:ext cx="336299" cy="339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862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3575" y="4907264"/>
            <a:ext cx="368438" cy="142876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 userDrawn="1"/>
        </p:nvSpPr>
        <p:spPr>
          <a:xfrm>
            <a:off x="8957209" y="4903503"/>
            <a:ext cx="38537" cy="142347"/>
          </a:xfrm>
          <a:prstGeom prst="rect">
            <a:avLst/>
          </a:prstGeom>
          <a:ln w="12700">
            <a:miter lim="400000"/>
          </a:ln>
        </p:spPr>
        <p:txBody>
          <a:bodyPr wrap="none" lIns="19050" tIns="19050" rIns="19050" bIns="19050" anchor="b">
            <a:spAutoFit/>
          </a:bodyPr>
          <a:lstStyle/>
          <a:p>
            <a:pPr algn="ctr" defTabSz="219075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675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4875CE-AB47-3643-8581-D89E9CF7EFC1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6E1F1A6-2FDF-4676-B713-F9746DD3A821}"/>
              </a:ext>
            </a:extLst>
          </p:cNvPr>
          <p:cNvSpPr/>
          <p:nvPr userDrawn="1"/>
        </p:nvSpPr>
        <p:spPr>
          <a:xfrm>
            <a:off x="362257" y="4921878"/>
            <a:ext cx="135165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50" dirty="0">
                <a:solidFill>
                  <a:schemeClr val="tx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83360" y="1437777"/>
            <a:ext cx="6977280" cy="226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13969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353290" y="348095"/>
            <a:ext cx="8454371" cy="44586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61" name="Square"/>
          <p:cNvSpPr/>
          <p:nvPr/>
        </p:nvSpPr>
        <p:spPr>
          <a:xfrm>
            <a:off x="8807702" y="4803961"/>
            <a:ext cx="336299" cy="3395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862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3575" y="4907264"/>
            <a:ext cx="368438" cy="142876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8957209" y="4903503"/>
            <a:ext cx="38537" cy="142347"/>
          </a:xfrm>
          <a:prstGeom prst="rect">
            <a:avLst/>
          </a:prstGeom>
          <a:ln w="12700">
            <a:miter lim="400000"/>
          </a:ln>
        </p:spPr>
        <p:txBody>
          <a:bodyPr wrap="none" lIns="19050" tIns="19050" rIns="19050" bIns="19050" anchor="b">
            <a:spAutoFit/>
          </a:bodyPr>
          <a:lstStyle/>
          <a:p>
            <a:pPr algn="ctr" defTabSz="219075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675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4875CE-AB47-3643-8581-D89E9CF7EFC1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C2CF38D-B95A-4CD5-8F7D-86EA9C709AD4}"/>
              </a:ext>
            </a:extLst>
          </p:cNvPr>
          <p:cNvSpPr/>
          <p:nvPr userDrawn="1"/>
        </p:nvSpPr>
        <p:spPr>
          <a:xfrm>
            <a:off x="362257" y="4921878"/>
            <a:ext cx="135165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50" dirty="0">
                <a:solidFill>
                  <a:schemeClr val="tx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83360" y="1437777"/>
            <a:ext cx="6977280" cy="226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3579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74962" y="1807331"/>
            <a:ext cx="3060081" cy="11410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655609-5439-9C4A-8F0D-9AB5A1AAC9A3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112354-342E-49CE-8E3C-E078BBE1ADF7}"/>
              </a:ext>
            </a:extLst>
          </p:cNvPr>
          <p:cNvSpPr/>
          <p:nvPr userDrawn="1"/>
        </p:nvSpPr>
        <p:spPr>
          <a:xfrm>
            <a:off x="1" y="4809115"/>
            <a:ext cx="8802740" cy="33086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21D8AD-9194-4DBA-8221-7F294421810B}"/>
              </a:ext>
            </a:extLst>
          </p:cNvPr>
          <p:cNvSpPr/>
          <p:nvPr userDrawn="1"/>
        </p:nvSpPr>
        <p:spPr>
          <a:xfrm rot="5400000">
            <a:off x="6568903" y="2229672"/>
            <a:ext cx="4805588" cy="3462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629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ection Break" type="secHead">
  <p:cSld name="Blue Section Break">
    <p:bg>
      <p:bgRef idx="1001">
        <a:schemeClr val="bg2"/>
      </p:bgRef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title"/>
          </p:nvPr>
        </p:nvSpPr>
        <p:spPr>
          <a:xfrm>
            <a:off x="455613" y="21080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1"/>
          </p:nvPr>
        </p:nvSpPr>
        <p:spPr>
          <a:xfrm>
            <a:off x="455613" y="3241150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F3D54E"/>
              </a:buClr>
              <a:buSzPts val="1600"/>
              <a:buNone/>
              <a:defRPr sz="1600" b="0" i="0">
                <a:solidFill>
                  <a:srgbClr val="F3D54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Arial"/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0599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 Cover Radial Gradient" type="blank">
  <p:cSld name="Back Cover Radial Gradient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;p15">
            <a:extLst>
              <a:ext uri="{FF2B5EF4-FFF2-40B4-BE49-F238E27FC236}">
                <a16:creationId xmlns:a16="http://schemas.microsoft.com/office/drawing/2014/main" xmlns="" id="{6E2EBA75-47DF-464D-B970-EF593EDEBEF5}"/>
              </a:ext>
            </a:extLst>
          </p:cNvPr>
          <p:cNvSpPr txBox="1"/>
          <p:nvPr userDrawn="1"/>
        </p:nvSpPr>
        <p:spPr>
          <a:xfrm>
            <a:off x="280836" y="4833370"/>
            <a:ext cx="6591516" cy="22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bg1"/>
                </a:solidFill>
                <a:effectLst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Arial"/>
              </a:rPr>
              <a:t>The Intel® AI For </a:t>
            </a:r>
            <a:r>
              <a:rPr lang="en-US" sz="700" b="0" i="0" u="none" strike="noStrike" cap="none" dirty="0" smtClean="0">
                <a:solidFill>
                  <a:schemeClr val="bg1"/>
                </a:solidFill>
                <a:effectLst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Arial"/>
              </a:rPr>
              <a:t>student </a:t>
            </a:r>
            <a:r>
              <a:rPr lang="en-US" sz="700" b="0" i="0" u="none" strike="noStrike" cap="none" dirty="0">
                <a:solidFill>
                  <a:schemeClr val="bg1"/>
                </a:solidFill>
                <a:effectLst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Arial"/>
              </a:rPr>
              <a:t>Program was developed by Intel Corporation.  Copyright © </a:t>
            </a:r>
            <a:r>
              <a:rPr lang="en-US" sz="700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2019</a:t>
            </a:r>
            <a:r>
              <a:rPr lang="en-US" sz="700" b="0" i="0" u="none" strike="noStrike" cap="none" dirty="0">
                <a:solidFill>
                  <a:schemeClr val="bg1"/>
                </a:solidFill>
                <a:effectLst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Arial"/>
              </a:rPr>
              <a:t> Intel Corporation. All rights reserved. Intel and the Intel logo are trademarks of Intel Corporation or its subsidiaries in the U.S. and/or other countries. *Other names and brands may be claimed as the property of others.</a:t>
            </a:r>
            <a:endParaRPr sz="100" b="0" i="0" u="none" strike="noStrike" cap="none" dirty="0">
              <a:solidFill>
                <a:schemeClr val="bg1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B7233C-B312-46B4-8729-BD104A7165F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EE499A-252B-42C0-B3EE-9FE2953768F1}"/>
              </a:ext>
            </a:extLst>
          </p:cNvPr>
          <p:cNvSpPr txBox="1"/>
          <p:nvPr userDrawn="1"/>
        </p:nvSpPr>
        <p:spPr>
          <a:xfrm>
            <a:off x="8911399" y="4702786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88E946-8C5D-4DE7-BD18-5CD2638F654C}"/>
              </a:ext>
            </a:extLst>
          </p:cNvPr>
          <p:cNvSpPr/>
          <p:nvPr userDrawn="1"/>
        </p:nvSpPr>
        <p:spPr>
          <a:xfrm>
            <a:off x="1" y="4809115"/>
            <a:ext cx="8802740" cy="33086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5DBEDE-395B-40D1-8BB9-08AA5FC723B2}"/>
              </a:ext>
            </a:extLst>
          </p:cNvPr>
          <p:cNvSpPr/>
          <p:nvPr userDrawn="1"/>
        </p:nvSpPr>
        <p:spPr>
          <a:xfrm rot="5400000">
            <a:off x="6570576" y="2233195"/>
            <a:ext cx="4805588" cy="3462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0BF77120-EF77-40C6-AFE8-93CC5B408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74962" y="1807331"/>
            <a:ext cx="3060081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ection Break" type="secHead">
  <p:cSld name="Blue Section Break">
    <p:bg>
      <p:bgRef idx="1001">
        <a:schemeClr val="bg2"/>
      </p:bgRef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title"/>
          </p:nvPr>
        </p:nvSpPr>
        <p:spPr>
          <a:xfrm>
            <a:off x="455613" y="21080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1"/>
          </p:nvPr>
        </p:nvSpPr>
        <p:spPr>
          <a:xfrm>
            <a:off x="455613" y="3241150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F3D54E"/>
              </a:buClr>
              <a:buSzPts val="1600"/>
              <a:buNone/>
              <a:defRPr sz="1600" b="0" i="0">
                <a:solidFill>
                  <a:srgbClr val="F3D54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Arial"/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9FCA7C-E6D3-495A-A884-8563A2D269D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9F0E54-8033-4CF0-B110-85487ACBAA91}"/>
              </a:ext>
            </a:extLst>
          </p:cNvPr>
          <p:cNvSpPr txBox="1"/>
          <p:nvPr userDrawn="1"/>
        </p:nvSpPr>
        <p:spPr>
          <a:xfrm>
            <a:off x="8894641" y="4705685"/>
            <a:ext cx="155864" cy="344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ctr" defTabSz="914377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638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ctr" defTabSz="914377" rtl="0" fontAlgn="auto" latinLnBrk="0" hangingPunct="0">
                <a:lnSpc>
                  <a:spcPct val="90000"/>
                </a:lnSpc>
                <a:spcBef>
                  <a:spcPts val="16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38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8E14B5C-84D6-4AE2-BC8E-D0534377AD2F}"/>
              </a:ext>
            </a:extLst>
          </p:cNvPr>
          <p:cNvSpPr/>
          <p:nvPr userDrawn="1"/>
        </p:nvSpPr>
        <p:spPr>
          <a:xfrm>
            <a:off x="1" y="4809115"/>
            <a:ext cx="8802740" cy="33086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F53C71-52AF-4B23-879B-10C7CF2493AB}"/>
              </a:ext>
            </a:extLst>
          </p:cNvPr>
          <p:cNvSpPr/>
          <p:nvPr userDrawn="1"/>
        </p:nvSpPr>
        <p:spPr>
          <a:xfrm rot="5400000">
            <a:off x="6568903" y="2237367"/>
            <a:ext cx="4805588" cy="33086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xmlns="" id="{0C05D448-4FF8-4B7F-AFE4-AEA29A9F8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3575" y="4894294"/>
            <a:ext cx="368438" cy="1428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9904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xmlns="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528" y="428626"/>
            <a:ext cx="8258112" cy="71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28528" y="1255091"/>
            <a:ext cx="8258175" cy="34312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5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102020" y="0"/>
            <a:ext cx="2573076" cy="40448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0" name="Square"/>
          <p:cNvSpPr/>
          <p:nvPr/>
        </p:nvSpPr>
        <p:spPr>
          <a:xfrm>
            <a:off x="645831" y="4043173"/>
            <a:ext cx="455474" cy="45547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1" name="Rectangle"/>
          <p:cNvSpPr/>
          <p:nvPr/>
        </p:nvSpPr>
        <p:spPr>
          <a:xfrm>
            <a:off x="432050" y="3831598"/>
            <a:ext cx="214991" cy="211555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2" name="Square"/>
          <p:cNvSpPr/>
          <p:nvPr/>
        </p:nvSpPr>
        <p:spPr>
          <a:xfrm>
            <a:off x="645831" y="3714356"/>
            <a:ext cx="118096" cy="1180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63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xmlns="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21607" y="2688960"/>
            <a:ext cx="8229601" cy="81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56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21606" y="2386736"/>
            <a:ext cx="7722393" cy="228600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1262" y="3583957"/>
            <a:ext cx="7712738" cy="245082"/>
          </a:xfrm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8DF977-78B3-4C00-9E43-1223CD667932}"/>
              </a:ext>
            </a:extLst>
          </p:cNvPr>
          <p:cNvGrpSpPr/>
          <p:nvPr userDrawn="1"/>
        </p:nvGrpSpPr>
        <p:grpSpPr>
          <a:xfrm>
            <a:off x="1101304" y="4496790"/>
            <a:ext cx="794816" cy="2976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10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xmlns="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528" y="428626"/>
            <a:ext cx="8258112" cy="71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28528" y="1604965"/>
            <a:ext cx="8258175" cy="30813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528" y="1209676"/>
            <a:ext cx="8266510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8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5" y="428626"/>
            <a:ext cx="8258176" cy="71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8625" y="1604963"/>
            <a:ext cx="3966394" cy="30887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716835" y="1604963"/>
            <a:ext cx="3966394" cy="30887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1209676"/>
            <a:ext cx="8266510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0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5" y="428626"/>
            <a:ext cx="8258176" cy="71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8625" y="1255051"/>
            <a:ext cx="3966394" cy="34386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716835" y="1255051"/>
            <a:ext cx="3966394" cy="34386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5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xmlns="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6" y="425420"/>
            <a:ext cx="4316780" cy="70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xmlns="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4956999" y="2234121"/>
            <a:ext cx="3501628" cy="25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457200" eaLnBrk="1" fontAlgn="auto" latinLnBrk="0" hangingPunct="1">
              <a:lnSpc>
                <a:spcPts val="18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xmlns="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4956999" y="4446879"/>
            <a:ext cx="3501628" cy="25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457200" eaLnBrk="1" fontAlgn="auto" latinLnBrk="0" hangingPunct="1">
              <a:lnSpc>
                <a:spcPts val="18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956999" y="428625"/>
            <a:ext cx="3501628" cy="178593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xmlns="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956999" y="2652796"/>
            <a:ext cx="3501628" cy="178593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28625" y="1604964"/>
            <a:ext cx="4326708" cy="30887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1209676"/>
            <a:ext cx="4326708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961284" y="1"/>
            <a:ext cx="3847067" cy="4812125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xmlns="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626" y="425420"/>
            <a:ext cx="4310330" cy="70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28625" y="1604964"/>
            <a:ext cx="4326708" cy="30887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1209676"/>
            <a:ext cx="4326708" cy="3286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80E488-8534-4743-924A-62CA17A7A192}"/>
              </a:ext>
            </a:extLst>
          </p:cNvPr>
          <p:cNvSpPr/>
          <p:nvPr userDrawn="1"/>
        </p:nvSpPr>
        <p:spPr>
          <a:xfrm>
            <a:off x="1" y="4809115"/>
            <a:ext cx="8797748" cy="3308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7ABEE-91E1-420E-AD52-066ECB7CBDFC}"/>
              </a:ext>
            </a:extLst>
          </p:cNvPr>
          <p:cNvSpPr/>
          <p:nvPr userDrawn="1"/>
        </p:nvSpPr>
        <p:spPr>
          <a:xfrm rot="5400000">
            <a:off x="6568080" y="2233197"/>
            <a:ext cx="4805588" cy="3462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44687" y="1143000"/>
            <a:ext cx="8229601" cy="354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44687" y="428625"/>
            <a:ext cx="8229601" cy="66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520E06-BF98-49FF-91DB-15EBE855DD9E}"/>
              </a:ext>
            </a:extLst>
          </p:cNvPr>
          <p:cNvSpPr txBox="1"/>
          <p:nvPr userDrawn="1"/>
        </p:nvSpPr>
        <p:spPr>
          <a:xfrm>
            <a:off x="8930673" y="4934380"/>
            <a:ext cx="97784" cy="923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6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182875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xmlns="" id="{C6A53413-DBC6-A349-994F-CB2790ACF8D3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8363575" y="4900170"/>
            <a:ext cx="368438" cy="1428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853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3" r:id="rId36"/>
    <p:sldLayoutId id="2147483724" r:id="rId37"/>
    <p:sldLayoutId id="2147483727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171450" marR="0" indent="-171450" algn="l" defTabSz="45720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Wingdings" pitchFamily="2" charset="2"/>
        <a:buChar char="§"/>
        <a:tabLst/>
        <a:defRPr sz="21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323850" marR="0" indent="-152400" algn="l" defTabSz="45720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514946" marR="0" indent="-148233" algn="l" defTabSz="45720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689968" marR="0" indent="-171450" algn="l" defTabSz="45720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861418" marR="0" indent="-171450" algn="l" defTabSz="45720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428625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51435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600075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68580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1714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3429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5143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8572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0287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2001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80E488-8534-4743-924A-62CA17A7A192}"/>
              </a:ext>
            </a:extLst>
          </p:cNvPr>
          <p:cNvSpPr/>
          <p:nvPr userDrawn="1"/>
        </p:nvSpPr>
        <p:spPr>
          <a:xfrm>
            <a:off x="1" y="4809115"/>
            <a:ext cx="8802740" cy="3308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7ABEE-91E1-420E-AD52-066ECB7CBDFC}"/>
              </a:ext>
            </a:extLst>
          </p:cNvPr>
          <p:cNvSpPr/>
          <p:nvPr userDrawn="1"/>
        </p:nvSpPr>
        <p:spPr>
          <a:xfrm rot="5400000">
            <a:off x="6567389" y="2233517"/>
            <a:ext cx="4805588" cy="3385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44687" y="1143000"/>
            <a:ext cx="8229601" cy="354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44687" y="428625"/>
            <a:ext cx="8229601" cy="66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520E06-BF98-49FF-91DB-15EBE855DD9E}"/>
              </a:ext>
            </a:extLst>
          </p:cNvPr>
          <p:cNvSpPr txBox="1"/>
          <p:nvPr userDrawn="1"/>
        </p:nvSpPr>
        <p:spPr>
          <a:xfrm>
            <a:off x="8930673" y="4934380"/>
            <a:ext cx="97784" cy="923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6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182875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xmlns="" id="{C6A53413-DBC6-A349-994F-CB2790ACF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3575" y="4900170"/>
            <a:ext cx="368438" cy="1428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334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171450" marR="0" indent="-171450" algn="l" defTabSz="45720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Wingdings" pitchFamily="2" charset="2"/>
        <a:buChar char="§"/>
        <a:tabLst/>
        <a:defRPr sz="21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323850" marR="0" indent="-152400" algn="l" defTabSz="45720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514946" marR="0" indent="-148233" algn="l" defTabSz="45720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689968" marR="0" indent="-171450" algn="l" defTabSz="45720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861418" marR="0" indent="-171450" algn="l" defTabSz="45720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428625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51435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600075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685800" algn="l" defTabSz="457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5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1714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3429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5143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8572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0287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2001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80E488-8534-4743-924A-62CA17A7A192}"/>
              </a:ext>
            </a:extLst>
          </p:cNvPr>
          <p:cNvSpPr/>
          <p:nvPr userDrawn="1"/>
        </p:nvSpPr>
        <p:spPr>
          <a:xfrm>
            <a:off x="1" y="4805589"/>
            <a:ext cx="8802740" cy="33791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7ABEE-91E1-420E-AD52-066ECB7CBDFC}"/>
              </a:ext>
            </a:extLst>
          </p:cNvPr>
          <p:cNvSpPr/>
          <p:nvPr userDrawn="1"/>
        </p:nvSpPr>
        <p:spPr>
          <a:xfrm rot="5400000">
            <a:off x="6568903" y="2233840"/>
            <a:ext cx="4805588" cy="33791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44687" y="1143000"/>
            <a:ext cx="8229601" cy="354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44687" y="428625"/>
            <a:ext cx="8229601" cy="66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520E06-BF98-49FF-91DB-15EBE855DD9E}"/>
              </a:ext>
            </a:extLst>
          </p:cNvPr>
          <p:cNvSpPr txBox="1"/>
          <p:nvPr userDrawn="1"/>
        </p:nvSpPr>
        <p:spPr>
          <a:xfrm>
            <a:off x="8931474" y="4934380"/>
            <a:ext cx="96180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6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182875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6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xmlns="" id="{C6A53413-DBC6-A349-994F-CB2790ACF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3575" y="4900170"/>
            <a:ext cx="368438" cy="1428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793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CEv2GkaSDIY?feature=oembed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qsb27DkqDlA?feature=oembed" TargetMode="Externa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139A39-08BC-4F2F-94A3-F43AAEEFAE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82763" y="2474655"/>
            <a:ext cx="7722393" cy="22860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pl-PL" dirty="1" sz="2000" b="1">
                <a:solidFill>
                  <a:schemeClr val="accent3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Arial"/>
              </a:rPr>
              <a:t>Moduł 2 – Sztuczna inteligencja łatwo i przystępnie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B82B6AF5-581A-47B4-A882-BE5BD75C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63" y="2778530"/>
            <a:ext cx="7906172" cy="952730"/>
          </a:xfrm>
        </p:spPr>
        <p:txBody>
          <a:bodyPr/>
          <a:lstStyle/>
          <a:p>
            <a:r>
              <a:rPr lang="pl-PL" dirty="1"/>
              <a:t>Program Intel® AI dla pracowników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C5139A39-08BC-4F2F-94A3-F43AAEEFAE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82763" y="3577935"/>
            <a:ext cx="10296524" cy="457200"/>
          </a:xfrm>
        </p:spPr>
        <p:txBody>
          <a:bodyPr>
            <a:normAutofit/>
          </a:bodyPr>
          <a:lstStyle/>
          <a:p>
            <a:r>
              <a:rPr lang="pl-PL" dirty="1" sz="2000">
                <a:solidFill>
                  <a:schemeClr val="accent3"/>
                </a:solidFill>
              </a:rPr>
              <a:t>Wersja: szkoły zawodowe</a:t>
            </a:r>
          </a:p>
        </p:txBody>
      </p:sp>
    </p:spTree>
    <p:extLst>
      <p:ext uri="{BB962C8B-B14F-4D97-AF65-F5344CB8AC3E}">
        <p14:creationId xmlns:p14="http://schemas.microsoft.com/office/powerpoint/2010/main" val="1788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098F3-D948-4C86-AAB6-E804E3CD4F7F}"/>
              </a:ext>
            </a:extLst>
          </p:cNvPr>
          <p:cNvSpPr/>
          <p:nvPr/>
        </p:nvSpPr>
        <p:spPr>
          <a:xfrm>
            <a:off x="748435" y="2738354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Maszyna przetwarzająca tekst na mowę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41CDF20-6032-4107-8643-20CBEC30E703}"/>
              </a:ext>
            </a:extLst>
          </p:cNvPr>
          <p:cNvSpPr/>
          <p:nvPr/>
        </p:nvSpPr>
        <p:spPr>
          <a:xfrm>
            <a:off x="4572000" y="2738354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Filtr zamiany twarzy (face swap) w mediach społecznościowych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DE8778DD-3787-4C03-A946-8D7976D73F8D}"/>
              </a:ext>
            </a:extLst>
          </p:cNvPr>
          <p:cNvSpPr txBox="1">
            <a:spLocks/>
          </p:cNvSpPr>
          <p:nvPr/>
        </p:nvSpPr>
        <p:spPr>
          <a:xfrm>
            <a:off x="69384" y="104795"/>
            <a:ext cx="2816429" cy="85557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defTabSz="457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tabLst/>
              <a:defRPr sz="5400" b="0" i="0" u="none" strike="noStrike" cap="none" spc="0" baseline="0">
                <a:solidFill>
                  <a:schemeClr val="lt1"/>
                </a:solidFill>
                <a:uFillTx/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L="0" marR="0" lvl="1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lvl="2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lvl="3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lvl="4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lvl="5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lvl="6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lvl="7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lvl="8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r>
              <a:rPr lang="pl-PL" dirty="1" sz="40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Pytanie 6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A13E3665-2D58-4452-BEA3-2CDD963B77C0}"/>
              </a:ext>
            </a:extLst>
          </p:cNvPr>
          <p:cNvSpPr txBox="1">
            <a:spLocks/>
          </p:cNvSpPr>
          <p:nvPr/>
        </p:nvSpPr>
        <p:spPr>
          <a:xfrm>
            <a:off x="178512" y="1251698"/>
            <a:ext cx="8344929" cy="134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Która z czynności używa sztucznej inteligencji?</a:t>
            </a:r>
          </a:p>
        </p:txBody>
      </p:sp>
    </p:spTree>
    <p:extLst>
      <p:ext uri="{BB962C8B-B14F-4D97-AF65-F5344CB8AC3E}">
        <p14:creationId xmlns:p14="http://schemas.microsoft.com/office/powerpoint/2010/main" val="388124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9FB50800-B74A-4568-A71F-BAE7E509EDDB}"/>
              </a:ext>
            </a:extLst>
          </p:cNvPr>
          <p:cNvSpPr txBox="1">
            <a:spLocks/>
          </p:cNvSpPr>
          <p:nvPr/>
        </p:nvSpPr>
        <p:spPr>
          <a:xfrm>
            <a:off x="298867" y="770661"/>
            <a:ext cx="8344929" cy="134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Czy ta funkcja używa sztucznej inteligencji?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Jeśli tak, w jaki sposób?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Jeśli nie, dlaczego nie?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098F3-D948-4C86-AAB6-E804E3CD4F7F}"/>
              </a:ext>
            </a:extLst>
          </p:cNvPr>
          <p:cNvSpPr/>
          <p:nvPr/>
        </p:nvSpPr>
        <p:spPr>
          <a:xfrm>
            <a:off x="2436903" y="2064801"/>
            <a:ext cx="4270193" cy="23080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Podpowiadanie słów podczas pisania</a:t>
            </a:r>
          </a:p>
          <a:p>
            <a:pPr algn="ctr"/>
            <a:endParaRPr lang="en-SG" b="1" dirty="0">
              <a:solidFill>
                <a:schemeClr val="tx1"/>
              </a:solidFill>
              <a:latin typeface="+mj-lt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/>
            <a:endParaRPr lang="en-SG" b="1" dirty="0">
              <a:solidFill>
                <a:schemeClr val="tx1"/>
              </a:solidFill>
              <a:latin typeface="+mj-lt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/>
            <a:endParaRPr lang="en-SG" b="1" dirty="0">
              <a:solidFill>
                <a:schemeClr val="tx1"/>
              </a:solidFill>
              <a:latin typeface="+mj-lt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/>
            <a:endParaRPr lang="en-SG" b="1" dirty="0">
              <a:solidFill>
                <a:schemeClr val="tx1"/>
              </a:solidFill>
              <a:latin typeface="+mj-lt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/>
            <a:endParaRPr lang="en-SG" b="1" dirty="0">
              <a:solidFill>
                <a:schemeClr val="tx1"/>
              </a:solidFill>
              <a:latin typeface="+mj-lt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/>
            <a:endParaRPr lang="en-SG" b="1" dirty="0">
              <a:solidFill>
                <a:schemeClr val="tx1"/>
              </a:solidFill>
              <a:latin typeface="+mj-lt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/>
            <a:endParaRPr lang="en-SG" b="1" dirty="0">
              <a:solidFill>
                <a:schemeClr val="tx1"/>
              </a:solidFill>
              <a:latin typeface="+mj-lt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/>
            <a:endParaRPr lang="en-SG" b="1" dirty="0">
              <a:solidFill>
                <a:schemeClr val="tx1"/>
              </a:solidFill>
              <a:latin typeface="+mj-lt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/>
            <a:endParaRPr lang="en-SG" b="1" dirty="0">
              <a:solidFill>
                <a:schemeClr val="tx1"/>
              </a:solidFill>
              <a:latin typeface="+mj-lt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pic>
        <p:nvPicPr>
          <p:cNvPr id="8" name="Picture 2" descr="How do I disable predictive keyboard / word suggestion in iOS 8 ...">
            <a:extLst>
              <a:ext uri="{FF2B5EF4-FFF2-40B4-BE49-F238E27FC236}">
                <a16:creationId xmlns:a16="http://schemas.microsoft.com/office/drawing/2014/main" xmlns="" id="{47BECB2E-C5C8-4166-863B-78BC44DF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93" y="2416144"/>
            <a:ext cx="2527214" cy="16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xmlns="" id="{4431E51F-0F27-4F54-8113-858C70612566}"/>
              </a:ext>
            </a:extLst>
          </p:cNvPr>
          <p:cNvSpPr txBox="1">
            <a:spLocks/>
          </p:cNvSpPr>
          <p:nvPr/>
        </p:nvSpPr>
        <p:spPr>
          <a:xfrm>
            <a:off x="69384" y="104795"/>
            <a:ext cx="2816429" cy="85557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defTabSz="457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tabLst/>
              <a:defRPr sz="5400" b="0" i="0" u="none" strike="noStrike" cap="none" spc="0" baseline="0">
                <a:solidFill>
                  <a:schemeClr val="lt1"/>
                </a:solidFill>
                <a:uFillTx/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L="0" marR="0" lvl="1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lvl="2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lvl="3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lvl="4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lvl="5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lvl="6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lvl="7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lvl="8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r>
              <a:rPr lang="pl-PL" dirty="1" sz="40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Pytanie 7</a:t>
            </a:r>
          </a:p>
        </p:txBody>
      </p:sp>
    </p:spTree>
    <p:extLst>
      <p:ext uri="{BB962C8B-B14F-4D97-AF65-F5344CB8AC3E}">
        <p14:creationId xmlns:p14="http://schemas.microsoft.com/office/powerpoint/2010/main" val="39963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098F3-D948-4C86-AAB6-E804E3CD4F7F}"/>
              </a:ext>
            </a:extLst>
          </p:cNvPr>
          <p:cNvSpPr/>
          <p:nvPr/>
        </p:nvSpPr>
        <p:spPr>
          <a:xfrm>
            <a:off x="2436903" y="2346424"/>
            <a:ext cx="4270193" cy="16422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sz="1800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Tłumaczenie słów z jednego języka na drugi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70D949E9-F447-4315-A210-123F8C312121}"/>
              </a:ext>
            </a:extLst>
          </p:cNvPr>
          <p:cNvSpPr txBox="1">
            <a:spLocks/>
          </p:cNvSpPr>
          <p:nvPr/>
        </p:nvSpPr>
        <p:spPr>
          <a:xfrm>
            <a:off x="69384" y="104795"/>
            <a:ext cx="2816429" cy="85557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defTabSz="457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tabLst/>
              <a:defRPr sz="5400" b="0" i="0" u="none" strike="noStrike" cap="none" spc="0" baseline="0">
                <a:solidFill>
                  <a:schemeClr val="lt1"/>
                </a:solidFill>
                <a:uFillTx/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L="0" marR="0" lvl="1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lvl="2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lvl="3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lvl="4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lvl="5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lvl="6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lvl="7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lvl="8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r>
              <a:rPr lang="pl-PL" dirty="1" sz="40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Pytanie 8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3DFFC465-12FA-4C0D-A46D-5AF445F24B62}"/>
              </a:ext>
            </a:extLst>
          </p:cNvPr>
          <p:cNvSpPr txBox="1">
            <a:spLocks/>
          </p:cNvSpPr>
          <p:nvPr/>
        </p:nvSpPr>
        <p:spPr>
          <a:xfrm>
            <a:off x="298867" y="770661"/>
            <a:ext cx="8344929" cy="134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Czy ta funkcja używa sztucznej inteligencji?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Jeśli tak, w jaki sposób?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Jeśli nie, dlaczego nie?</a:t>
            </a:r>
          </a:p>
        </p:txBody>
      </p:sp>
    </p:spTree>
    <p:extLst>
      <p:ext uri="{BB962C8B-B14F-4D97-AF65-F5344CB8AC3E}">
        <p14:creationId xmlns:p14="http://schemas.microsoft.com/office/powerpoint/2010/main" val="16312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098F3-D948-4C86-AAB6-E804E3CD4F7F}"/>
              </a:ext>
            </a:extLst>
          </p:cNvPr>
          <p:cNvSpPr/>
          <p:nvPr/>
        </p:nvSpPr>
        <p:spPr>
          <a:xfrm>
            <a:off x="2436903" y="2390544"/>
            <a:ext cx="4270193" cy="12793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Wykrywanie raka na podstawie skanów rezonansu magnetycznego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0F3D115F-11D8-4F56-A059-C8B6FEFD06B7}"/>
              </a:ext>
            </a:extLst>
          </p:cNvPr>
          <p:cNvSpPr txBox="1">
            <a:spLocks/>
          </p:cNvSpPr>
          <p:nvPr/>
        </p:nvSpPr>
        <p:spPr>
          <a:xfrm>
            <a:off x="298867" y="770661"/>
            <a:ext cx="8344929" cy="134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Czy ta funkcja używa sztucznej inteligencji?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Jeśli tak, w jaki sposób?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Jeśli nie, dlaczego nie?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9FFCE305-2A6B-4DFD-934A-348C5B447CD9}"/>
              </a:ext>
            </a:extLst>
          </p:cNvPr>
          <p:cNvSpPr txBox="1">
            <a:spLocks/>
          </p:cNvSpPr>
          <p:nvPr/>
        </p:nvSpPr>
        <p:spPr>
          <a:xfrm>
            <a:off x="69384" y="104795"/>
            <a:ext cx="2816429" cy="85557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defTabSz="457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tabLst/>
              <a:defRPr sz="5400" b="0" i="0" u="none" strike="noStrike" cap="none" spc="0" baseline="0">
                <a:solidFill>
                  <a:schemeClr val="lt1"/>
                </a:solidFill>
                <a:uFillTx/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L="0" marR="0" lvl="1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lvl="2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lvl="3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lvl="4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lvl="5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lvl="6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lvl="7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lvl="8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r>
              <a:rPr lang="pl-PL" dirty="1" sz="40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Pytanie 9</a:t>
            </a:r>
          </a:p>
        </p:txBody>
      </p:sp>
    </p:spTree>
    <p:extLst>
      <p:ext uri="{BB962C8B-B14F-4D97-AF65-F5344CB8AC3E}">
        <p14:creationId xmlns:p14="http://schemas.microsoft.com/office/powerpoint/2010/main" val="224717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098F3-D948-4C86-AAB6-E804E3CD4F7F}"/>
              </a:ext>
            </a:extLst>
          </p:cNvPr>
          <p:cNvSpPr/>
          <p:nvPr/>
        </p:nvSpPr>
        <p:spPr>
          <a:xfrm>
            <a:off x="2436903" y="2387707"/>
            <a:ext cx="4270193" cy="12621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Aplikacja do strojenia instrumentu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17D44353-A7DA-45F9-8291-6FCA998C1FAE}"/>
              </a:ext>
            </a:extLst>
          </p:cNvPr>
          <p:cNvSpPr txBox="1">
            <a:spLocks/>
          </p:cNvSpPr>
          <p:nvPr/>
        </p:nvSpPr>
        <p:spPr>
          <a:xfrm>
            <a:off x="221789" y="104795"/>
            <a:ext cx="2816429" cy="85557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defTabSz="457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tabLst/>
              <a:defRPr sz="5400" b="0" i="0" u="none" strike="noStrike" cap="none" spc="0" baseline="0">
                <a:solidFill>
                  <a:schemeClr val="lt1"/>
                </a:solidFill>
                <a:uFillTx/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L="0" marR="0" lvl="1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lvl="2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lvl="3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lvl="4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lvl="5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lvl="6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lvl="7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lvl="8" indent="0" algn="l" defTabSz="4572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475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r>
              <a:rPr lang="pl-PL" dirty="1" sz="40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Pytanie 10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2722C11F-748F-4966-BEEF-E77F79EBC1DC}"/>
              </a:ext>
            </a:extLst>
          </p:cNvPr>
          <p:cNvSpPr txBox="1">
            <a:spLocks/>
          </p:cNvSpPr>
          <p:nvPr/>
        </p:nvSpPr>
        <p:spPr>
          <a:xfrm>
            <a:off x="298867" y="770661"/>
            <a:ext cx="8344929" cy="134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Czy ta funkcja używa sztucznej inteligencji?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Jeśli tak, w jaki sposób?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Jeśli nie, dlaczego nie?</a:t>
            </a:r>
          </a:p>
        </p:txBody>
      </p:sp>
    </p:spTree>
    <p:extLst>
      <p:ext uri="{BB962C8B-B14F-4D97-AF65-F5344CB8AC3E}">
        <p14:creationId xmlns:p14="http://schemas.microsoft.com/office/powerpoint/2010/main" val="42212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C29B6F18-229A-4AB8-813A-8BC82155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11" y="2205351"/>
            <a:ext cx="7772400" cy="1021556"/>
          </a:xfrm>
        </p:spPr>
        <p:txBody>
          <a:bodyPr anchor="ctr"/>
          <a:lstStyle/>
          <a:p>
            <a:r>
              <a:rPr lang="pl-PL" dirty="1" sz="48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Refleksja</a:t>
            </a:r>
            <a:br>
              <a:rPr lang="pl-PL" dirty="1" sz="8000" b="1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br>
              <a:rPr lang="pl-PL" dirty="1" sz="3000" b="1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r>
              <a:rPr lang="pl-PL" dirty="1" sz="2800">
                <a:solidFill>
                  <a:schemeClr val="accent2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Jakie są kluczowe elementy aplikacji AI?</a:t>
            </a:r>
            <a:br>
              <a:rPr lang="pl-PL" dirty="1" sz="2000" b="1">
                <a:solidFill>
                  <a:schemeClr val="accent2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</a:p>
        </p:txBody>
      </p:sp>
    </p:spTree>
    <p:extLst>
      <p:ext uri="{BB962C8B-B14F-4D97-AF65-F5344CB8AC3E}">
        <p14:creationId xmlns:p14="http://schemas.microsoft.com/office/powerpoint/2010/main" val="1190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4;p3">
            <a:extLst>
              <a:ext uri="{FF2B5EF4-FFF2-40B4-BE49-F238E27FC236}">
                <a16:creationId xmlns:a16="http://schemas.microsoft.com/office/drawing/2014/main" xmlns="" id="{F7332702-7AB8-4E10-837E-9DF826301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2065" y="2157224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"/>
              <a:buNone/>
            </a:pPr>
            <a:r>
              <a:rPr lang="pl-PL" dirty="1" sz="4800">
                <a:solidFill>
                  <a:schemeClr val="tx1"/>
                </a:solidFill>
                <a:latin typeface="+mj-lt"/>
              </a:rPr>
              <a:t>Studia przypadków AI</a:t>
            </a:r>
          </a:p>
        </p:txBody>
      </p:sp>
    </p:spTree>
    <p:extLst>
      <p:ext uri="{BB962C8B-B14F-4D97-AF65-F5344CB8AC3E}">
        <p14:creationId xmlns:p14="http://schemas.microsoft.com/office/powerpoint/2010/main" val="28357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pl-PL" dirty="1" sz="4000"/>
              <a:t>Bezpieczeństwo drogowe – Problem</a:t>
            </a:r>
          </a:p>
        </p:txBody>
      </p:sp>
      <p:pic>
        <p:nvPicPr>
          <p:cNvPr id="4" name="Online Media 3" title="Artificial Intelligence and road safety in Thailand: A new eye on the highway">
            <a:hlinkClick r:id="" action="ppaction://media"/>
            <a:extLst>
              <a:ext uri="{FF2B5EF4-FFF2-40B4-BE49-F238E27FC236}">
                <a16:creationId xmlns:a16="http://schemas.microsoft.com/office/drawing/2014/main" xmlns="" id="{C3F0E332-1A09-42A1-AC2B-242130F4B4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85725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pl-PL" dirty="1" sz="4000"/>
              <a:t>Bezpieczeństwo drogowe – Fakty</a:t>
            </a:r>
          </a:p>
        </p:txBody>
      </p:sp>
      <p:sp>
        <p:nvSpPr>
          <p:cNvPr id="5" name="Google Shape;2095;p21"/>
          <p:cNvSpPr txBox="1">
            <a:spLocks/>
          </p:cNvSpPr>
          <p:nvPr/>
        </p:nvSpPr>
        <p:spPr>
          <a:xfrm>
            <a:off x="312176" y="1223700"/>
            <a:ext cx="7994426" cy="26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1">
                <a:solidFill>
                  <a:schemeClr val="tx1"/>
                </a:solidFill>
                <a:latin typeface="+mj-lt"/>
              </a:rPr>
              <a:t>Około 1,35 miliona osób ginie każdego roku w wypadkach drogowych.</a:t>
            </a:r>
          </a:p>
          <a:p>
            <a:r>
              <a:rPr lang="pl-PL" dirty="1">
                <a:solidFill>
                  <a:schemeClr val="tx1"/>
                </a:solidFill>
                <a:latin typeface="+mj-lt"/>
              </a:rPr>
              <a:t>Agenda na rzecz zrównoważonego rozwoju 2030 wyznaczyła ambitny cel zmniejszenia liczby zgonów i urazów w wyniku wypadków drogowych aż o połowę do roku 2020.</a:t>
            </a:r>
          </a:p>
          <a:p>
            <a:r>
              <a:rPr lang="pl-PL" dirty="1">
                <a:solidFill>
                  <a:schemeClr val="tx1"/>
                </a:solidFill>
                <a:latin typeface="+mj-lt"/>
              </a:rPr>
              <a:t>W większości krajów koszt wypadków drogowych wynosi 3% krajowego produktu brutto.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pl-PL" dirty="1" sz="4000"/>
              <a:t>Bezpieczeństwo drogowe – Fakty</a:t>
            </a:r>
          </a:p>
        </p:txBody>
      </p:sp>
      <p:sp>
        <p:nvSpPr>
          <p:cNvPr id="5" name="Google Shape;2095;p21"/>
          <p:cNvSpPr txBox="1">
            <a:spLocks/>
          </p:cNvSpPr>
          <p:nvPr/>
        </p:nvSpPr>
        <p:spPr>
          <a:xfrm>
            <a:off x="312175" y="1171148"/>
            <a:ext cx="8373038" cy="26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1">
                <a:solidFill>
                  <a:schemeClr val="tx1"/>
                </a:solidFill>
                <a:latin typeface="+mj-lt"/>
              </a:rPr>
              <a:t>Większość zgonów w wypadkach drogowych przytrafia się pieszym, rowerzystom i motocyklistom.</a:t>
            </a:r>
          </a:p>
          <a:p>
            <a:r>
              <a:rPr lang="pl-PL" dirty="1">
                <a:solidFill>
                  <a:schemeClr val="tx1"/>
                </a:solidFill>
                <a:latin typeface="+mj-lt"/>
              </a:rPr>
              <a:t>93% śmiertelnych wypadków na drogach ma miejsce w krajach o niskim lub średnich dochodzie, choć odpowiadają one za ok. 60% łącznej liczby samochodów na całym świecie.</a:t>
            </a:r>
          </a:p>
          <a:p>
            <a:r>
              <a:rPr lang="pl-PL" dirty="1">
                <a:solidFill>
                  <a:schemeClr val="tx1"/>
                </a:solidFill>
                <a:latin typeface="+mj-lt"/>
              </a:rPr>
              <a:t>Urazy w wypadkach drogowych to główne przyczyny śmierci dzieci i młodych osób w przedziale od 5 do 29 lat.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5F28EEC2-D1DC-42F8-A7ED-E81DA8AF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6" y="2496653"/>
            <a:ext cx="6391176" cy="1021556"/>
          </a:xfrm>
        </p:spPr>
        <p:txBody>
          <a:bodyPr anchor="ctr"/>
          <a:lstStyle/>
          <a:p>
            <a:r>
              <a:rPr lang="pl-PL" dirty="1" sz="48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Powtórka</a:t>
            </a:r>
            <a:br>
              <a:rPr lang="pl-PL" dirty="1" sz="8000" b="1"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br>
              <a:rPr lang="pl-PL" dirty="1" sz="2000" b="1">
                <a:solidFill>
                  <a:schemeClr val="accent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r>
              <a:rPr lang="pl-PL" dirty="1" sz="2800">
                <a:solidFill>
                  <a:schemeClr val="accent2"/>
                </a:solidFill>
                <a:latin typeface="Intel Clear  "/>
              </a:rPr>
              <a:t>Czym zajmowaliśmy się na ostatniej sesji?</a:t>
            </a:r>
            <a:br>
              <a:rPr lang="pl-PL" dirty="1" sz="3000" b="1">
                <a:solidFill>
                  <a:schemeClr val="accent3"/>
                </a:solidFill>
                <a:latin typeface="+mj-lt"/>
              </a:rPr>
            </a:br>
            <a:br>
              <a:rPr lang="pl-PL" dirty="1" sz="3000" b="1">
                <a:solidFill>
                  <a:schemeClr val="accent3"/>
                </a:solidFill>
                <a:latin typeface="+mj-lt"/>
              </a:rPr>
            </a:br>
          </a:p>
        </p:txBody>
      </p:sp>
    </p:spTree>
    <p:extLst>
      <p:ext uri="{BB962C8B-B14F-4D97-AF65-F5344CB8AC3E}">
        <p14:creationId xmlns:p14="http://schemas.microsoft.com/office/powerpoint/2010/main" val="32528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pl-PL" dirty="1" sz="4000"/>
              <a:t>Dowiedz się więcej...</a:t>
            </a:r>
          </a:p>
        </p:txBody>
      </p:sp>
      <p:sp>
        <p:nvSpPr>
          <p:cNvPr id="5" name="Google Shape;2095;p21"/>
          <p:cNvSpPr txBox="1">
            <a:spLocks/>
          </p:cNvSpPr>
          <p:nvPr/>
        </p:nvSpPr>
        <p:spPr>
          <a:xfrm>
            <a:off x="159113" y="1242950"/>
            <a:ext cx="8516475" cy="26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AutoNum type="arabicPeriod"/>
            </a:pPr>
            <a:r>
              <a:rPr lang="pl-PL" dirty="1">
                <a:solidFill>
                  <a:schemeClr val="tx1"/>
                </a:solidFill>
                <a:latin typeface="+mj-lt"/>
              </a:rPr>
              <a:t>Jaki jest roczny wskaźnik śmiertelnych wypadków drogowych w twoim kraju?</a:t>
            </a:r>
          </a:p>
          <a:p>
            <a:pPr marL="342900" indent="-342900">
              <a:buClr>
                <a:schemeClr val="tx1"/>
              </a:buClr>
              <a:buAutoNum type="arabicPeriod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Clr>
                <a:schemeClr val="tx1"/>
              </a:buClr>
              <a:buAutoNum type="arabicPeriod"/>
            </a:pPr>
            <a:r>
              <a:rPr lang="pl-PL" dirty="1">
                <a:solidFill>
                  <a:schemeClr val="tx1"/>
                </a:solidFill>
                <a:latin typeface="+mj-lt"/>
              </a:rPr>
              <a:t>Ile zgonów dotyczy kierowców autobusów, którzy zasypiają za kółkiem?</a:t>
            </a:r>
          </a:p>
          <a:p>
            <a:pPr marL="342900" indent="-342900">
              <a:buClr>
                <a:schemeClr val="tx1"/>
              </a:buClr>
              <a:buAutoNum type="arabicPeriod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Clr>
                <a:schemeClr val="tx1"/>
              </a:buClr>
              <a:buAutoNum type="arabicPeriod"/>
            </a:pPr>
            <a:r>
              <a:rPr lang="pl-PL" dirty="1">
                <a:solidFill>
                  <a:schemeClr val="tx1"/>
                </a:solidFill>
                <a:latin typeface="+mj-lt"/>
              </a:rPr>
              <a:t>Jakie jest potencjalne rozwiązanie tego problemu?</a:t>
            </a:r>
          </a:p>
          <a:p>
            <a:pPr>
              <a:spcBef>
                <a:spcPts val="600"/>
              </a:spcBef>
            </a:pPr>
            <a:endParaRPr lang="en-US" sz="2000" b="1" dirty="0"/>
          </a:p>
          <a:p>
            <a:pPr>
              <a:spcBef>
                <a:spcPts val="600"/>
              </a:spcBef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54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350922" y="1569719"/>
            <a:ext cx="8206739" cy="20040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solidFill>
                  <a:schemeClr val="tx2"/>
                </a:solidFill>
                <a:latin typeface="+mj-lt"/>
                <a:ea typeface="Intel Clear"/>
                <a:cs typeface="Arial" panose="020B0604020202020204" pitchFamily="34" charset="0"/>
              </a:defRPr>
            </a:lvl1pPr>
          </a:lstStyle>
          <a:p>
            <a:pPr algn="ctr"/>
            <a:r>
              <a:rPr lang="pl-PL" dirty="1" sz="4800">
                <a:solidFill>
                  <a:schemeClr val="tx1"/>
                </a:solidFill>
                <a:ea typeface="Intel Clear Pro" panose="020B0804020202060201" pitchFamily="34" charset="0"/>
                <a:cs typeface="Intel Clear Pro" panose="020B0804020202060201" pitchFamily="34" charset="0"/>
              </a:rPr>
              <a:t>W wielu krajach kierowcy autobusów zasypiający w czasie jazdy to poważny problem</a:t>
            </a:r>
          </a:p>
        </p:txBody>
      </p:sp>
    </p:spTree>
    <p:extLst>
      <p:ext uri="{BB962C8B-B14F-4D97-AF65-F5344CB8AC3E}">
        <p14:creationId xmlns:p14="http://schemas.microsoft.com/office/powerpoint/2010/main" val="22980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314626" y="1569719"/>
            <a:ext cx="8206739" cy="20040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solidFill>
                  <a:schemeClr val="tx2"/>
                </a:solidFill>
                <a:latin typeface="+mj-lt"/>
                <a:ea typeface="Intel Clear"/>
                <a:cs typeface="Arial" panose="020B0604020202020204" pitchFamily="34" charset="0"/>
              </a:defRPr>
            </a:lvl1pPr>
          </a:lstStyle>
          <a:p>
            <a:pPr algn="ctr"/>
            <a:r>
              <a:rPr lang="pl-PL" dirty="1" sz="4800">
                <a:solidFill>
                  <a:schemeClr val="tx1"/>
                </a:solidFill>
                <a:ea typeface="Intel Clear Pro" panose="020B0804020202060201" pitchFamily="34" charset="0"/>
                <a:cs typeface="Intel Clear Pro" panose="020B0804020202060201" pitchFamily="34" charset="0"/>
              </a:rPr>
              <a:t>Ochrona bezpieczeństwa uczniów i studentów to bardzo ważna kwestia</a:t>
            </a:r>
          </a:p>
        </p:txBody>
      </p:sp>
    </p:spTree>
    <p:extLst>
      <p:ext uri="{BB962C8B-B14F-4D97-AF65-F5344CB8AC3E}">
        <p14:creationId xmlns:p14="http://schemas.microsoft.com/office/powerpoint/2010/main" val="13677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2CFEEE73-178C-4F7D-8A96-C6F4F152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" y="2060972"/>
            <a:ext cx="8486184" cy="1021556"/>
          </a:xfrm>
        </p:spPr>
        <p:txBody>
          <a:bodyPr anchor="ctr"/>
          <a:lstStyle/>
          <a:p>
            <a:r>
              <a:rPr lang="pl-PL" dirty="1" sz="48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Projekt monitorowania senności</a:t>
            </a:r>
            <a:br>
              <a:rPr lang="pl-PL" dirty="1" sz="8000" b="1"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br>
              <a:rPr lang="pl-PL" dirty="1" sz="3000" b="1">
                <a:solidFill>
                  <a:schemeClr val="accent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r>
              <a:rPr lang="pl-PL" dirty="1" sz="2800">
                <a:solidFill>
                  <a:schemeClr val="accent2"/>
                </a:solidFill>
                <a:latin typeface="Intel Clear  "/>
              </a:rPr>
              <a:t>Khushi Pandey i Bhumika Sharma z New Delhi pracowały nad rozwiązaniem tego problemu</a:t>
            </a:r>
            <a:r>
              <a:rPr lang="pl-PL" dirty="1" sz="2800">
                <a:solidFill>
                  <a:schemeClr val="accent2"/>
                </a:solidFill>
                <a:latin typeface="Intel Clear 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28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DROWSINESS MONITOR   ENGLISH">
            <a:hlinkClick r:id="" action="ppaction://media"/>
            <a:extLst>
              <a:ext uri="{FF2B5EF4-FFF2-40B4-BE49-F238E27FC236}">
                <a16:creationId xmlns:a16="http://schemas.microsoft.com/office/drawing/2014/main" xmlns="" id="{B0C5FF99-3168-4FBF-A6EC-34EDA28D6D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8497" y="85725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95300" y="1290170"/>
            <a:ext cx="8206739" cy="20040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solidFill>
                  <a:schemeClr val="tx2"/>
                </a:solidFill>
                <a:latin typeface="+mj-lt"/>
                <a:ea typeface="Intel Clear"/>
                <a:cs typeface="Arial" panose="020B0604020202020204" pitchFamily="34" charset="0"/>
              </a:defRPr>
            </a:lvl1pPr>
          </a:lstStyle>
          <a:p>
            <a:pPr algn="ctr"/>
            <a:r>
              <a:rPr lang="pl-PL" dirty="1" sz="5000" b="1">
                <a:solidFill>
                  <a:schemeClr val="bg2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Jakie są proste zastosowania sztucznej inteligencji, które można opracować tu i teraz, na zajęciach?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AEE3331-3185-46ED-AE8A-9C1F18DF916E}"/>
              </a:ext>
            </a:extLst>
          </p:cNvPr>
          <p:cNvSpPr txBox="1">
            <a:spLocks/>
          </p:cNvSpPr>
          <p:nvPr/>
        </p:nvSpPr>
        <p:spPr>
          <a:xfrm>
            <a:off x="307207" y="1569719"/>
            <a:ext cx="8206739" cy="20040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solidFill>
                  <a:schemeClr val="tx2"/>
                </a:solidFill>
                <a:latin typeface="+mj-lt"/>
                <a:ea typeface="Intel Clear"/>
                <a:cs typeface="Arial" panose="020B0604020202020204" pitchFamily="34" charset="0"/>
              </a:defRPr>
            </a:lvl1pPr>
          </a:lstStyle>
          <a:p>
            <a:pPr algn="ctr"/>
            <a:r>
              <a:rPr lang="pl-PL" dirty="1" sz="4800">
                <a:solidFill>
                  <a:schemeClr val="tx1"/>
                </a:solidFill>
                <a:ea typeface="Intel Clear Pro" panose="020B0804020202060201" pitchFamily="34" charset="0"/>
                <a:cs typeface="Intel Clear Pro" panose="020B0804020202060201" pitchFamily="34" charset="0"/>
              </a:rPr>
              <a:t>Jakie są proste zastosowania sztucznej inteligencji, które można opracować tu i teraz, na zajęciach?</a:t>
            </a:r>
          </a:p>
        </p:txBody>
      </p:sp>
    </p:spTree>
    <p:extLst>
      <p:ext uri="{BB962C8B-B14F-4D97-AF65-F5344CB8AC3E}">
        <p14:creationId xmlns:p14="http://schemas.microsoft.com/office/powerpoint/2010/main" val="5249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CCBB435F-4DE7-40B3-A50F-FE708394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58" y="2724150"/>
            <a:ext cx="8778442" cy="853011"/>
          </a:xfrm>
        </p:spPr>
        <p:txBody>
          <a:bodyPr anchor="ctr"/>
          <a:lstStyle/>
          <a:p>
            <a:r>
              <a:rPr lang="pl-PL" dirty="1" sz="48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Projekt „Zielona klasa”</a:t>
            </a:r>
            <a:br>
              <a:rPr lang="pl-PL" dirty="1" sz="48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</a:p>
        </p:txBody>
      </p:sp>
    </p:spTree>
    <p:extLst>
      <p:ext uri="{BB962C8B-B14F-4D97-AF65-F5344CB8AC3E}">
        <p14:creationId xmlns:p14="http://schemas.microsoft.com/office/powerpoint/2010/main" val="19870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B20774-6E73-4F32-9749-778C0C5C2874}"/>
              </a:ext>
            </a:extLst>
          </p:cNvPr>
          <p:cNvSpPr/>
          <p:nvPr/>
        </p:nvSpPr>
        <p:spPr>
          <a:xfrm>
            <a:off x="317634" y="1786920"/>
            <a:ext cx="7777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1" sz="48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Jak zaprojektować energooszczędną klasę?</a:t>
            </a:r>
          </a:p>
        </p:txBody>
      </p:sp>
    </p:spTree>
    <p:extLst>
      <p:ext uri="{BB962C8B-B14F-4D97-AF65-F5344CB8AC3E}">
        <p14:creationId xmlns:p14="http://schemas.microsoft.com/office/powerpoint/2010/main" val="27502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FCE95DA4-2D46-4486-9D75-B164C31D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12" y="2571750"/>
            <a:ext cx="7180445" cy="1021556"/>
          </a:xfrm>
        </p:spPr>
        <p:txBody>
          <a:bodyPr/>
          <a:lstStyle/>
          <a:p>
            <a:r>
              <a:rPr lang="pl-PL" dirty="1" sz="4800">
                <a:solidFill>
                  <a:schemeClr val="tx1"/>
                </a:solidFill>
                <a:latin typeface="+mj-lt"/>
              </a:rPr>
              <a:t>Przykładowe rozwiązanie</a:t>
            </a:r>
            <a:br>
              <a:rPr lang="pl-PL" dirty="1" sz="7200">
                <a:solidFill>
                  <a:schemeClr val="tx1"/>
                </a:solidFill>
                <a:latin typeface="+mj-lt"/>
              </a:rPr>
            </a:br>
            <a:br>
              <a:rPr lang="pl-PL" dirty="1" sz="2000" b="1">
                <a:solidFill>
                  <a:schemeClr val="tx1"/>
                </a:solidFill>
                <a:latin typeface="+mj-lt"/>
              </a:rPr>
            </a:br>
            <a:r>
              <a:rPr lang="pl-PL" dirty="1" sz="2800">
                <a:solidFill>
                  <a:schemeClr val="accent2"/>
                </a:solidFill>
                <a:latin typeface="Intel Clear  "/>
              </a:rPr>
              <a:t>Ten problem można rozwiązać na wiele sposobów, a oto jeden z nich.</a:t>
            </a:r>
          </a:p>
        </p:txBody>
      </p:sp>
    </p:spTree>
    <p:extLst>
      <p:ext uri="{BB962C8B-B14F-4D97-AF65-F5344CB8AC3E}">
        <p14:creationId xmlns:p14="http://schemas.microsoft.com/office/powerpoint/2010/main" val="649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5" descr="C:\Users\In2\Desktop\Anshul's\Creative\M4-S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87865" cy="482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9 Tips To Better Classroom Management - Smart School ERP">
            <a:extLst>
              <a:ext uri="{FF2B5EF4-FFF2-40B4-BE49-F238E27FC236}">
                <a16:creationId xmlns:a16="http://schemas.microsoft.com/office/drawing/2014/main" xmlns="" id="{D9D2F70F-89AE-42A6-A262-11EA39B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8" y="0"/>
            <a:ext cx="7839627" cy="48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9C944440-535F-4CD8-9AE4-14BE6A86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14" y="1605813"/>
            <a:ext cx="8831335" cy="1489112"/>
          </a:xfrm>
        </p:spPr>
        <p:txBody>
          <a:bodyPr anchor="ctr"/>
          <a:lstStyle/>
          <a:p>
            <a:br>
              <a:rPr lang="pl-PL" dirty="1" sz="75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br>
              <a:rPr lang="pl-PL" dirty="1" sz="75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br>
              <a:rPr lang="pl-PL" dirty="1" sz="48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r>
              <a:rPr lang="pl-PL" dirty="1" sz="48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Quiz otwarty</a:t>
            </a:r>
            <a:br>
              <a:rPr lang="pl-PL" dirty="1" sz="75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br>
              <a:rPr lang="pl-PL" dirty="1" sz="75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br>
              <a:rPr lang="pl-PL" dirty="1" sz="75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1EB2C4D6-2ECC-441A-B9CA-B26157BE5AEF}"/>
              </a:ext>
            </a:extLst>
          </p:cNvPr>
          <p:cNvSpPr txBox="1">
            <a:spLocks/>
          </p:cNvSpPr>
          <p:nvPr/>
        </p:nvSpPr>
        <p:spPr>
          <a:xfrm>
            <a:off x="478614" y="2350369"/>
            <a:ext cx="7489096" cy="177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dirty="1" sz="2800">
                <a:solidFill>
                  <a:schemeClr val="accent2"/>
                </a:solidFill>
                <a:latin typeface="Intel Clear  "/>
                <a:ea typeface="Intel Clear" panose="020B0604020203020204" pitchFamily="34" charset="0"/>
                <a:cs typeface="Intel Clear" panose="020B0604020203020204" pitchFamily="34" charset="0"/>
              </a:rPr>
              <a:t>Na początek quiz otwarty, w którym dowiemy się więcej o sztucznej inteligencji i poznamy różnice między aplikacjami AI a zwykłymi aplikacji.</a:t>
            </a:r>
          </a:p>
        </p:txBody>
      </p:sp>
    </p:spTree>
    <p:extLst>
      <p:ext uri="{BB962C8B-B14F-4D97-AF65-F5344CB8AC3E}">
        <p14:creationId xmlns:p14="http://schemas.microsoft.com/office/powerpoint/2010/main" val="6651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5" descr="C:\Users\In2\Desktop\Anshul's\Creative\M4-S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87865" cy="482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EmotionCues: AI Knows Whether Students Are Paying Attention | Synced">
            <a:extLst>
              <a:ext uri="{FF2B5EF4-FFF2-40B4-BE49-F238E27FC236}">
                <a16:creationId xmlns:a16="http://schemas.microsoft.com/office/drawing/2014/main" xmlns="" id="{DEA0A035-B4F4-4908-99D2-4038D1BE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7864" cy="48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28F7188D-B94F-415D-B0A8-9A93F1A0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2700"/>
            <a:ext cx="3126623" cy="1021556"/>
          </a:xfrm>
        </p:spPr>
        <p:txBody>
          <a:bodyPr anchor="ctr"/>
          <a:lstStyle/>
          <a:p>
            <a:pPr algn="ctr"/>
            <a:r>
              <a:rPr lang="pl-PL" dirty="1" sz="48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Refleksja</a:t>
            </a:r>
            <a:br>
              <a:rPr lang="pl-PL" dirty="1" sz="60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</a:br>
          </a:p>
        </p:txBody>
      </p:sp>
    </p:spTree>
    <p:extLst>
      <p:ext uri="{BB962C8B-B14F-4D97-AF65-F5344CB8AC3E}">
        <p14:creationId xmlns:p14="http://schemas.microsoft.com/office/powerpoint/2010/main" val="27040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pl-PL" dirty="1" sz="4000"/>
              <a:t>Jakie są możliwości sztucznej inteligencji?</a:t>
            </a:r>
          </a:p>
        </p:txBody>
      </p:sp>
      <p:sp>
        <p:nvSpPr>
          <p:cNvPr id="5" name="Google Shape;2095;p21"/>
          <p:cNvSpPr txBox="1">
            <a:spLocks/>
          </p:cNvSpPr>
          <p:nvPr/>
        </p:nvSpPr>
        <p:spPr>
          <a:xfrm>
            <a:off x="312175" y="1171148"/>
            <a:ext cx="8373038" cy="26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dirty="1" kumimoji="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Intel Clear Light"/>
                <a:cs typeface="Arial" panose="020B0604020202020204" pitchFamily="34" charset="0"/>
                <a:sym typeface="Arial"/>
              </a:rPr>
              <a:t>AI uczy się i tworzy uogólnienia.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dirty="1">
                <a:solidFill>
                  <a:srgbClr val="FFFFFF"/>
                </a:solidFill>
                <a:latin typeface="Intel Clear Light"/>
              </a:rPr>
              <a:t>AI może logicznie argumentować.</a:t>
            </a:r>
            <a:r>
              <a:rPr lang="pl-PL" dirty="1">
                <a:solidFill>
                  <a:srgbClr val="FFFFFF"/>
                </a:solidFill>
                <a:latin typeface="Intel Clear Light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dirty="1" kumimoji="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Intel Clear Light"/>
                <a:cs typeface="Arial" panose="020B0604020202020204" pitchFamily="34" charset="0"/>
                <a:sym typeface="Arial"/>
              </a:rPr>
              <a:t>AI umie rozwiązywać problemy.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dirty="1">
                <a:solidFill>
                  <a:srgbClr val="FFFFFF"/>
                </a:solidFill>
                <a:latin typeface="Intel Clear Light"/>
              </a:rPr>
              <a:t>AI potrafi rozumieć języki.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dirty="1" kumimoji="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Intel Clear Light"/>
                <a:cs typeface="Arial" panose="020B0604020202020204" pitchFamily="34" charset="0"/>
                <a:sym typeface="Arial"/>
              </a:rPr>
              <a:t>Przykłady: uczenie maszynowe, komputerowe rozpoznawanie obrazów, przetwarzanie języków naturalnych, rozpoznawanie wzorów i zarządzanie wiedzą</a:t>
            </a:r>
            <a:r>
              <a:rPr lang="pl-PL" dirty="1">
                <a:solidFill>
                  <a:srgbClr val="FFFFFF"/>
                </a:solidFill>
                <a:latin typeface="Intel Clear Light"/>
                <a:cs typeface="Arial" panose="020B060402020202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7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0592"/>
            <a:ext cx="2950653" cy="855576"/>
          </a:xfrm>
        </p:spPr>
        <p:txBody>
          <a:bodyPr anchor="ctr"/>
          <a:lstStyle/>
          <a:p>
            <a:pPr algn="ctr"/>
            <a:r>
              <a:rPr lang="pl-PL" dirty="1" sz="40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Pytanie 1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9FB50800-B74A-4568-A71F-BAE7E509EDDB}"/>
              </a:ext>
            </a:extLst>
          </p:cNvPr>
          <p:cNvSpPr txBox="1">
            <a:spLocks/>
          </p:cNvSpPr>
          <p:nvPr/>
        </p:nvSpPr>
        <p:spPr>
          <a:xfrm>
            <a:off x="178512" y="1251698"/>
            <a:ext cx="8344929" cy="134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Która z czynności używa sztucznej inteligencji?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098F3-D948-4C86-AAB6-E804E3CD4F7F}"/>
              </a:ext>
            </a:extLst>
          </p:cNvPr>
          <p:cNvSpPr/>
          <p:nvPr/>
        </p:nvSpPr>
        <p:spPr>
          <a:xfrm>
            <a:off x="734566" y="2721576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Konwersja pliku wideo do skali szarości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41CDF20-6032-4107-8643-20CBEC30E703}"/>
              </a:ext>
            </a:extLst>
          </p:cNvPr>
          <p:cNvSpPr/>
          <p:nvPr/>
        </p:nvSpPr>
        <p:spPr>
          <a:xfrm>
            <a:off x="4571999" y="2721576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Dodanie wirtualnych okularów przeciwsłonecznych do twarzy na nagraniu wideo</a:t>
            </a:r>
          </a:p>
        </p:txBody>
      </p:sp>
    </p:spTree>
    <p:extLst>
      <p:ext uri="{BB962C8B-B14F-4D97-AF65-F5344CB8AC3E}">
        <p14:creationId xmlns:p14="http://schemas.microsoft.com/office/powerpoint/2010/main" val="9571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1285" y="104795"/>
            <a:ext cx="3017765" cy="855576"/>
          </a:xfrm>
        </p:spPr>
        <p:txBody>
          <a:bodyPr anchor="ctr"/>
          <a:lstStyle/>
          <a:p>
            <a:pPr algn="ctr"/>
            <a:r>
              <a:rPr lang="pl-PL" dirty="1" sz="40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Pytanie 2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9FB50800-B74A-4568-A71F-BAE7E509EDDB}"/>
              </a:ext>
            </a:extLst>
          </p:cNvPr>
          <p:cNvSpPr txBox="1">
            <a:spLocks/>
          </p:cNvSpPr>
          <p:nvPr/>
        </p:nvSpPr>
        <p:spPr>
          <a:xfrm>
            <a:off x="340812" y="1244508"/>
            <a:ext cx="8344929" cy="134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Która z czynności jest nowoczesnym zastosowaniem sztucznej inteligencji?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098F3-D948-4C86-AAB6-E804E3CD4F7F}"/>
              </a:ext>
            </a:extLst>
          </p:cNvPr>
          <p:cNvSpPr/>
          <p:nvPr/>
        </p:nvSpPr>
        <p:spPr>
          <a:xfrm>
            <a:off x="740047" y="2720281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Automatyczne hamowanie, gdy podczerwień wykrywa przeszkodę</a:t>
            </a:r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41CDF20-6032-4107-8643-20CBEC30E703}"/>
              </a:ext>
            </a:extLst>
          </p:cNvPr>
          <p:cNvSpPr/>
          <p:nvPr/>
        </p:nvSpPr>
        <p:spPr>
          <a:xfrm>
            <a:off x="4572000" y="2720281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Filtr postarzający osobę na zdjęciu</a:t>
            </a:r>
          </a:p>
        </p:txBody>
      </p:sp>
    </p:spTree>
    <p:extLst>
      <p:ext uri="{BB962C8B-B14F-4D97-AF65-F5344CB8AC3E}">
        <p14:creationId xmlns:p14="http://schemas.microsoft.com/office/powerpoint/2010/main" val="30671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4" y="104795"/>
            <a:ext cx="2816429" cy="855576"/>
          </a:xfrm>
        </p:spPr>
        <p:txBody>
          <a:bodyPr anchor="ctr"/>
          <a:lstStyle/>
          <a:p>
            <a:pPr algn="ctr"/>
            <a:r>
              <a:rPr lang="pl-PL" dirty="1" sz="40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Pytanie 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098F3-D948-4C86-AAB6-E804E3CD4F7F}"/>
              </a:ext>
            </a:extLst>
          </p:cNvPr>
          <p:cNvSpPr/>
          <p:nvPr/>
        </p:nvSpPr>
        <p:spPr>
          <a:xfrm>
            <a:off x="748434" y="2721575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Rozpoznanie, jakie zwierzęta są na zdjęciu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41CDF20-6032-4107-8643-20CBEC30E703}"/>
              </a:ext>
            </a:extLst>
          </p:cNvPr>
          <p:cNvSpPr/>
          <p:nvPr/>
        </p:nvSpPr>
        <p:spPr>
          <a:xfrm>
            <a:off x="4571999" y="2721576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Rozpoznanie, ile zwierząt jest na zdjęciu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39976ED5-653C-4EF1-B208-AD9FBD503CDE}"/>
              </a:ext>
            </a:extLst>
          </p:cNvPr>
          <p:cNvSpPr txBox="1">
            <a:spLocks/>
          </p:cNvSpPr>
          <p:nvPr/>
        </p:nvSpPr>
        <p:spPr>
          <a:xfrm>
            <a:off x="340812" y="1244508"/>
            <a:ext cx="8344929" cy="134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Która z czynności jest nowoczesnym zastosowaniem sztucznej inteligencji?</a:t>
            </a:r>
          </a:p>
        </p:txBody>
      </p:sp>
    </p:spTree>
    <p:extLst>
      <p:ext uri="{BB962C8B-B14F-4D97-AF65-F5344CB8AC3E}">
        <p14:creationId xmlns:p14="http://schemas.microsoft.com/office/powerpoint/2010/main" val="6872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098F3-D948-4C86-AAB6-E804E3CD4F7F}"/>
              </a:ext>
            </a:extLst>
          </p:cNvPr>
          <p:cNvSpPr/>
          <p:nvPr/>
        </p:nvSpPr>
        <p:spPr>
          <a:xfrm>
            <a:off x="742955" y="2725270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Automatyczne podpisywanie obrazów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41CDF20-6032-4107-8643-20CBEC30E703}"/>
              </a:ext>
            </a:extLst>
          </p:cNvPr>
          <p:cNvSpPr/>
          <p:nvPr/>
        </p:nvSpPr>
        <p:spPr>
          <a:xfrm>
            <a:off x="4572000" y="2729965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Usuwanie wiadomości spam za pomocą filtrowania identyfikatorów e-mail znajdujących się na czarnej liście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CD9E925B-A8FB-4988-99E5-4E74BFD1CB61}"/>
              </a:ext>
            </a:extLst>
          </p:cNvPr>
          <p:cNvSpPr txBox="1">
            <a:spLocks/>
          </p:cNvSpPr>
          <p:nvPr/>
        </p:nvSpPr>
        <p:spPr>
          <a:xfrm>
            <a:off x="178512" y="1251698"/>
            <a:ext cx="8344929" cy="134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Która z czynności używa sztucznej inteligencji?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318521D7-9D9A-4B5A-B7CB-C8783B88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4" y="104795"/>
            <a:ext cx="2816429" cy="855576"/>
          </a:xfrm>
        </p:spPr>
        <p:txBody>
          <a:bodyPr anchor="ctr"/>
          <a:lstStyle/>
          <a:p>
            <a:pPr algn="ctr"/>
            <a:r>
              <a:rPr lang="pl-PL" dirty="1" sz="40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Pytanie 4</a:t>
            </a:r>
          </a:p>
        </p:txBody>
      </p:sp>
    </p:spTree>
    <p:extLst>
      <p:ext uri="{BB962C8B-B14F-4D97-AF65-F5344CB8AC3E}">
        <p14:creationId xmlns:p14="http://schemas.microsoft.com/office/powerpoint/2010/main" val="40667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098F3-D948-4C86-AAB6-E804E3CD4F7F}"/>
              </a:ext>
            </a:extLst>
          </p:cNvPr>
          <p:cNvSpPr/>
          <p:nvPr/>
        </p:nvSpPr>
        <p:spPr>
          <a:xfrm>
            <a:off x="748435" y="2729965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Usuwanie spamu na podstawie treści wiadomości i identyfikatorów e-mail</a:t>
            </a:r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41CDF20-6032-4107-8643-20CBEC30E703}"/>
              </a:ext>
            </a:extLst>
          </p:cNvPr>
          <p:cNvSpPr/>
          <p:nvPr/>
        </p:nvSpPr>
        <p:spPr>
          <a:xfrm>
            <a:off x="4572000" y="2729965"/>
            <a:ext cx="3616411" cy="1145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1" b="1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System rekomendacji Netflix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E15F8134-C2FD-455C-936D-1A786AAA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4" y="104795"/>
            <a:ext cx="2816429" cy="855576"/>
          </a:xfrm>
        </p:spPr>
        <p:txBody>
          <a:bodyPr anchor="ctr"/>
          <a:lstStyle/>
          <a:p>
            <a:pPr algn="ctr"/>
            <a:r>
              <a:rPr lang="pl-PL" dirty="1" sz="4000">
                <a:solidFill>
                  <a:schemeClr val="tx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Pytanie 5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B3A83282-6FB0-473B-93AA-B33277AEB67E}"/>
              </a:ext>
            </a:extLst>
          </p:cNvPr>
          <p:cNvSpPr txBox="1">
            <a:spLocks/>
          </p:cNvSpPr>
          <p:nvPr/>
        </p:nvSpPr>
        <p:spPr>
          <a:xfrm>
            <a:off x="178512" y="1251698"/>
            <a:ext cx="8344929" cy="134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dirty="1" sz="2800">
                <a:solidFill>
                  <a:schemeClr val="tx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rPr>
              <a:t>Która z czynności używa sztucznej inteligencji?</a:t>
            </a:r>
          </a:p>
        </p:txBody>
      </p:sp>
    </p:spTree>
    <p:extLst>
      <p:ext uri="{BB962C8B-B14F-4D97-AF65-F5344CB8AC3E}">
        <p14:creationId xmlns:p14="http://schemas.microsoft.com/office/powerpoint/2010/main" val="30670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Custom 1">
      <a:dk1>
        <a:srgbClr val="FFFFFF"/>
      </a:dk1>
      <a:lt1>
        <a:srgbClr val="000000"/>
      </a:lt1>
      <a:dk2>
        <a:srgbClr val="525252"/>
      </a:dk2>
      <a:lt2>
        <a:srgbClr val="004A86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Custom 1">
      <a:dk1>
        <a:srgbClr val="FFFFFF"/>
      </a:dk1>
      <a:lt1>
        <a:srgbClr val="000000"/>
      </a:lt1>
      <a:dk2>
        <a:srgbClr val="525252"/>
      </a:dk2>
      <a:lt2>
        <a:srgbClr val="004A86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1_BasicWhite">
  <a:themeElements>
    <a:clrScheme name="Custom 1">
      <a:dk1>
        <a:srgbClr val="FFFFFF"/>
      </a:dk1>
      <a:lt1>
        <a:srgbClr val="000000"/>
      </a:lt1>
      <a:dk2>
        <a:srgbClr val="525252"/>
      </a:dk2>
      <a:lt2>
        <a:srgbClr val="004A86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9757</TotalTime>
  <Words>2140</Words>
  <Application>Microsoft Office PowerPoint</Application>
  <PresentationFormat>On-screen Show (16:9)</PresentationFormat>
  <Paragraphs>170</Paragraphs>
  <Slides>32</Slides>
  <Notes>32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Helvetica</vt:lpstr>
      <vt:lpstr>Helvetica Neue</vt:lpstr>
      <vt:lpstr>Helvetica Neue Medium</vt:lpstr>
      <vt:lpstr>Intel Clear</vt:lpstr>
      <vt:lpstr>Intel Clear  </vt:lpstr>
      <vt:lpstr>Intel Clear Light</vt:lpstr>
      <vt:lpstr>Intel Clear Pro</vt:lpstr>
      <vt:lpstr>Times New Roman</vt:lpstr>
      <vt:lpstr>Wingdings</vt:lpstr>
      <vt:lpstr>21_BasicWhite</vt:lpstr>
      <vt:lpstr>21_BasicWhite</vt:lpstr>
      <vt:lpstr>21_BasicWhite</vt:lpstr>
      <vt:lpstr>Intel® AI For Workforce</vt:lpstr>
      <vt:lpstr>Recap  What did we do last session?  </vt:lpstr>
      <vt:lpstr>   Open Book Quiz   </vt:lpstr>
      <vt:lpstr>What are AI’s capabilities?</vt:lpstr>
      <vt:lpstr>Question 1</vt:lpstr>
      <vt:lpstr>Question 2</vt:lpstr>
      <vt:lpstr>Question 3</vt:lpstr>
      <vt:lpstr>Question 4</vt:lpstr>
      <vt:lpstr>Question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  What do you think are the crucial parts of an AI application? </vt:lpstr>
      <vt:lpstr>AI Case Studies</vt:lpstr>
      <vt:lpstr>Road safety Concerns</vt:lpstr>
      <vt:lpstr>Road safety Facts</vt:lpstr>
      <vt:lpstr>Road safety Facts</vt:lpstr>
      <vt:lpstr>Find out more…</vt:lpstr>
      <vt:lpstr>PowerPoint Presentation</vt:lpstr>
      <vt:lpstr>PowerPoint Presentation</vt:lpstr>
      <vt:lpstr>Project Drowsiness Monitor  Khushi Pandey and Bhumika Sharma from New Delhi, worked on a solution to the problem </vt:lpstr>
      <vt:lpstr>PowerPoint Presentation</vt:lpstr>
      <vt:lpstr>PowerPoint Presentation</vt:lpstr>
      <vt:lpstr>Project “Green Classroom” </vt:lpstr>
      <vt:lpstr>PowerPoint Presentation</vt:lpstr>
      <vt:lpstr>Sample Solution  This is a problem that can be solved in multiple ways and here is one of them.</vt:lpstr>
      <vt:lpstr>PowerPoint Presentation</vt:lpstr>
      <vt:lpstr>PowerPoint Presentation</vt:lpstr>
      <vt:lpstr>Reflection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nazeela kazmi</cp:lastModifiedBy>
  <cp:revision>128</cp:revision>
  <dcterms:created xsi:type="dcterms:W3CDTF">2015-03-23T21:00:27Z</dcterms:created>
  <dcterms:modified xsi:type="dcterms:W3CDTF">2020-11-30T21:47:05Z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TPClassification">
    <vt:lpwstr>CTP_IC</vt:lpwstr>
  </property>
  <property fmtid="{D5CDD505-2E9C-101B-9397-08002B2CF9AE}" pid="3" name="CTP_BU">
    <vt:lpwstr>SALES AND MARKETING GROUP</vt:lpwstr>
  </property>
  <property fmtid="{D5CDD505-2E9C-101B-9397-08002B2CF9AE}" pid="4" name="CTP_TimeStamp">
    <vt:lpwstr>2017-10-09 09:01:42Z</vt:lpwstr>
  </property>
  <property fmtid="{D5CDD505-2E9C-101B-9397-08002B2CF9AE}" pid="5" name="NXPowerLiteLastOptimized">
    <vt:lpwstr>503003</vt:lpwstr>
  </property>
  <property fmtid="{D5CDD505-2E9C-101B-9397-08002B2CF9AE}" pid="6" name="NXPowerLiteSettings">
    <vt:lpwstr>C7000400038000</vt:lpwstr>
  </property>
  <property fmtid="{D5CDD505-2E9C-101B-9397-08002B2CF9AE}" pid="7" name="NXPowerLiteVersion">
    <vt:lpwstr>D7.1.11</vt:lpwstr>
  </property>
  <property fmtid="{D5CDD505-2E9C-101B-9397-08002B2CF9AE}" pid="8" name="TitusGUID">
    <vt:lpwstr>b22fca2d-c017-4faa-9a9c-7258a3482db5</vt:lpwstr>
  </property>
</Properties>
</file>