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32" r:id="rId2"/>
    <p:sldMasterId id="2147483660" r:id="rId3"/>
  </p:sldMasterIdLst>
  <p:notesMasterIdLst>
    <p:notesMasterId r:id="rId42"/>
  </p:notesMasterIdLst>
  <p:sldIdLst>
    <p:sldId id="565" r:id="rId4"/>
    <p:sldId id="271" r:id="rId5"/>
    <p:sldId id="344" r:id="rId6"/>
    <p:sldId id="531" r:id="rId7"/>
    <p:sldId id="532" r:id="rId8"/>
    <p:sldId id="575" r:id="rId9"/>
    <p:sldId id="533" r:id="rId10"/>
    <p:sldId id="534" r:id="rId11"/>
    <p:sldId id="535" r:id="rId12"/>
    <p:sldId id="566" r:id="rId13"/>
    <p:sldId id="571" r:id="rId14"/>
    <p:sldId id="572" r:id="rId15"/>
    <p:sldId id="573" r:id="rId16"/>
    <p:sldId id="574" r:id="rId17"/>
    <p:sldId id="541" r:id="rId18"/>
    <p:sldId id="542" r:id="rId19"/>
    <p:sldId id="543" r:id="rId20"/>
    <p:sldId id="544" r:id="rId21"/>
    <p:sldId id="545" r:id="rId22"/>
    <p:sldId id="549" r:id="rId23"/>
    <p:sldId id="546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562" r:id="rId37"/>
    <p:sldId id="563" r:id="rId38"/>
    <p:sldId id="564" r:id="rId39"/>
    <p:sldId id="272" r:id="rId40"/>
    <p:sldId id="29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1084" autoAdjust="0"/>
  </p:normalViewPr>
  <p:slideViewPr>
    <p:cSldViewPr snapToGrid="0">
      <p:cViewPr varScale="1">
        <p:scale>
          <a:sx n="81" d="100"/>
          <a:sy n="81" d="100"/>
        </p:scale>
        <p:origin x="16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AD674-A0D6-4678-AD73-BDAE8B4E4EBA}" type="datetimeFigureOut">
              <a:rPr lang="en-SG" smtClean="0"/>
              <a:t>19/12/2020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EE0C-76CB-4FAF-B442-5FE685F4B5D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100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Witajcie ponownie w programie Intel® AI dla pracowników.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Dziś przechodzimy do Modułu 3 – Co kryje w sobie AI?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204782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Zanim wykorzystamy nasz przykład, dowiedzmy się, czym jest perceptron.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Perceptron to prosta logika.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Używając określonych warunków (danych wejściowych, czynników, powodów), wykonacie proste działanie arytmetyczne, a następnie na podstawie wyniku tego działania ustalicie, jakie są rezultaty.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 </a:t>
            </a:r>
          </a:p>
          <a:p>
            <a:pPr algn="just"/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Można zapisać to na tablicy, przeprowadzając uczestników przez cały proces krok po kroku (slajdy 10–13).</a:t>
            </a:r>
          </a:p>
          <a:p>
            <a:pPr algn="just"/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Więcej informacji znajduje się tutaj: https://medium.com/@jayeshbahire/perceptron-and-backpropagation-970d752f4e44</a:t>
            </a:r>
          </a:p>
          <a:p>
            <a:pPr algn="just"/>
            <a:endParaRPr lang="en-US" sz="1800" b="1" i="0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algn="just"/>
            <a:endParaRPr lang="en-SG" sz="1800" b="1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</a:p>
        </p:txBody>
      </p:sp>
    </p:spTree>
    <p:extLst>
      <p:ext uri="{BB962C8B-B14F-4D97-AF65-F5344CB8AC3E}">
        <p14:creationId xmlns:p14="http://schemas.microsoft.com/office/powerpoint/2010/main" val="82019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W prostym modelu perceptron wystarczy dodać wszystkie dane wejściowe.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Na początek, zapytajmy, czym są „dane wejściowe” w perceptronie.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Czym są dane wejściowe?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Są to czynniki, powody lub warunki uwzględniane w ramach procesu decyzyjnego.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W naszym przykładzie dane wejściowe to następujące czynniki: czym mam kurtkę, czy mam parasol, czy świeci słońce itd.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Dodamy wszystkie dane wejściowe (nazwiemy je X1, X2, X3 itd.)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</a:p>
        </p:txBody>
      </p:sp>
    </p:spTree>
    <p:extLst>
      <p:ext uri="{BB962C8B-B14F-4D97-AF65-F5344CB8AC3E}">
        <p14:creationId xmlns:p14="http://schemas.microsoft.com/office/powerpoint/2010/main" val="312658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Czynniki nie są sobie równe.</a:t>
            </a:r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Niektóre są ważniejsze, a inne mniej ważne.</a:t>
            </a:r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 </a:t>
            </a:r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Przyznajemy stopnie ważności (wagi) w oparciu o doświadczenie, preferencje i konkretną sytuację.</a:t>
            </a:r>
          </a:p>
          <a:p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Dlatego właśnie wprowadzamy tutaj wagi.</a:t>
            </a:r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 </a:t>
            </a:r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Ważniejszy czynnik będzie miał większą wagę.</a:t>
            </a:r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 </a:t>
            </a:r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Oznaczamy je symbolem W.</a:t>
            </a:r>
          </a:p>
          <a:p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Nasze dane wejściowe są teraz danymi ważonymi.</a:t>
            </a:r>
          </a:p>
          <a:p>
            <a:pPr algn="just"/>
            <a:r>
              <a:rPr lang="pl-PL" dirty="1" sz="1200">
                <a:solidFill>
                  <a:srgbClr val="000000"/>
                </a:solidFill>
                <a:latin typeface="Intel Clear" panose="020B0604020203020204" pitchFamily="34" charset="0"/>
                <a:ea typeface="Times New Roman" panose="02020603050405020304" pitchFamily="18" charset="0"/>
              </a:rPr>
              <a:t>Dane ważone oznaczają dane wejściowe pomnożone przez swoje wagi, jak pokazuje wzór.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</a:p>
        </p:txBody>
      </p:sp>
    </p:spTree>
    <p:extLst>
      <p:ext uri="{BB962C8B-B14F-4D97-AF65-F5344CB8AC3E}">
        <p14:creationId xmlns:p14="http://schemas.microsoft.com/office/powerpoint/2010/main" val="392074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Jeśli dodamy wszystkie dane wejściowe i wagi, suma zawsze będzie wartością dodatnią.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W przypadku prostej decyzji nie oznacza to ani „tak”, ani „nie”. Jeśli uznamy wartość dodatnią za „tak”, a wartość ujemną za „nie”, to nigdy nie dostaniemy odpowiedzi „nie”, bo wartość będzie zawsze dodatnia.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Musimy zapewnić możliwość sumy ujemnej.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Po to wprowadzamy uprzedzenie (ang. bias, zwane też skrzywieniem lub przechyłem).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Uprzedzenie pozwala nam obniżyć sumę.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Na tym diagramie uprzedzenie jest oznaczone jako w0.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Później w ćwiczeniu użyjemy symbolu WB.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Zapamiętajcie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</a:p>
        </p:txBody>
      </p:sp>
    </p:spTree>
    <p:extLst>
      <p:ext uri="{BB962C8B-B14F-4D97-AF65-F5344CB8AC3E}">
        <p14:creationId xmlns:p14="http://schemas.microsoft.com/office/powerpoint/2010/main" val="2515929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Co robimy po uzyskaniu wartości (z danych wejściowych i uprzedzenia)?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Ustalamy wynik na podstawie sumy ważonych danych wejściowych i ważonego uprzedzenia.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Jeśli wynik jest dodatni, odpowiedź brzmi „Tak”.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Jeśli wynik jest ujemny, odpowiedź brzmi „Nie”.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Zero (0) jest naszą wartością graniczną, czyli progiem.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Jest to funkcja schodkowa.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Wszystkie wartości poniżej progu będą przypisane nisko (= odpowiedź „Nie”), a wszystkie wartości powyżej progu będą przypisane wysoko (= odpowiedź „Tak”).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</a:p>
        </p:txBody>
      </p:sp>
    </p:spTree>
    <p:extLst>
      <p:ext uri="{BB962C8B-B14F-4D97-AF65-F5344CB8AC3E}">
        <p14:creationId xmlns:p14="http://schemas.microsoft.com/office/powerpoint/2010/main" val="1909991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Wracając do wcześniejszego przykładu, mamy cztery czynniki (dane wejściowe).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Narysujmy perceptron z czterema czynnikami (X1, X2, X3, X4).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Następnie mamy wagi tych czynników (od W1 do W3).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Następnie mamy też uprzedzenie (B) i jego wagę (WB).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 koniec sumujemy wszystko, porównujemy z progiem i uzyskujemy wynik.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 </a:t>
            </a:r>
          </a:p>
          <a:p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(Dla tego slajdu jest dostępna animacja.)</a:t>
            </a:r>
          </a:p>
          <a:p>
            <a:pPr algn="just"/>
            <a:endParaRPr lang="en-US" sz="1800" b="1" i="0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algn="just"/>
            <a:endParaRPr lang="en-SG" sz="1800" b="1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</a:p>
        </p:txBody>
      </p:sp>
    </p:spTree>
    <p:extLst>
      <p:ext uri="{BB962C8B-B14F-4D97-AF65-F5344CB8AC3E}">
        <p14:creationId xmlns:p14="http://schemas.microsoft.com/office/powerpoint/2010/main" val="2050632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Wprowadzimy teraz nasze cztery czynniki jako dane wejściowe.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•	Czy mam kurtkę?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•	Czy mam parasol?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•	Czy teraz świeci słońce?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•	Jaka jest prognoza pogody na później?</a:t>
            </a:r>
          </a:p>
          <a:p>
            <a:pPr algn="just"/>
            <a:endParaRPr lang="en-US" sz="1800" b="1" i="0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algn="just"/>
            <a:endParaRPr lang="en-SG" sz="1800" b="1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</a:p>
        </p:txBody>
      </p:sp>
    </p:spTree>
    <p:extLst>
      <p:ext uri="{BB962C8B-B14F-4D97-AF65-F5344CB8AC3E}">
        <p14:creationId xmlns:p14="http://schemas.microsoft.com/office/powerpoint/2010/main" val="203227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Teraz wprowadzimy wagi (stopnie ważności).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Ważność nie przyda nam się jednak w obliczeniach.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Przypiszmy im zatem liczby.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Jednocześnie przypiszemy też liczbę jako wagę uprzedzenia (WB).</a:t>
            </a:r>
          </a:p>
          <a:p>
            <a:pPr algn="just"/>
            <a:endParaRPr lang="en-US" sz="1800" b="1" i="0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algn="just"/>
            <a:endParaRPr lang="en-SG" sz="1800" b="1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</a:p>
        </p:txBody>
      </p:sp>
    </p:spTree>
    <p:extLst>
      <p:ext uri="{BB962C8B-B14F-4D97-AF65-F5344CB8AC3E}">
        <p14:creationId xmlns:p14="http://schemas.microsoft.com/office/powerpoint/2010/main" val="4222656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Skąd wiemy, jakie powinny być wartości dla poszczególnych wag?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Nie wiemy, jakie są rzeczywiste wagi (stopnie ważności).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Ale możemy poczynić założenia.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Wartości dla wag mogą opierać się na doświadczeniu.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 doświadczenia wiemy, że jeśli świeci słońce, to najprawdopodobniej cały dzień będzie słoneczny, stąd wysoki stopień ważności tego czynnika.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Ale ważność może też wynikać z osobistej preferencji.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Jedna osoba może ocenić dany czynnik jako ważniejszy, a inna osoba – jako mniej ważny.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 przykład, ktoś może przykładać większą wagę do prognozy pogody i uznać ten czynnik za istotniejszy.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Wartości ważonego uprzedzenia (WB) też wynikają z preferencji.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Jeśli ktoś jest ostrożny, może podwyższyć wartość WB i skłaniać się do pozostania w domu, o ile nie będzie pewny, że utrzyma się ładna pogoda i nie spadnie deszcz.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 drugiej strony ktoś, kto nie boi się ryzyka, obniży wartość WB i będzie skłaniał się do wyjścia niezależnie od tego, jak aktualnie wygląda sytuacja.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 tym przykładzie wybieramy wartość 4, bo chcemy być ostrożni.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Nie ma więc dobrych czy złych odpowiedzi, gdy przypisujemy wartości wagom.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Ale pamiętajmy, że te wartości wpłyną na wynik, czyli na decyzję, aby wyjść albo zostać w domu.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To dlatego każdy z nas może podjąć inną decyzję, choć sytuacja wyjściowa jest taka sama.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</a:p>
        </p:txBody>
      </p:sp>
    </p:spTree>
    <p:extLst>
      <p:ext uri="{BB962C8B-B14F-4D97-AF65-F5344CB8AC3E}">
        <p14:creationId xmlns:p14="http://schemas.microsoft.com/office/powerpoint/2010/main" val="1483420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 tym przykładzie załóżmy, że: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Mam kurtkę, nie mam parasola, świeci teraz słońce i prognoza zapowiada deszcz.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Zamieniamy „tak” i „nie” na liczby: 1 i 0.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Uprzedzenie zawsze oznaczamy liczbą 1.</a:t>
            </a:r>
          </a:p>
          <a:p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</a:p>
        </p:txBody>
      </p:sp>
    </p:spTree>
    <p:extLst>
      <p:ext uri="{BB962C8B-B14F-4D97-AF65-F5344CB8AC3E}">
        <p14:creationId xmlns:p14="http://schemas.microsoft.com/office/powerpoint/2010/main" val="244025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Zanim rozpoczniemy Moduł 3, przypomnijmy sobie to, czego nauczyliśmy się w poprzednim module.</a:t>
            </a:r>
          </a:p>
          <a:p>
            <a:endParaRPr lang="en-US" dirty="0"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03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Obliczenie daje wynik 0,5.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Jest to wynik powyżej progu (czyli powyżej zera), co oznacza, że wychodzę do parku.</a:t>
            </a:r>
          </a:p>
          <a:p>
            <a:pPr algn="just"/>
            <a:endParaRPr lang="en-US" sz="1800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algn="just"/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</a:p>
        </p:txBody>
      </p:sp>
    </p:spTree>
    <p:extLst>
      <p:ext uri="{BB962C8B-B14F-4D97-AF65-F5344CB8AC3E}">
        <p14:creationId xmlns:p14="http://schemas.microsoft.com/office/powerpoint/2010/main" val="2935734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Weźmy teraz inny przykład.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 tym przykładzie załóżmy, że: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Nie mam kurtki, mam parasol, świeci teraz słońce i prognoza zapowiada ładną pogodę.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Zamieniamy „tak” i „nie” na liczby: 1 i 0.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Uprzedzenie = 1.</a:t>
            </a:r>
          </a:p>
          <a:p>
            <a:pPr algn="just"/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</a:p>
        </p:txBody>
      </p:sp>
    </p:spTree>
    <p:extLst>
      <p:ext uri="{BB962C8B-B14F-4D97-AF65-F5344CB8AC3E}">
        <p14:creationId xmlns:p14="http://schemas.microsoft.com/office/powerpoint/2010/main" val="1882346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Obliczenie daje wynik -0,5.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Jest to wynik poniżej progu (czyli poniżej zera), co oznacza, że nie wychodzę do parku.</a:t>
            </a:r>
            <a:r>
              <a:rPr lang="pl-PL" dirty="1" b="1" i="1" sz="1800">
                <a:solidFill>
                  <a:srgbClr val="595959"/>
                </a:solidFill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endParaRPr lang="en-US" sz="1800" b="1" i="1" dirty="0">
              <a:solidFill>
                <a:srgbClr val="595959"/>
              </a:solidFill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algn="just"/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</a:p>
        </p:txBody>
      </p:sp>
    </p:spTree>
    <p:extLst>
      <p:ext uri="{BB962C8B-B14F-4D97-AF65-F5344CB8AC3E}">
        <p14:creationId xmlns:p14="http://schemas.microsoft.com/office/powerpoint/2010/main" val="1657520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Mamy za sobą proste ćwiczenie.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Teraz wasza kolej.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Podzielcie się na 4 grupy.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Wykonacie teraz podobne zadanie.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Ustalcie czynniki istotne dla waszego problemu, przypiszcie im stopnie ważności (wagi), zsumujcie je, a na koniec ustalcie, jaką podejmujecie decyzję w oparciu o wartość graniczną (próg).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Macie 15 minut na wszystkie 3 pytania.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 </a:t>
            </a:r>
          </a:p>
          <a:p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(W razie potrzeby wyświetl slajd 17.)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</a:p>
        </p:txBody>
      </p:sp>
    </p:spTree>
    <p:extLst>
      <p:ext uri="{BB962C8B-B14F-4D97-AF65-F5344CB8AC3E}">
        <p14:creationId xmlns:p14="http://schemas.microsoft.com/office/powerpoint/2010/main" val="538907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Każda grupa ma 3 minuty na omówienie naszych trzech pytań.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Zaczyna grupa 1.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 </a:t>
            </a:r>
          </a:p>
          <a:p>
            <a:pPr algn="just"/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(Ta sama sekwencja dla każdej grupy.)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</a:p>
        </p:txBody>
      </p:sp>
    </p:spTree>
    <p:extLst>
      <p:ext uri="{BB962C8B-B14F-4D97-AF65-F5344CB8AC3E}">
        <p14:creationId xmlns:p14="http://schemas.microsoft.com/office/powerpoint/2010/main" val="3078327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Czy wszyscy wiedzą, jak korzystać z perceptronu w podejmowaniu decyzji?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Teraz pora na zabawę.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Będziemy pracować nad prostą aplikacją sztucznej inteligencji.</a:t>
            </a:r>
          </a:p>
        </p:txBody>
      </p:sp>
    </p:spTree>
    <p:extLst>
      <p:ext uri="{BB962C8B-B14F-4D97-AF65-F5344CB8AC3E}">
        <p14:creationId xmlns:p14="http://schemas.microsoft.com/office/powerpoint/2010/main" val="3817026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Czym jest Teachable Machine?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Ten film da nam odpowiedź.</a:t>
            </a:r>
          </a:p>
          <a:p>
            <a:pPr algn="just"/>
            <a:endParaRPr lang="en-US" sz="1800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</a:p>
        </p:txBody>
      </p:sp>
    </p:spTree>
    <p:extLst>
      <p:ext uri="{BB962C8B-B14F-4D97-AF65-F5344CB8AC3E}">
        <p14:creationId xmlns:p14="http://schemas.microsoft.com/office/powerpoint/2010/main" val="2195040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Po obejrzeniu krótkiego wprowadzenia czas na praktykę.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Wpiszcie „Teachable Machine” w wyszukiwarce Google.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 tym przykładzie użyjemy projektu opartego na obrazach.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Wybierzcie „image project”.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Porównamy czerwony długopis z niebieskim długopisem.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 </a:t>
            </a:r>
          </a:p>
          <a:p>
            <a:pPr algn="just"/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(Moderator ma dwie dostępne opcje: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1.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Przejść przez wszystkie slajdy (od 26 do 29) i zrobić demo.</a:t>
            </a:r>
          </a:p>
          <a:p>
            <a:pPr algn="just"/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2.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Przedstawić demo uczestnikom bez korzystania ze slajdów 26–29.)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</a:p>
        </p:txBody>
      </p:sp>
    </p:spTree>
    <p:extLst>
      <p:ext uri="{BB962C8B-B14F-4D97-AF65-F5344CB8AC3E}">
        <p14:creationId xmlns:p14="http://schemas.microsoft.com/office/powerpoint/2010/main" val="702617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Zmień nazwę „Class 1” na „Niebieski długopis”.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</a:p>
        </p:txBody>
      </p:sp>
    </p:spTree>
    <p:extLst>
      <p:ext uri="{BB962C8B-B14F-4D97-AF65-F5344CB8AC3E}">
        <p14:creationId xmlns:p14="http://schemas.microsoft.com/office/powerpoint/2010/main" val="2416197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Aby wybrać obrazy (polecenie „Add Image Samples”), użyjemy kamery internetowej do pozyskania obrazów niebieskiego długopisu.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</a:p>
        </p:txBody>
      </p:sp>
    </p:spTree>
    <p:extLst>
      <p:ext uri="{BB962C8B-B14F-4D97-AF65-F5344CB8AC3E}">
        <p14:creationId xmlns:p14="http://schemas.microsoft.com/office/powerpoint/2010/main" val="64794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Dziś skoncentrujemy się na dwóch obszarach.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Najpierw pomówimy o tym, co skrywa w sobie sztuczna inteligencja, korzystając z modelu AI o nazwie Perceptron.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Następnie przekonamy się, jak można użyć aplikacji Teachable Machine („maszyna zdolna do nauki”), aby wykonać proste zadanie rozpoznawania.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SG" sz="1800" dirty="0">
              <a:effectLst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F3DB2-EF3F-4AD2-86D1-E0725E31A0C6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596625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Kliknij polecenie „Hold to record” (Zapisz).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Zapisywane są obrazy.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Najlepiej pozyskać co najmniej 50 obrazów.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Obrazy muszą się różnić między sobą, więc należy obracać długopis pod różnymi kątami.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 koniec trzeba odkliknąć i zamknąć okno (X).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</a:p>
        </p:txBody>
      </p:sp>
    </p:spTree>
    <p:extLst>
      <p:ext uri="{BB962C8B-B14F-4D97-AF65-F5344CB8AC3E}">
        <p14:creationId xmlns:p14="http://schemas.microsoft.com/office/powerpoint/2010/main" val="1188329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Teraz powtórz kroki 2–4 dla klasy 2.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Zmienimy nazwę „Class 2” na „Czerwony długopis”.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Użyj kamery internetowej, aby pozyskać obrazy czerwonego długopisu.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</a:p>
        </p:txBody>
      </p:sp>
    </p:spTree>
    <p:extLst>
      <p:ext uri="{BB962C8B-B14F-4D97-AF65-F5344CB8AC3E}">
        <p14:creationId xmlns:p14="http://schemas.microsoft.com/office/powerpoint/2010/main" val="3925670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Teraz znów powtarzamy kroki 2–4.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Tym razem obrazy nie przedstawiają żadnego długopisu.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Robimy po prostu zdjęcia tła.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</a:p>
        </p:txBody>
      </p:sp>
    </p:spTree>
    <p:extLst>
      <p:ext uri="{BB962C8B-B14F-4D97-AF65-F5344CB8AC3E}">
        <p14:creationId xmlns:p14="http://schemas.microsoft.com/office/powerpoint/2010/main" val="1484392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Zamknij okno kamery internetowej.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Kliknij polecenie „Train model” (Trenuj model).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Wyświetli się komunikat „preparing training data” (przygotowywanie danych trenowania).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</a:p>
        </p:txBody>
      </p:sp>
    </p:spTree>
    <p:extLst>
      <p:ext uri="{BB962C8B-B14F-4D97-AF65-F5344CB8AC3E}">
        <p14:creationId xmlns:p14="http://schemas.microsoft.com/office/powerpoint/2010/main" val="3498102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Po zakończonym trenowaniu kamera internetowa musi być włączona, abyśmy mogli zobaczyć podgląd modelu.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Można przetestować model, pokazując mu czerwony lub niebieski długopis.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</a:p>
        </p:txBody>
      </p:sp>
    </p:spTree>
    <p:extLst>
      <p:ext uri="{BB962C8B-B14F-4D97-AF65-F5344CB8AC3E}">
        <p14:creationId xmlns:p14="http://schemas.microsoft.com/office/powerpoint/2010/main" val="606537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Podzielę was teraz na grupy.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Pierwsza grupa będzie wykrywać maskę.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Wasz model będzie wykrywał, czy osoba ma na sobie maskę.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Druga grupa będzie wykrywać dwie różne twarze.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Trzecia grupa będzie wykrywać różne modele telefonu.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 przykład iPhone, Samsung itd.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Czwarta grupa będzie wykrywać różne przybory, np. książki, długopisy itp.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Macie 15 minut.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 </a:t>
            </a:r>
          </a:p>
          <a:p>
            <a:pPr algn="just"/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Wyniki mogą się różnić.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Jeśli wyniki nie są zadowalające, uczestnicy mogą powtórzyć eksperyment, używając innych obrazów.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0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</a:p>
        </p:txBody>
      </p:sp>
    </p:spTree>
    <p:extLst>
      <p:ext uri="{BB962C8B-B14F-4D97-AF65-F5344CB8AC3E}">
        <p14:creationId xmlns:p14="http://schemas.microsoft.com/office/powerpoint/2010/main" val="3603280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Czas dobiegł końca.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Przez następne 15 minut zobaczcie, jakie modele utworzyły pozostałe grupy.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</a:p>
        </p:txBody>
      </p:sp>
    </p:spTree>
    <p:extLst>
      <p:ext uri="{BB962C8B-B14F-4D97-AF65-F5344CB8AC3E}">
        <p14:creationId xmlns:p14="http://schemas.microsoft.com/office/powerpoint/2010/main" val="143344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Podsumujmy to, czego się dziś nauczyliśmy.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Wiemy już, w jaki sposób działa sztuczna inteligencja.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Wiemy też, że może ona podejmować decyzje na wiele sposobów.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Poznaliśmy podstawowy model AI.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Czy pamiętacie, jak nazywa się podstawowy model AI, którego dziś używaliśmy?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200">
                <a:latin typeface="Intel Clear" panose="020B0604020203020204" pitchFamily="34" charset="0"/>
                <a:ea typeface="Intel Clear" panose="020B0604020203020204" pitchFamily="34" charset="0"/>
              </a:rPr>
              <a:t>(Perceptron)</a:t>
            </a:r>
          </a:p>
          <a:p>
            <a:pPr algn="just"/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Potrafimy też korzystać z aplikacji Teachable Machine do wykonywania prostych zadań.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Jak widzieliście, Teachable Machine umie rozpoznawać różne rzeczy.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Na przykład: czy osoba nosi maskę.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Może też wykrywać, czy długopis jest niebieskie, czy czerwony itp.</a:t>
            </a:r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r>
              <a:rPr lang="pl-PL" dirty="1" sz="1200">
                <a:latin typeface="Intel Clear" panose="020B0604020203020204" pitchFamily="34" charset="0"/>
                <a:ea typeface="Intel Clear" panose="020B0604020203020204" pitchFamily="34" charset="0"/>
              </a:rPr>
              <a:t>Możecie na własną rękę sprawdzić, jak jeszcze można zastosować Teachable Machine w naszym codziennym życiu.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EEE0C-76CB-4FAF-B442-5FE685F4B5D7}" type="slidenum">
              <a:rPr lang="en-SG" smtClean="0"/>
              <a:t>37</a:t>
            </a:fld>
          </a:p>
        </p:txBody>
      </p:sp>
    </p:spTree>
    <p:extLst>
      <p:ext uri="{BB962C8B-B14F-4D97-AF65-F5344CB8AC3E}">
        <p14:creationId xmlns:p14="http://schemas.microsoft.com/office/powerpoint/2010/main" val="2432526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Dziękuję za wasze dzisiejsze zaangażowanie.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Do zobaczenia na następnej sesji.</a:t>
            </a:r>
          </a:p>
          <a:p>
            <a:endParaRPr lang="en-SG" sz="1200" dirty="0">
              <a:effectLst/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</a:p>
        </p:txBody>
      </p:sp>
    </p:spTree>
    <p:extLst>
      <p:ext uri="{BB962C8B-B14F-4D97-AF65-F5344CB8AC3E}">
        <p14:creationId xmlns:p14="http://schemas.microsoft.com/office/powerpoint/2010/main" val="67523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Czy znacie mechanizmy sprawiające, że aplikacja AI działa?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Czy to MAGIA?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 może logika liczb?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Co kryje w sobie AI?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Sztuczna inteligencja obejmuje sieci neuronowe, systemy uczenia maszynowego, analizę predykcyjną, rozpoznawanie mowy, rozumienie języków naturalnych, a także wiele innych elementów.</a:t>
            </a:r>
          </a:p>
        </p:txBody>
      </p:sp>
    </p:spTree>
    <p:extLst>
      <p:ext uri="{BB962C8B-B14F-4D97-AF65-F5344CB8AC3E}">
        <p14:creationId xmlns:p14="http://schemas.microsoft.com/office/powerpoint/2010/main" val="234091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Sztuczna inteligencja to nie magia.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Opiera się na logice.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Na ilustracji widzicie wiele wzorów matematycznych.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 taki sposób AI podejmuje decyzje: używa szeregi wzorów matematycznych, aby rozwiązać problem.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AI podejmuje logiczne decyzje na podstawie otrzymanych informacji.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</a:p>
        </p:txBody>
      </p:sp>
    </p:spTree>
    <p:extLst>
      <p:ext uri="{BB962C8B-B14F-4D97-AF65-F5344CB8AC3E}">
        <p14:creationId xmlns:p14="http://schemas.microsoft.com/office/powerpoint/2010/main" val="359090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To jest część listy obejmującej dostępne modele sztucznej inteligencji.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Do popularnych modeli należą: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Drzewo decyzyjne.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Regresja liniowa.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Algorytm K najbliższych sąsiadów (KNS).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Losowy las.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i="1" sz="1800">
                <a:latin typeface="Intel Clear" panose="020B0604020203020204" pitchFamily="34" charset="0"/>
                <a:ea typeface="Intel Clear" panose="020B0604020203020204" pitchFamily="34" charset="0"/>
              </a:rPr>
              <a:t>(Animacja po kliknięciu myszą.)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i="1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</a:p>
        </p:txBody>
      </p:sp>
    </p:spTree>
    <p:extLst>
      <p:ext uri="{BB962C8B-B14F-4D97-AF65-F5344CB8AC3E}">
        <p14:creationId xmlns:p14="http://schemas.microsoft.com/office/powerpoint/2010/main" val="359090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To jest część listy obejmującej dostępne modele sztucznej inteligencji.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Dziś poznamy jeden model.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Jest on bardzo prosty i nazywa się Perceptron.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Czy potraficie znaleźć perceptron na Ilustracji 1?</a:t>
            </a:r>
          </a:p>
          <a:p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 </a:t>
            </a:r>
          </a:p>
          <a:p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Uwaga do moderatora: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W tabeli po lewej stronie, pod sieciami neuronowymi.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(Dla tego slajdu jest dostępna animacja.)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</a:p>
        </p:txBody>
      </p:sp>
    </p:spTree>
    <p:extLst>
      <p:ext uri="{BB962C8B-B14F-4D97-AF65-F5344CB8AC3E}">
        <p14:creationId xmlns:p14="http://schemas.microsoft.com/office/powerpoint/2010/main" val="3590905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Wyobraźmy sobie, że chcesz dziś pójść do parku.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Jak przebiega twój proces myślowy?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Co bierzesz pod uwagę?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Większość z nas chciałaby uniknąć zmoknięcia w deszczu.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Są czynniki, które wpływają na twoją decyzję, czy pójść.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Pierwsze pytanie, jakie przychodzi do głowy: „Czy wziąć kurtkę przeciwdeszczową?”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 następnie: „Czy zabrać parasol?”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Inne możliwe pytania: „Jaka jest teraz pogoda?”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 także: „Jaka będzie pogoda później, w ciągu dnia?”</a:t>
            </a:r>
          </a:p>
          <a:p>
            <a:endParaRPr lang="en-US" sz="1800" i="1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</a:p>
        </p:txBody>
      </p:sp>
    </p:spTree>
    <p:extLst>
      <p:ext uri="{BB962C8B-B14F-4D97-AF65-F5344CB8AC3E}">
        <p14:creationId xmlns:p14="http://schemas.microsoft.com/office/powerpoint/2010/main" val="285330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To są czynniki, które mają wpływ na twoją decyzję o wyjściu do parku.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Ale nie wszystkie są równoważne.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Niektóre czynniki są ważniejsze, a inne mniej ważne.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Które są ważniejsze?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Uszeregujmy je od najważniejszego do najmniej ważnego.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Dla mnie „teraz świeci słońce” jest ważniejsze niż „prognoza pogody na później”.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„Kurtka” jest ważniejsza niż „parasol”.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 </a:t>
            </a:r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Możemy tak ustalić ranking w tym przykładzie.</a:t>
            </a:r>
          </a:p>
          <a:p>
            <a:pPr algn="just"/>
            <a:r>
              <a:rPr lang="pl-PL" dirty="1" sz="1800">
                <a:latin typeface="Intel Clear" panose="020B0604020203020204" pitchFamily="34" charset="0"/>
                <a:ea typeface="Intel Clear" panose="020B0604020203020204" pitchFamily="34" charset="0"/>
              </a:rPr>
              <a:t>Teraz przekształćmy to na perceptron.</a:t>
            </a:r>
          </a:p>
          <a:p>
            <a:pPr algn="just"/>
            <a:endParaRPr lang="en-US" sz="1800" dirty="0">
              <a:effectLst/>
              <a:latin typeface="Intel Clear" panose="020B0604020203020204" pitchFamily="34" charset="0"/>
              <a:ea typeface="Intel Clear" panose="020B0604020203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1" sz="1800" i="1">
                <a:latin typeface="Intel Clear" panose="020B0604020203020204" pitchFamily="34" charset="0"/>
                <a:ea typeface="Intel Clear" panose="020B0604020203020204" pitchFamily="34" charset="0"/>
              </a:rPr>
              <a:t>(Dla tego slajdu jest dostępna animacja.)</a:t>
            </a:r>
          </a:p>
          <a:p>
            <a:pPr algn="just"/>
            <a:endParaRPr lang="en-S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G" sz="400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6CBA11-E8F3-4BDE-B699-AA5BB4027AB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</a:p>
        </p:txBody>
      </p:sp>
    </p:spTree>
    <p:extLst>
      <p:ext uri="{BB962C8B-B14F-4D97-AF65-F5344CB8AC3E}">
        <p14:creationId xmlns:p14="http://schemas.microsoft.com/office/powerpoint/2010/main" val="108905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469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8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904757-0BCE-43E0-B532-03C2C6E078C6}"/>
              </a:ext>
            </a:extLst>
          </p:cNvPr>
          <p:cNvSpPr/>
          <p:nvPr userDrawn="1"/>
        </p:nvSpPr>
        <p:spPr>
          <a:xfrm>
            <a:off x="0" y="0"/>
            <a:ext cx="12187537" cy="6857253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D4724-1289-4B75-94BB-CC6B69D6FAAE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604FCD-98EA-4D03-A58B-55050BAA478D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97FD2-2ABA-4E0F-A15C-35AF6E0A0F19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4698879-6ED1-4AC6-B7AC-E5B3C103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33559"/>
            <a:ext cx="491250" cy="190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53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47E9D-2D37-4E3E-B712-C123B54D8FC3}"/>
              </a:ext>
            </a:extLst>
          </p:cNvPr>
          <p:cNvSpPr/>
          <p:nvPr userDrawn="1"/>
        </p:nvSpPr>
        <p:spPr>
          <a:xfrm>
            <a:off x="0" y="-747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AF7902-41B2-4010-92DB-0696F73983B0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Square">
            <a:extLst>
              <a:ext uri="{FF2B5EF4-FFF2-40B4-BE49-F238E27FC236}">
                <a16:creationId xmlns:a16="http://schemas.microsoft.com/office/drawing/2014/main" id="{A01FD136-BC7E-439D-ADAE-BDB7B1DBAFBC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B8283-CB0B-4232-B378-95DB50D66B94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5CB88FC-F5B6-40A8-88B7-139228769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8366" y="6534824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9EA5F6-9B6F-4E42-AB35-13185A2406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79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793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1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9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6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17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970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413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4D1EA-AB71-483D-A38D-B3B7B73FDE89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3B183-64CC-4B66-856D-40373337AF1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794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2E257-2A76-E344-863C-0823669A23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524000"/>
            <a:ext cx="11010899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A1751-756A-4277-89A8-22853BBB6D43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E81FB-A40F-442D-9F46-93B86A7867F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652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501" y="2139953"/>
            <a:ext cx="11010900" cy="4097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BDBCA7-2C63-493A-A58C-D158E3304A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58B0C-7E1E-42D9-BA94-CF95319AC75D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930BE-2EF7-4A27-B574-CC7F56E23EE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28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2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C756FD-D367-4604-947F-678A59EDCA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FAB4E-A299-44C8-AACE-69AB51C1E61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F3A26-C068-4B72-A83B-34EFCA4E47A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48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1285"/>
            <a:ext cx="5288525" cy="4586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1285"/>
            <a:ext cx="5288525" cy="4586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8EEDD-B39B-424B-A23C-C9AFBEFC8D27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0D2CD-C9BB-4E5B-B736-64EC2EA21620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719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DAF2E6DD-A697-4E26-BA6A-EF0449D7430B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028C5B46-7804-4459-9F82-F56352D0EE54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47F6B19-5E1B-43E2-BA93-7E68A56CB62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DDC13B9-04CD-43E8-B565-A92ABD110A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999432-84A5-47D5-B81D-D131E93A939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5378F4-C669-453E-AB16-D61CB1EBDA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1" y="1612901"/>
            <a:ext cx="57603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88EEF-DC90-47D1-B68D-DAD1BA7BE42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12B19-CF53-47D7-9EA3-459DABB1406B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95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403981"/>
            <a:ext cx="5129422" cy="601218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B9BADD-04D4-4686-970E-FB0049CC09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A4378E-36CA-41C6-8E85-727E1F91A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034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4A5EA-7602-4C8C-B95C-5306CD887FF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35B75-DFD3-4791-ACEA-AF630FFAB9A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73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1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>
            <a:extLst>
              <a:ext uri="{FF2B5EF4-FFF2-40B4-BE49-F238E27FC236}">
                <a16:creationId xmlns:a16="http://schemas.microsoft.com/office/drawing/2014/main" id="{9F7D84C5-5DAC-2A42-8A41-9D307F3BF6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044E1-ECF5-4A18-811C-E48999214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152" y="3513864"/>
            <a:ext cx="11347450" cy="2890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89E3F-4BC9-4A42-9F40-7227194C57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500" y="1556672"/>
            <a:ext cx="11010900" cy="1788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8EB66-8674-4A4F-B55A-79488DD6B4DC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9E7C7-FA12-4331-A70E-193D07092A46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151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550" y="450549"/>
            <a:ext cx="11305062" cy="5956776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AB082-32C5-47FD-9ECB-602F4FA1556E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E4005-6DA6-4443-A120-563FA414CBD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6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C9FC2E-0D67-4420-A61E-1D363937D0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1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09516789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44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 userDrawn="1"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 userDrawn="1"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1958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6727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4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34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386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0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8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5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2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531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4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078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1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623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9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7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44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793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915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51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44D1EA-AB71-483D-A38D-B3B7B73FDE89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3B183-64CC-4B66-856D-40373337AF1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3350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82E257-2A76-E344-863C-0823669A23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1501" y="1524000"/>
            <a:ext cx="11010899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A1751-756A-4277-89A8-22853BBB6D43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5E81FB-A40F-442D-9F46-93B86A7867F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552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501" y="2139953"/>
            <a:ext cx="11010900" cy="4097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BDBCA7-2C63-493A-A58C-D158E3304A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58B0C-7E1E-42D9-BA94-CF95319AC75D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930BE-2EF7-4A27-B574-CC7F56E23EE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590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2"/>
            <a:ext cx="5288525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C756FD-D367-4604-947F-678A59EDCA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AFAB4E-A299-44C8-AACE-69AB51C1E61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F3A26-C068-4B72-A83B-34EFCA4E47A5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398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F33857-7180-4ED3-9FC7-EB424BBBE9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1285"/>
            <a:ext cx="5288525" cy="4586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ED0071-C45C-4C2F-B01D-42D95C2A5FB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1285"/>
            <a:ext cx="5288525" cy="4586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8EEDD-B39B-424B-A23C-C9AFBEFC8D27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0D2CD-C9BB-4E5B-B736-64EC2EA21620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443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DAF2E6DD-A697-4E26-BA6A-EF0449D7430B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028C5B46-7804-4459-9F82-F56352D0EE54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47F6B19-5E1B-43E2-BA93-7E68A56CB62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DDC13B9-04CD-43E8-B565-A92ABD110A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999432-84A5-47D5-B81D-D131E93A939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5378F4-C669-453E-AB16-D61CB1EBDA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1" y="1612901"/>
            <a:ext cx="57603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88EEF-DC90-47D1-B68D-DAD1BA7BE428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12B19-CF53-47D7-9EA3-459DABB1406B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67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403981"/>
            <a:ext cx="5129422" cy="6012186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4737" y="578113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AB9BADD-04D4-4686-970E-FB0049CC09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2"/>
            <a:ext cx="5760344" cy="41084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A4378E-36CA-41C6-8E85-727E1F91A6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034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4A5EA-7602-4C8C-B95C-5306CD887FF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35B75-DFD3-4791-ACEA-AF630FFAB9AF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315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1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>
            <a:extLst>
              <a:ext uri="{FF2B5EF4-FFF2-40B4-BE49-F238E27FC236}">
                <a16:creationId xmlns:a16="http://schemas.microsoft.com/office/drawing/2014/main" id="{9F7D84C5-5DAC-2A42-8A41-9D307F3BF63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90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044E1-ECF5-4A18-811C-E48999214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152" y="3513864"/>
            <a:ext cx="11347450" cy="2890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89E3F-4BC9-4A42-9F40-7227194C57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500" y="1556672"/>
            <a:ext cx="11010900" cy="1788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88EB66-8674-4A4F-B55A-79488DD6B4DC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9E7C7-FA12-4331-A70E-193D07092A46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293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550" y="450549"/>
            <a:ext cx="11305062" cy="5956776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AB082-32C5-47FD-9ECB-602F4FA1556E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E4005-6DA6-4443-A120-563FA414CBD8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85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7C9FC2E-0D67-4420-A61E-1D363937D03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1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0839546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60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 userDrawn="1"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 userDrawn="1"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8451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4159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8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55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19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6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3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6A53413-DBC6-A349-994F-CB2790ACF8D3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1151433" y="6533559"/>
            <a:ext cx="491250" cy="190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793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>
        <p15:guide id="3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6A53413-DBC6-A349-994F-CB2790ACF8D3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66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>
        <p15:guide id="3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6A53413-DBC6-A349-994F-CB2790ACF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72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>
        <p15:guide id="3" pos="7296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1.xml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1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/Relationships>
</file>

<file path=ppt/slides/_rels/slide1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/Relationships>
</file>

<file path=ppt/slides/_rels/slide1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/Relationships>
</file>

<file path=ppt/slides/_rels/slide1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2.xml" /></Relationships>
</file>

<file path=ppt/slides/_rels/slide1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/Relationships>
</file>

<file path=ppt/slides/_rels/slide16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2.xml" /></Relationships>
</file>

<file path=ppt/slides/_rels/slide17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2.xml" /></Relationships>
</file>

<file path=ppt/slides/_rels/slide18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2.xml" /></Relationships>
</file>

<file path=ppt/slides/_rels/slide1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2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/Relationships>
</file>

<file path=ppt/slides/_rels/slide2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2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2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2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2.xml" /></Relationships>
</file>

<file path=ppt/slides/_rels/slide24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2.xml" /></Relationships>
</file>

<file path=ppt/slides/_rels/slide2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3.xml" /></Relationships>
</file>

<file path=ppt/slides/_rels/slide26.xml.rels>&#65279;<?xml version="1.0" encoding="utf-8" standalone="yes"?><Relationships xmlns="http://schemas.openxmlformats.org/package/2006/relationships"><Relationship Id="rId3" Type="http://schemas.openxmlformats.org/officeDocument/2006/relationships/hyperlink" Target="https://www.youtube.com/watch?v=T2qQGqZxkD0" TargetMode="External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2.xml" /></Relationships>
</file>

<file path=ppt/slides/_rels/slide27.xml.rels>&#65279;<?xml version="1.0" encoding="utf-8" standalone="yes"?><Relationships xmlns="http://schemas.openxmlformats.org/package/2006/relationships"><Relationship Id="rId3" Type="http://schemas.openxmlformats.org/officeDocument/2006/relationships/hyperlink" Target="https://teachablemachine.withgoogle.com/train" TargetMode="External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1.png" /></Relationships>
</file>

<file path=ppt/slides/_rels/slide2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2.xml" /></Relationships>
</file>

<file path=ppt/slides/_rels/slide2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2.xml" /></Relationships>
</file>

<file path=ppt/slides/_rels/slide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3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2.xml" /></Relationships>
</file>

<file path=ppt/slides/_rels/slide3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2.xml" /></Relationships>
</file>

<file path=ppt/slides/_rels/slide3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2.xml" /></Relationships>
</file>

<file path=ppt/slides/_rels/slide3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2.xml" /></Relationships>
</file>

<file path=ppt/slides/_rels/slide3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2.xml" /></Relationships>
</file>

<file path=ppt/slides/_rels/slide35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2.xml" /></Relationships>
</file>

<file path=ppt/slides/_rels/slide36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2.xml" /></Relationships>
</file>

<file path=ppt/slides/_rels/slide37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49.xml" /></Relationships>
</file>

<file path=ppt/slides/_rels/slide38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35.xml" /></Relationships>
</file>

<file path=ppt/slides/_rels/slide4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/Relationships>
</file>

<file path=ppt/slides/_rels/slide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/Relationships>
</file>

<file path=ppt/slides/_rels/slide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/Relationships>
</file>

<file path=ppt/slides/_rels/slide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/Relationships>
</file>

<file path=ppt/slides/_rels/slide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93" y="3535849"/>
            <a:ext cx="10972801" cy="1091827"/>
          </a:xfrm>
        </p:spPr>
        <p:txBody>
          <a:bodyPr/>
          <a:lstStyle/>
          <a:p>
            <a:r>
              <a:rPr lang="pl-PL" dirty="1"/>
              <a:t>Program Intel® AI dla pracowników</a:t>
            </a:r>
            <a:r>
              <a:rPr lang="pl-PL" dirty="1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9A39-08BC-4F2F-94A3-F43AAEEFAEB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31478" y="3112082"/>
            <a:ext cx="10296524" cy="304800"/>
          </a:xfrm>
        </p:spPr>
        <p:txBody>
          <a:bodyPr>
            <a:normAutofit/>
          </a:bodyPr>
          <a:lstStyle/>
          <a:p>
            <a:r>
              <a:rPr lang="pl-PL" dirty="1" sz="2000">
                <a:solidFill>
                  <a:srgbClr val="FFC000"/>
                </a:solidFill>
              </a:rPr>
              <a:t>Moduł 3 – Co kryje w sobie AI?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23BE5F5-5B18-475F-9EFF-61BB1AA543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44351" y="4706825"/>
            <a:ext cx="10283651" cy="326776"/>
          </a:xfrm>
        </p:spPr>
        <p:txBody>
          <a:bodyPr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1" sz="2000" b="1">
                <a:solidFill>
                  <a:srgbClr val="FFC000"/>
                </a:solidFill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Wersja:</a:t>
            </a:r>
            <a:r>
              <a:rPr lang="pl-PL" dirty="1" sz="2000" b="1">
                <a:solidFill>
                  <a:srgbClr val="FFC000"/>
                </a:solidFill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sz="2000" b="1">
                <a:solidFill>
                  <a:srgbClr val="FFC000"/>
                </a:solidFill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Szkoły zawodowe</a:t>
            </a:r>
          </a:p>
        </p:txBody>
      </p:sp>
    </p:spTree>
    <p:extLst>
      <p:ext uri="{BB962C8B-B14F-4D97-AF65-F5344CB8AC3E}">
        <p14:creationId xmlns:p14="http://schemas.microsoft.com/office/powerpoint/2010/main" val="18626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Czym jest perceptron?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610B-AC63-4112-8660-F1C03C77247C}"/>
              </a:ext>
            </a:extLst>
          </p:cNvPr>
          <p:cNvSpPr txBox="1"/>
          <p:nvPr/>
        </p:nvSpPr>
        <p:spPr>
          <a:xfrm>
            <a:off x="2563282" y="5822424"/>
            <a:ext cx="706543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[Obraz perceptronu].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Dostęp 9 października 2020: https://deepai.org/machine-learning-glossary-and-terms/perceptron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A11F5B-127E-4DD8-B52C-5C19A2459A28}"/>
              </a:ext>
            </a:extLst>
          </p:cNvPr>
          <p:cNvSpPr/>
          <p:nvPr/>
        </p:nvSpPr>
        <p:spPr>
          <a:xfrm>
            <a:off x="2506362" y="1285103"/>
            <a:ext cx="7329616" cy="43372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Perceptron Definition | DeepAI">
            <a:extLst>
              <a:ext uri="{FF2B5EF4-FFF2-40B4-BE49-F238E27FC236}">
                <a16:creationId xmlns:a16="http://schemas.microsoft.com/office/drawing/2014/main" id="{1C53F376-92B8-4DB9-8474-AE0F56F6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62" y="1530418"/>
            <a:ext cx="7179276" cy="37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Czym jest perceptron?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610B-AC63-4112-8660-F1C03C77247C}"/>
              </a:ext>
            </a:extLst>
          </p:cNvPr>
          <p:cNvSpPr txBox="1"/>
          <p:nvPr/>
        </p:nvSpPr>
        <p:spPr>
          <a:xfrm>
            <a:off x="2563282" y="5822424"/>
            <a:ext cx="706543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[Obraz perceptronu].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Dostęp 9 października 2020: https://deepai.org/machine-learning-glossary-and-terms/perceptron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A11F5B-127E-4DD8-B52C-5C19A2459A28}"/>
              </a:ext>
            </a:extLst>
          </p:cNvPr>
          <p:cNvSpPr/>
          <p:nvPr/>
        </p:nvSpPr>
        <p:spPr>
          <a:xfrm>
            <a:off x="2506362" y="1285103"/>
            <a:ext cx="7329616" cy="43372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Perceptron Definition | DeepAI">
            <a:extLst>
              <a:ext uri="{FF2B5EF4-FFF2-40B4-BE49-F238E27FC236}">
                <a16:creationId xmlns:a16="http://schemas.microsoft.com/office/drawing/2014/main" id="{1C53F376-92B8-4DB9-8474-AE0F56F6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62" y="1530418"/>
            <a:ext cx="7179276" cy="37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0F86AD2-D4D0-4E52-80DE-4E41C42AABB1}"/>
              </a:ext>
            </a:extLst>
          </p:cNvPr>
          <p:cNvSpPr txBox="1">
            <a:spLocks/>
          </p:cNvSpPr>
          <p:nvPr/>
        </p:nvSpPr>
        <p:spPr>
          <a:xfrm>
            <a:off x="2149862" y="5968814"/>
            <a:ext cx="7892275" cy="52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pl-PL" dirty="1"/>
              <a:t>Dodaj wszystkie dane wejściowe (czynniki/warunki/elementy)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8FF4899-B9BE-40A0-925E-F7819BC60A9D}"/>
              </a:ext>
            </a:extLst>
          </p:cNvPr>
          <p:cNvSpPr/>
          <p:nvPr/>
        </p:nvSpPr>
        <p:spPr>
          <a:xfrm rot="19477496">
            <a:off x="3170359" y="2834699"/>
            <a:ext cx="517532" cy="925064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89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Czym jest perceptron?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610B-AC63-4112-8660-F1C03C77247C}"/>
              </a:ext>
            </a:extLst>
          </p:cNvPr>
          <p:cNvSpPr txBox="1"/>
          <p:nvPr/>
        </p:nvSpPr>
        <p:spPr>
          <a:xfrm>
            <a:off x="2563282" y="5822424"/>
            <a:ext cx="706543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[Obraz perceptronu].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Dostęp 9 października 2020: https://deepai.org/machine-learning-glossary-and-terms/perceptron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A11F5B-127E-4DD8-B52C-5C19A2459A28}"/>
              </a:ext>
            </a:extLst>
          </p:cNvPr>
          <p:cNvSpPr/>
          <p:nvPr/>
        </p:nvSpPr>
        <p:spPr>
          <a:xfrm>
            <a:off x="2506362" y="1285103"/>
            <a:ext cx="7329616" cy="43372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Perceptron Definition | DeepAI">
            <a:extLst>
              <a:ext uri="{FF2B5EF4-FFF2-40B4-BE49-F238E27FC236}">
                <a16:creationId xmlns:a16="http://schemas.microsoft.com/office/drawing/2014/main" id="{1C53F376-92B8-4DB9-8474-AE0F56F6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62" y="1530418"/>
            <a:ext cx="7179276" cy="37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D02427-C134-4144-8D50-4AAD0FB32364}"/>
              </a:ext>
            </a:extLst>
          </p:cNvPr>
          <p:cNvSpPr txBox="1">
            <a:spLocks/>
          </p:cNvSpPr>
          <p:nvPr/>
        </p:nvSpPr>
        <p:spPr>
          <a:xfrm>
            <a:off x="957171" y="5999899"/>
            <a:ext cx="11022013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pl-PL" dirty="1"/>
              <a:t>Wprowadź wagi wskazujące ważność poszczególnych czynników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CFF6052-52F0-4159-9B6C-7C365FD85563}"/>
              </a:ext>
            </a:extLst>
          </p:cNvPr>
          <p:cNvSpPr/>
          <p:nvPr/>
        </p:nvSpPr>
        <p:spPr>
          <a:xfrm rot="19477496">
            <a:off x="4626823" y="2834962"/>
            <a:ext cx="517532" cy="925064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525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Czym jest perceptron?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610B-AC63-4112-8660-F1C03C77247C}"/>
              </a:ext>
            </a:extLst>
          </p:cNvPr>
          <p:cNvSpPr txBox="1"/>
          <p:nvPr/>
        </p:nvSpPr>
        <p:spPr>
          <a:xfrm>
            <a:off x="2563282" y="5822424"/>
            <a:ext cx="706543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[Obraz perceptronu].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Dostęp 9 października 2020: https://deepai.org/machine-learning-glossary-and-terms/perceptron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A11F5B-127E-4DD8-B52C-5C19A2459A28}"/>
              </a:ext>
            </a:extLst>
          </p:cNvPr>
          <p:cNvSpPr/>
          <p:nvPr/>
        </p:nvSpPr>
        <p:spPr>
          <a:xfrm>
            <a:off x="2506362" y="1285103"/>
            <a:ext cx="7329616" cy="43372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Perceptron Definition | DeepAI">
            <a:extLst>
              <a:ext uri="{FF2B5EF4-FFF2-40B4-BE49-F238E27FC236}">
                <a16:creationId xmlns:a16="http://schemas.microsoft.com/office/drawing/2014/main" id="{1C53F376-92B8-4DB9-8474-AE0F56F6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62" y="1530418"/>
            <a:ext cx="7179276" cy="37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B5187F-0931-4064-A778-7C7E9CBC2F56}"/>
              </a:ext>
            </a:extLst>
          </p:cNvPr>
          <p:cNvSpPr txBox="1">
            <a:spLocks/>
          </p:cNvSpPr>
          <p:nvPr/>
        </p:nvSpPr>
        <p:spPr>
          <a:xfrm>
            <a:off x="2506362" y="5978165"/>
            <a:ext cx="7727013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pl-PL" dirty="1"/>
              <a:t>Wprowadź uprzedzenie, aby uzyskać decyzję „Tak” lub „Nie”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02BF86C-4F9D-4AC9-8A78-8F8BC656C480}"/>
              </a:ext>
            </a:extLst>
          </p:cNvPr>
          <p:cNvSpPr/>
          <p:nvPr/>
        </p:nvSpPr>
        <p:spPr>
          <a:xfrm rot="19477496">
            <a:off x="4768795" y="1394732"/>
            <a:ext cx="517532" cy="925064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0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Czym jest perceptron?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610B-AC63-4112-8660-F1C03C77247C}"/>
              </a:ext>
            </a:extLst>
          </p:cNvPr>
          <p:cNvSpPr txBox="1"/>
          <p:nvPr/>
        </p:nvSpPr>
        <p:spPr>
          <a:xfrm>
            <a:off x="2563282" y="5822424"/>
            <a:ext cx="706543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[Obraz perceptronu].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kumimoji="0" sz="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Dostęp 9 października 2020: https://deepai.org/machine-learning-glossary-and-terms/perceptron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A11F5B-127E-4DD8-B52C-5C19A2459A28}"/>
              </a:ext>
            </a:extLst>
          </p:cNvPr>
          <p:cNvSpPr/>
          <p:nvPr/>
        </p:nvSpPr>
        <p:spPr>
          <a:xfrm>
            <a:off x="2506362" y="1285103"/>
            <a:ext cx="7329616" cy="43372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26" name="Picture 2" descr="Perceptron Definition | DeepAI">
            <a:extLst>
              <a:ext uri="{FF2B5EF4-FFF2-40B4-BE49-F238E27FC236}">
                <a16:creationId xmlns:a16="http://schemas.microsoft.com/office/drawing/2014/main" id="{1C53F376-92B8-4DB9-8474-AE0F56F6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62" y="1530418"/>
            <a:ext cx="7179276" cy="379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617BCEA-D91A-465A-9D05-5B9C9602758F}"/>
              </a:ext>
            </a:extLst>
          </p:cNvPr>
          <p:cNvSpPr txBox="1">
            <a:spLocks/>
          </p:cNvSpPr>
          <p:nvPr/>
        </p:nvSpPr>
        <p:spPr>
          <a:xfrm>
            <a:off x="837559" y="5992939"/>
            <a:ext cx="11022013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pl-PL" dirty="1"/>
              <a:t>Jaki jest wynik?</a:t>
            </a:r>
            <a:r>
              <a:rPr lang="pl-PL" dirty="1"/>
              <a:t> </a:t>
            </a:r>
            <a:r>
              <a:rPr lang="pl-PL" dirty="1"/>
              <a:t>Wartość dodatnia = Tak; Wartość ujemna = Nie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D811EB0-A740-4B0F-AA34-58701912551D}"/>
              </a:ext>
            </a:extLst>
          </p:cNvPr>
          <p:cNvSpPr/>
          <p:nvPr/>
        </p:nvSpPr>
        <p:spPr>
          <a:xfrm rot="19477496">
            <a:off x="7759080" y="2464236"/>
            <a:ext cx="517532" cy="925064"/>
          </a:xfrm>
          <a:prstGeom prst="downArrow">
            <a:avLst/>
          </a:prstGeom>
          <a:solidFill>
            <a:srgbClr val="00B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775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9991" y="1829192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X1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9991" y="2820651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X2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9991" y="3812110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X3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9991" y="4803570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X4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803391" y="2656868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508491" y="4746752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45091" y="2984780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9878" y="242799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74477" y="320146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87024" y="393178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97243" y="1555962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95415" y="2427997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43722" y="3720269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596890" y="1815288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39360" y="4076999"/>
            <a:ext cx="56425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57320" y="2690291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287793" y="3542284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59786" y="4305163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W4</a:t>
            </a:r>
          </a:p>
        </p:txBody>
      </p:sp>
    </p:spTree>
    <p:extLst>
      <p:ext uri="{BB962C8B-B14F-4D97-AF65-F5344CB8AC3E}">
        <p14:creationId xmlns:p14="http://schemas.microsoft.com/office/powerpoint/2010/main" val="3994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21" grpId="0" animBg="1"/>
      <p:bldP spid="25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/>
      <p:bldP spid="41" grpId="0"/>
      <p:bldP spid="45" grpId="0"/>
      <p:bldP spid="47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9991" y="1767635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kurtkę?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9991" y="2759094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parasol?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9991" y="3904441"/>
            <a:ext cx="21717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teraz świeci słońce?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9991" y="4588125"/>
            <a:ext cx="217170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Jaka jest prognoza pogody na później?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803391" y="2656867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508491" y="4746751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45091" y="2984779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9878" y="2427997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74477" y="3201459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87024" y="3931779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97243" y="1555961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95415" y="2427996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43722" y="372026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596890" y="1815287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39360" y="4076998"/>
            <a:ext cx="56425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57320" y="2690290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287793" y="3542283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59786" y="4305162"/>
            <a:ext cx="55463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W4</a:t>
            </a:r>
          </a:p>
        </p:txBody>
      </p:sp>
    </p:spTree>
    <p:extLst>
      <p:ext uri="{BB962C8B-B14F-4D97-AF65-F5344CB8AC3E}">
        <p14:creationId xmlns:p14="http://schemas.microsoft.com/office/powerpoint/2010/main" val="35546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9991" y="1767637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kurtkę?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9991" y="2759096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parasol?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9991" y="3904443"/>
            <a:ext cx="21717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teraz świeci słońce?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9991" y="4588127"/>
            <a:ext cx="217170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Jaka jest prognoza pogody na później?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803391" y="2656869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508491" y="4746753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45091" y="2984781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9878" y="2427999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74477" y="3201461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87024" y="3931781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97243" y="1555963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95415" y="242799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43722" y="372027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592882" y="1815289"/>
            <a:ext cx="562655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3.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39360" y="4077000"/>
            <a:ext cx="56425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WB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59724" y="2690292"/>
            <a:ext cx="54983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4.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312639" y="3542285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16505" y="4305164"/>
            <a:ext cx="641201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5308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9991" y="1767638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kurtkę?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9991" y="2759097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parasol?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9991" y="3904444"/>
            <a:ext cx="21717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teraz świeci słońce?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9991" y="4588128"/>
            <a:ext cx="217170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Jaka jest prognoza pogody na później?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803391" y="2656870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508491" y="4746754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45091" y="2984782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9878" y="242800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74477" y="3201462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87024" y="3931782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97243" y="1555964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95415" y="2427999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43722" y="3720271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621737" y="1815290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69016" y="4077001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4,0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82167" y="2690293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312640" y="3542286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3,0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84633" y="4305165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6987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0873" y="5848349"/>
            <a:ext cx="11022013" cy="438150"/>
          </a:xfrm>
        </p:spPr>
        <p:txBody>
          <a:bodyPr/>
          <a:lstStyle/>
          <a:p>
            <a:r>
              <a:rPr lang="pl-PL" dirty="1"/>
              <a:t>Scenariusz nr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1373" y="1771894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kurtkę?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1373" y="2763353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parasol?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1373" y="3908700"/>
            <a:ext cx="21717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teraz świeci słońce?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1373" y="4592384"/>
            <a:ext cx="217170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Jaka jest prognoza pogody na później?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794773" y="2661126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499873" y="4751010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36473" y="2989038"/>
            <a:ext cx="14351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1260" y="2432256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65859" y="320571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78406" y="393603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88625" y="156022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86797" y="2432255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35104" y="3724527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613119" y="1819546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60398" y="4081257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4,0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73549" y="2694549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304022" y="3546542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3,0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76015" y="4309421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2,5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85508-61F8-49EF-AB37-F6CB62C66806}"/>
              </a:ext>
            </a:extLst>
          </p:cNvPr>
          <p:cNvSpPr/>
          <p:nvPr/>
        </p:nvSpPr>
        <p:spPr>
          <a:xfrm>
            <a:off x="9926494" y="1059271"/>
            <a:ext cx="1047975" cy="10642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80B57-47AC-4385-8AD7-92D03D524983}"/>
              </a:ext>
            </a:extLst>
          </p:cNvPr>
          <p:cNvSpPr/>
          <p:nvPr/>
        </p:nvSpPr>
        <p:spPr>
          <a:xfrm>
            <a:off x="9926493" y="2245637"/>
            <a:ext cx="1047975" cy="10642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E5A49-D1FF-4823-9DE2-A97AC893EBB6}"/>
              </a:ext>
            </a:extLst>
          </p:cNvPr>
          <p:cNvSpPr/>
          <p:nvPr/>
        </p:nvSpPr>
        <p:spPr>
          <a:xfrm>
            <a:off x="9926493" y="3432003"/>
            <a:ext cx="1047975" cy="106421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E3E7B-25D4-45A7-AC1F-438A7F94E67B}"/>
              </a:ext>
            </a:extLst>
          </p:cNvPr>
          <p:cNvSpPr/>
          <p:nvPr/>
        </p:nvSpPr>
        <p:spPr>
          <a:xfrm>
            <a:off x="9926492" y="4618369"/>
            <a:ext cx="1047975" cy="106421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AC1F2-4E1F-455D-9401-2AE3914FAF99}"/>
              </a:ext>
            </a:extLst>
          </p:cNvPr>
          <p:cNvSpPr txBox="1"/>
          <p:nvPr/>
        </p:nvSpPr>
        <p:spPr>
          <a:xfrm>
            <a:off x="11072272" y="15440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67343-A3C4-48DF-9923-CBCAD4D8A983}"/>
              </a:ext>
            </a:extLst>
          </p:cNvPr>
          <p:cNvSpPr txBox="1"/>
          <p:nvPr/>
        </p:nvSpPr>
        <p:spPr>
          <a:xfrm>
            <a:off x="11072272" y="37919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171F8-9853-46AE-8A8A-228A559D2823}"/>
              </a:ext>
            </a:extLst>
          </p:cNvPr>
          <p:cNvSpPr txBox="1"/>
          <p:nvPr/>
        </p:nvSpPr>
        <p:spPr>
          <a:xfrm>
            <a:off x="11072272" y="4976713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A16A5-8B75-42F6-9389-DE71A0238E82}"/>
              </a:ext>
            </a:extLst>
          </p:cNvPr>
          <p:cNvSpPr txBox="1"/>
          <p:nvPr/>
        </p:nvSpPr>
        <p:spPr>
          <a:xfrm>
            <a:off x="11072272" y="2652170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271E8E-7AD2-4BF9-97C5-421AE6BD0E2A}"/>
              </a:ext>
            </a:extLst>
          </p:cNvPr>
          <p:cNvSpPr txBox="1"/>
          <p:nvPr/>
        </p:nvSpPr>
        <p:spPr>
          <a:xfrm flipH="1">
            <a:off x="131474" y="195235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9B6B7-022C-47D9-A781-6D23AB5B4D48}"/>
              </a:ext>
            </a:extLst>
          </p:cNvPr>
          <p:cNvSpPr txBox="1"/>
          <p:nvPr/>
        </p:nvSpPr>
        <p:spPr>
          <a:xfrm flipH="1">
            <a:off x="131474" y="4911484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EAD547-BB69-4E3A-A32F-C68472DA40A1}"/>
              </a:ext>
            </a:extLst>
          </p:cNvPr>
          <p:cNvSpPr txBox="1"/>
          <p:nvPr/>
        </p:nvSpPr>
        <p:spPr>
          <a:xfrm flipH="1">
            <a:off x="131474" y="3935806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F5419-13EB-44F9-AFEA-902E5E3D1B06}"/>
              </a:ext>
            </a:extLst>
          </p:cNvPr>
          <p:cNvSpPr txBox="1"/>
          <p:nvPr/>
        </p:nvSpPr>
        <p:spPr>
          <a:xfrm flipH="1">
            <a:off x="131474" y="3012278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9C40ED-A246-455E-AFCE-CE6F5603311C}"/>
              </a:ext>
            </a:extLst>
          </p:cNvPr>
          <p:cNvSpPr txBox="1"/>
          <p:nvPr/>
        </p:nvSpPr>
        <p:spPr>
          <a:xfrm flipH="1">
            <a:off x="7731882" y="429559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42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372A153-66DD-4DCD-9F4A-97B2FB81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92" y="2912931"/>
            <a:ext cx="11010816" cy="1032138"/>
          </a:xfrm>
        </p:spPr>
        <p:txBody>
          <a:bodyPr/>
          <a:lstStyle/>
          <a:p>
            <a:r>
              <a:rPr lang="pl-PL" dirty="1" sz="7500"/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130985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0873" y="5848349"/>
            <a:ext cx="11022013" cy="438150"/>
          </a:xfrm>
        </p:spPr>
        <p:txBody>
          <a:bodyPr/>
          <a:lstStyle/>
          <a:p>
            <a:r>
              <a:rPr lang="pl-PL" dirty="1"/>
              <a:t>Scenariusz nr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1373" y="1771894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kurtkę?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1373" y="2763353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parasol?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1373" y="3908700"/>
            <a:ext cx="21717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teraz świeci słońce?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1373" y="4592384"/>
            <a:ext cx="217170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Jaka jest prognoza pogody na później?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794773" y="2661126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499873" y="4751010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36473" y="2989038"/>
            <a:ext cx="14351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1260" y="2432256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65859" y="320571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78406" y="393603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88625" y="156022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86797" y="2432255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35104" y="3724527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613119" y="1819546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60398" y="4081257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4,0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73549" y="2694549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304022" y="3546542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3,0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76015" y="4309421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2,5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85508-61F8-49EF-AB37-F6CB62C66806}"/>
              </a:ext>
            </a:extLst>
          </p:cNvPr>
          <p:cNvSpPr/>
          <p:nvPr/>
        </p:nvSpPr>
        <p:spPr>
          <a:xfrm>
            <a:off x="9926494" y="1059271"/>
            <a:ext cx="1047975" cy="10642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80B57-47AC-4385-8AD7-92D03D524983}"/>
              </a:ext>
            </a:extLst>
          </p:cNvPr>
          <p:cNvSpPr/>
          <p:nvPr/>
        </p:nvSpPr>
        <p:spPr>
          <a:xfrm>
            <a:off x="9926493" y="2245637"/>
            <a:ext cx="1047975" cy="10642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E5A49-D1FF-4823-9DE2-A97AC893EBB6}"/>
              </a:ext>
            </a:extLst>
          </p:cNvPr>
          <p:cNvSpPr/>
          <p:nvPr/>
        </p:nvSpPr>
        <p:spPr>
          <a:xfrm>
            <a:off x="9926493" y="3432003"/>
            <a:ext cx="1047975" cy="106421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E3E7B-25D4-45A7-AC1F-438A7F94E67B}"/>
              </a:ext>
            </a:extLst>
          </p:cNvPr>
          <p:cNvSpPr/>
          <p:nvPr/>
        </p:nvSpPr>
        <p:spPr>
          <a:xfrm>
            <a:off x="9926492" y="4618369"/>
            <a:ext cx="1047975" cy="106421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AC1F2-4E1F-455D-9401-2AE3914FAF99}"/>
              </a:ext>
            </a:extLst>
          </p:cNvPr>
          <p:cNvSpPr txBox="1"/>
          <p:nvPr/>
        </p:nvSpPr>
        <p:spPr>
          <a:xfrm>
            <a:off x="11072272" y="15440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67343-A3C4-48DF-9923-CBCAD4D8A983}"/>
              </a:ext>
            </a:extLst>
          </p:cNvPr>
          <p:cNvSpPr txBox="1"/>
          <p:nvPr/>
        </p:nvSpPr>
        <p:spPr>
          <a:xfrm>
            <a:off x="11072272" y="37919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171F8-9853-46AE-8A8A-228A559D2823}"/>
              </a:ext>
            </a:extLst>
          </p:cNvPr>
          <p:cNvSpPr txBox="1"/>
          <p:nvPr/>
        </p:nvSpPr>
        <p:spPr>
          <a:xfrm>
            <a:off x="11072272" y="4976713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4A16A5-8B75-42F6-9389-DE71A0238E82}"/>
              </a:ext>
            </a:extLst>
          </p:cNvPr>
          <p:cNvSpPr txBox="1"/>
          <p:nvPr/>
        </p:nvSpPr>
        <p:spPr>
          <a:xfrm>
            <a:off x="11072272" y="2652170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9C40ED-A246-455E-AFCE-CE6F5603311C}"/>
              </a:ext>
            </a:extLst>
          </p:cNvPr>
          <p:cNvSpPr txBox="1"/>
          <p:nvPr/>
        </p:nvSpPr>
        <p:spPr>
          <a:xfrm flipH="1">
            <a:off x="7731882" y="429559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FB1034-06AE-4013-BBFD-F442BC7D71C9}"/>
              </a:ext>
            </a:extLst>
          </p:cNvPr>
          <p:cNvSpPr/>
          <p:nvPr/>
        </p:nvSpPr>
        <p:spPr>
          <a:xfrm>
            <a:off x="2643824" y="2771547"/>
            <a:ext cx="6116715" cy="1701101"/>
          </a:xfrm>
          <a:prstGeom prst="rect">
            <a:avLst/>
          </a:prstGeom>
          <a:solidFill>
            <a:srgbClr val="0071C5">
              <a:alpha val="85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pl-PL" dirty="1" kumimoji="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+mj-lt"/>
                <a:ea typeface="Intel Clear" panose="020B0604020203020204" pitchFamily="34" charset="0"/>
                <a:cs typeface="Intel Clear" panose="020B0604020203020204" pitchFamily="34" charset="0"/>
                <a:sym typeface="Arial" panose="020B0604020202020204"/>
              </a:rPr>
              <a:t>Wynik = (1 x 1,5 ) + (0 x 1,0) + (1 x 3,0) + (0 x 2,5) – (1 x 4,0)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SG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l Clear" panose="020B0604020203020204" pitchFamily="34" charset="0"/>
              <a:cs typeface="Intel Clear" panose="020B0604020203020204" pitchFamily="34" charset="0"/>
              <a:sym typeface="Arial" panose="020B06040202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pl-PL" dirty="1" kumimoji="0" sz="2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+mj-lt"/>
                <a:ea typeface="Intel Clear" panose="020B0604020203020204" pitchFamily="34" charset="0"/>
                <a:cs typeface="Intel Clear" panose="020B0604020203020204" pitchFamily="34" charset="0"/>
                <a:sym typeface="Arial" panose="020B0604020202020204"/>
              </a:rPr>
              <a:t>Wynik = 0,5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643FB-E24E-4BAF-87EC-4EDC8940FA3F}"/>
              </a:ext>
            </a:extLst>
          </p:cNvPr>
          <p:cNvSpPr txBox="1"/>
          <p:nvPr/>
        </p:nvSpPr>
        <p:spPr>
          <a:xfrm flipH="1">
            <a:off x="131474" y="195235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52DA16-7F77-4BCD-836A-64B56D6DFA38}"/>
              </a:ext>
            </a:extLst>
          </p:cNvPr>
          <p:cNvSpPr txBox="1"/>
          <p:nvPr/>
        </p:nvSpPr>
        <p:spPr>
          <a:xfrm flipH="1">
            <a:off x="131474" y="4911484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285057-4201-4136-A617-6844E52E64E0}"/>
              </a:ext>
            </a:extLst>
          </p:cNvPr>
          <p:cNvSpPr txBox="1"/>
          <p:nvPr/>
        </p:nvSpPr>
        <p:spPr>
          <a:xfrm flipH="1">
            <a:off x="131474" y="3935806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209AD-FB7C-4C62-94C8-4268BA9FA851}"/>
              </a:ext>
            </a:extLst>
          </p:cNvPr>
          <p:cNvSpPr txBox="1"/>
          <p:nvPr/>
        </p:nvSpPr>
        <p:spPr>
          <a:xfrm flipH="1">
            <a:off x="131474" y="3012278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563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0873" y="5848349"/>
            <a:ext cx="11022013" cy="438150"/>
          </a:xfrm>
        </p:spPr>
        <p:txBody>
          <a:bodyPr/>
          <a:lstStyle/>
          <a:p>
            <a:r>
              <a:rPr lang="pl-PL" dirty="1"/>
              <a:t>Scenariusz nr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1373" y="1771894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kurtkę?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1373" y="2763353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parasol?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1373" y="3908700"/>
            <a:ext cx="21717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teraz świeci słońce?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1373" y="4592384"/>
            <a:ext cx="217170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Jaka jest prognoza pogody na później?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794773" y="2661126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499873" y="4751010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36473" y="2989038"/>
            <a:ext cx="14351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1260" y="2432256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65859" y="320571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78406" y="393603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88625" y="156022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86797" y="2432255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35104" y="3724527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613119" y="1819546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60398" y="4081257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4,0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73549" y="2694549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304022" y="3546542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3,0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76015" y="4309421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2,5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85508-61F8-49EF-AB37-F6CB62C66806}"/>
              </a:ext>
            </a:extLst>
          </p:cNvPr>
          <p:cNvSpPr/>
          <p:nvPr/>
        </p:nvSpPr>
        <p:spPr>
          <a:xfrm>
            <a:off x="9926494" y="1059271"/>
            <a:ext cx="1047975" cy="10642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80B57-47AC-4385-8AD7-92D03D524983}"/>
              </a:ext>
            </a:extLst>
          </p:cNvPr>
          <p:cNvSpPr/>
          <p:nvPr/>
        </p:nvSpPr>
        <p:spPr>
          <a:xfrm>
            <a:off x="9926493" y="2245637"/>
            <a:ext cx="1047975" cy="10642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E5A49-D1FF-4823-9DE2-A97AC893EBB6}"/>
              </a:ext>
            </a:extLst>
          </p:cNvPr>
          <p:cNvSpPr/>
          <p:nvPr/>
        </p:nvSpPr>
        <p:spPr>
          <a:xfrm>
            <a:off x="9926493" y="3432003"/>
            <a:ext cx="1047975" cy="106421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E3E7B-25D4-45A7-AC1F-438A7F94E67B}"/>
              </a:ext>
            </a:extLst>
          </p:cNvPr>
          <p:cNvSpPr/>
          <p:nvPr/>
        </p:nvSpPr>
        <p:spPr>
          <a:xfrm>
            <a:off x="9926492" y="4618369"/>
            <a:ext cx="1047975" cy="106421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750BC-4CAE-406F-B175-51815E998FE9}"/>
              </a:ext>
            </a:extLst>
          </p:cNvPr>
          <p:cNvSpPr txBox="1"/>
          <p:nvPr/>
        </p:nvSpPr>
        <p:spPr>
          <a:xfrm>
            <a:off x="11072272" y="27124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4B013-68F8-4EE5-9C98-4BFEAE48B68A}"/>
              </a:ext>
            </a:extLst>
          </p:cNvPr>
          <p:cNvSpPr txBox="1"/>
          <p:nvPr/>
        </p:nvSpPr>
        <p:spPr>
          <a:xfrm>
            <a:off x="11072272" y="49603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E0E15-86A9-4392-8122-95CBDD2178DC}"/>
              </a:ext>
            </a:extLst>
          </p:cNvPr>
          <p:cNvSpPr txBox="1"/>
          <p:nvPr/>
        </p:nvSpPr>
        <p:spPr>
          <a:xfrm>
            <a:off x="11072272" y="1458813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6670E-B029-4ECA-8E9A-F8CEF226B207}"/>
              </a:ext>
            </a:extLst>
          </p:cNvPr>
          <p:cNvSpPr txBox="1"/>
          <p:nvPr/>
        </p:nvSpPr>
        <p:spPr>
          <a:xfrm>
            <a:off x="11072272" y="3820570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3513C-49A3-4367-92D7-35721483A0BD}"/>
              </a:ext>
            </a:extLst>
          </p:cNvPr>
          <p:cNvSpPr txBox="1"/>
          <p:nvPr/>
        </p:nvSpPr>
        <p:spPr>
          <a:xfrm flipH="1">
            <a:off x="7731882" y="429559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2A01A-CC5F-4B17-877B-018A0CA407E7}"/>
              </a:ext>
            </a:extLst>
          </p:cNvPr>
          <p:cNvSpPr txBox="1"/>
          <p:nvPr/>
        </p:nvSpPr>
        <p:spPr>
          <a:xfrm flipH="1">
            <a:off x="131474" y="195235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8582A2-5061-4E9F-A1FD-BE05CB5EF067}"/>
              </a:ext>
            </a:extLst>
          </p:cNvPr>
          <p:cNvSpPr txBox="1"/>
          <p:nvPr/>
        </p:nvSpPr>
        <p:spPr>
          <a:xfrm flipH="1">
            <a:off x="131474" y="4911484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5C025B-44C4-4CBD-96F1-AF2D933B3FD3}"/>
              </a:ext>
            </a:extLst>
          </p:cNvPr>
          <p:cNvSpPr txBox="1"/>
          <p:nvPr/>
        </p:nvSpPr>
        <p:spPr>
          <a:xfrm flipH="1">
            <a:off x="131474" y="3935806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829AC9-F09F-4871-83F0-70F5EAA5AB7C}"/>
              </a:ext>
            </a:extLst>
          </p:cNvPr>
          <p:cNvSpPr txBox="1"/>
          <p:nvPr/>
        </p:nvSpPr>
        <p:spPr>
          <a:xfrm flipH="1">
            <a:off x="131474" y="3012278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49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Przykład perceptronu (wyjście do parku)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0873" y="5848349"/>
            <a:ext cx="11022013" cy="438150"/>
          </a:xfrm>
        </p:spPr>
        <p:txBody>
          <a:bodyPr/>
          <a:lstStyle/>
          <a:p>
            <a:r>
              <a:rPr lang="pl-PL" dirty="1"/>
              <a:t>Scenariusz nr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EB4C3-FC9E-49B7-875A-A29ED161EDE1}"/>
              </a:ext>
            </a:extLst>
          </p:cNvPr>
          <p:cNvSpPr/>
          <p:nvPr/>
        </p:nvSpPr>
        <p:spPr>
          <a:xfrm>
            <a:off x="451373" y="1771894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kurtkę?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DBF2-6226-4F50-93DE-C0ACBE247345}"/>
              </a:ext>
            </a:extLst>
          </p:cNvPr>
          <p:cNvSpPr/>
          <p:nvPr/>
        </p:nvSpPr>
        <p:spPr>
          <a:xfrm>
            <a:off x="451373" y="2763353"/>
            <a:ext cx="2171700" cy="7181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mam parasol?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90B0-F5D0-4DAA-B675-001133D5AABB}"/>
              </a:ext>
            </a:extLst>
          </p:cNvPr>
          <p:cNvSpPr/>
          <p:nvPr/>
        </p:nvSpPr>
        <p:spPr>
          <a:xfrm>
            <a:off x="451373" y="3908700"/>
            <a:ext cx="2171700" cy="4103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Czy teraz świeci słońce?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917818-622B-4796-9B96-9B96D2534157}"/>
              </a:ext>
            </a:extLst>
          </p:cNvPr>
          <p:cNvSpPr/>
          <p:nvPr/>
        </p:nvSpPr>
        <p:spPr>
          <a:xfrm>
            <a:off x="451373" y="4592384"/>
            <a:ext cx="2171700" cy="102592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Jaka jest prognoza pogody na później?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FAE41A-B886-499D-A2B8-5D8882B2B0DC}"/>
              </a:ext>
            </a:extLst>
          </p:cNvPr>
          <p:cNvSpPr/>
          <p:nvPr/>
        </p:nvSpPr>
        <p:spPr>
          <a:xfrm>
            <a:off x="4794773" y="2661126"/>
            <a:ext cx="1371600" cy="125085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47A628-9B12-49A1-9E39-CED219480382}"/>
              </a:ext>
            </a:extLst>
          </p:cNvPr>
          <p:cNvSpPr/>
          <p:nvPr/>
        </p:nvSpPr>
        <p:spPr>
          <a:xfrm>
            <a:off x="7499873" y="4751010"/>
            <a:ext cx="21717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sz="320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1505FE-6A08-4C18-BD46-65250C4C8069}"/>
              </a:ext>
            </a:extLst>
          </p:cNvPr>
          <p:cNvSpPr/>
          <p:nvPr/>
        </p:nvSpPr>
        <p:spPr>
          <a:xfrm>
            <a:off x="8236473" y="2989038"/>
            <a:ext cx="1435100" cy="59503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3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4CEFC00-1535-4F8E-B215-1BFB0E59DB29}"/>
              </a:ext>
            </a:extLst>
          </p:cNvPr>
          <p:cNvSpPr/>
          <p:nvPr/>
        </p:nvSpPr>
        <p:spPr>
          <a:xfrm rot="16483212">
            <a:off x="3571260" y="2432256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2006A85-9498-4C49-AF24-35C285F37E5D}"/>
              </a:ext>
            </a:extLst>
          </p:cNvPr>
          <p:cNvSpPr/>
          <p:nvPr/>
        </p:nvSpPr>
        <p:spPr>
          <a:xfrm rot="15534713">
            <a:off x="3565859" y="320571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26261AC-E132-4F92-9069-DFAF5569F4CB}"/>
              </a:ext>
            </a:extLst>
          </p:cNvPr>
          <p:cNvSpPr/>
          <p:nvPr/>
        </p:nvSpPr>
        <p:spPr>
          <a:xfrm rot="14965680">
            <a:off x="3578406" y="3936038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9960D7E-1836-44C6-8AEC-0A147FB52B52}"/>
              </a:ext>
            </a:extLst>
          </p:cNvPr>
          <p:cNvSpPr/>
          <p:nvPr/>
        </p:nvSpPr>
        <p:spPr>
          <a:xfrm rot="16980982">
            <a:off x="3588625" y="1560220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8BE204FE-753E-43F5-8E8A-28E65F96751A}"/>
              </a:ext>
            </a:extLst>
          </p:cNvPr>
          <p:cNvSpPr/>
          <p:nvPr/>
        </p:nvSpPr>
        <p:spPr>
          <a:xfrm rot="16200000">
            <a:off x="7186797" y="2432255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464EE16-1427-45D5-BA0B-51A18239046D}"/>
              </a:ext>
            </a:extLst>
          </p:cNvPr>
          <p:cNvSpPr/>
          <p:nvPr/>
        </p:nvSpPr>
        <p:spPr>
          <a:xfrm rot="8096887">
            <a:off x="6535104" y="3724527"/>
            <a:ext cx="302627" cy="1539521"/>
          </a:xfrm>
          <a:prstGeom prst="down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9351A9-24AE-4848-A225-5BC0D8277630}"/>
              </a:ext>
            </a:extLst>
          </p:cNvPr>
          <p:cNvSpPr txBox="1"/>
          <p:nvPr/>
        </p:nvSpPr>
        <p:spPr>
          <a:xfrm rot="1287712">
            <a:off x="3613119" y="1819546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03FB27-E757-4975-9A2A-310A9E388FCC}"/>
              </a:ext>
            </a:extLst>
          </p:cNvPr>
          <p:cNvSpPr txBox="1"/>
          <p:nvPr/>
        </p:nvSpPr>
        <p:spPr>
          <a:xfrm rot="2824942">
            <a:off x="6660398" y="4081257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4,0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F638E-34BF-4222-942D-00D20706F57E}"/>
              </a:ext>
            </a:extLst>
          </p:cNvPr>
          <p:cNvSpPr txBox="1"/>
          <p:nvPr/>
        </p:nvSpPr>
        <p:spPr>
          <a:xfrm rot="865674">
            <a:off x="3473549" y="2694549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1,0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931987-14B3-4AA1-9C23-454F0A9EE892}"/>
              </a:ext>
            </a:extLst>
          </p:cNvPr>
          <p:cNvSpPr txBox="1"/>
          <p:nvPr/>
        </p:nvSpPr>
        <p:spPr>
          <a:xfrm rot="21081777">
            <a:off x="3304022" y="3546542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3,0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F007FD-2C94-4DFE-B452-6C18D4464C3C}"/>
              </a:ext>
            </a:extLst>
          </p:cNvPr>
          <p:cNvSpPr txBox="1"/>
          <p:nvPr/>
        </p:nvSpPr>
        <p:spPr>
          <a:xfrm rot="20391795">
            <a:off x="3276015" y="4309421"/>
            <a:ext cx="50494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Neue"/>
              </a:rPr>
              <a:t>2,5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85508-61F8-49EF-AB37-F6CB62C66806}"/>
              </a:ext>
            </a:extLst>
          </p:cNvPr>
          <p:cNvSpPr/>
          <p:nvPr/>
        </p:nvSpPr>
        <p:spPr>
          <a:xfrm>
            <a:off x="9926494" y="1059271"/>
            <a:ext cx="1047975" cy="10642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80B57-47AC-4385-8AD7-92D03D524983}"/>
              </a:ext>
            </a:extLst>
          </p:cNvPr>
          <p:cNvSpPr/>
          <p:nvPr/>
        </p:nvSpPr>
        <p:spPr>
          <a:xfrm>
            <a:off x="9926493" y="2245637"/>
            <a:ext cx="1047975" cy="10642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E5A49-D1FF-4823-9DE2-A97AC893EBB6}"/>
              </a:ext>
            </a:extLst>
          </p:cNvPr>
          <p:cNvSpPr/>
          <p:nvPr/>
        </p:nvSpPr>
        <p:spPr>
          <a:xfrm>
            <a:off x="9926493" y="3432003"/>
            <a:ext cx="1047975" cy="106421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E3E7B-25D4-45A7-AC1F-438A7F94E67B}"/>
              </a:ext>
            </a:extLst>
          </p:cNvPr>
          <p:cNvSpPr/>
          <p:nvPr/>
        </p:nvSpPr>
        <p:spPr>
          <a:xfrm>
            <a:off x="9926492" y="4618369"/>
            <a:ext cx="1047975" cy="106421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750BC-4CAE-406F-B175-51815E998FE9}"/>
              </a:ext>
            </a:extLst>
          </p:cNvPr>
          <p:cNvSpPr txBox="1"/>
          <p:nvPr/>
        </p:nvSpPr>
        <p:spPr>
          <a:xfrm>
            <a:off x="11072272" y="27124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54B013-68F8-4EE5-9C98-4BFEAE48B68A}"/>
              </a:ext>
            </a:extLst>
          </p:cNvPr>
          <p:cNvSpPr txBox="1"/>
          <p:nvPr/>
        </p:nvSpPr>
        <p:spPr>
          <a:xfrm>
            <a:off x="11072272" y="4960307"/>
            <a:ext cx="5482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TAK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E0E15-86A9-4392-8122-95CBDD2178DC}"/>
              </a:ext>
            </a:extLst>
          </p:cNvPr>
          <p:cNvSpPr txBox="1"/>
          <p:nvPr/>
        </p:nvSpPr>
        <p:spPr>
          <a:xfrm>
            <a:off x="11072272" y="1458813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6670E-B029-4ECA-8E9A-F8CEF226B207}"/>
              </a:ext>
            </a:extLst>
          </p:cNvPr>
          <p:cNvSpPr txBox="1"/>
          <p:nvPr/>
        </p:nvSpPr>
        <p:spPr>
          <a:xfrm>
            <a:off x="11072272" y="3820570"/>
            <a:ext cx="45044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NIE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C3513C-49A3-4367-92D7-35721483A0BD}"/>
              </a:ext>
            </a:extLst>
          </p:cNvPr>
          <p:cNvSpPr txBox="1"/>
          <p:nvPr/>
        </p:nvSpPr>
        <p:spPr>
          <a:xfrm flipH="1">
            <a:off x="7731882" y="429559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C82EA-14CB-40FD-B202-0A5A2E72902F}"/>
              </a:ext>
            </a:extLst>
          </p:cNvPr>
          <p:cNvSpPr/>
          <p:nvPr/>
        </p:nvSpPr>
        <p:spPr>
          <a:xfrm>
            <a:off x="2643824" y="2771547"/>
            <a:ext cx="6116715" cy="1701101"/>
          </a:xfrm>
          <a:prstGeom prst="rect">
            <a:avLst/>
          </a:prstGeom>
          <a:solidFill>
            <a:srgbClr val="0071C5">
              <a:alpha val="85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pl-PL" dirty="1" kumimoji="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+mj-lt"/>
                <a:ea typeface="Intel Clear" panose="020B0604020203020204" pitchFamily="34" charset="0"/>
                <a:cs typeface="Intel Clear" panose="020B0604020203020204" pitchFamily="34" charset="0"/>
                <a:sym typeface="Arial" panose="020B0604020202020204"/>
              </a:rPr>
              <a:t>Wynik = (0 x 1,5 ) + (1 x 1,0) + (0 x 3,0) + (1 x 2,5) – (1 x 4,0)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SG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Intel Clear" panose="020B0604020203020204" pitchFamily="34" charset="0"/>
              <a:cs typeface="Intel Clear" panose="020B0604020203020204" pitchFamily="34" charset="0"/>
              <a:sym typeface="Arial" panose="020B060402020202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pl-PL" dirty="1" kumimoji="0" sz="2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+mj-lt"/>
                <a:ea typeface="Intel Clear" panose="020B0604020203020204" pitchFamily="34" charset="0"/>
                <a:cs typeface="Intel Clear" panose="020B0604020203020204" pitchFamily="34" charset="0"/>
                <a:sym typeface="Arial" panose="020B0604020202020204"/>
              </a:rPr>
              <a:t>Wynik = - 0,5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BFB41C-BE94-4D43-8FFA-090C2FD0CB4B}"/>
              </a:ext>
            </a:extLst>
          </p:cNvPr>
          <p:cNvSpPr txBox="1"/>
          <p:nvPr/>
        </p:nvSpPr>
        <p:spPr>
          <a:xfrm flipH="1">
            <a:off x="131474" y="1952352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D3D324-FBEF-4940-AED8-AE84E150E504}"/>
              </a:ext>
            </a:extLst>
          </p:cNvPr>
          <p:cNvSpPr txBox="1"/>
          <p:nvPr/>
        </p:nvSpPr>
        <p:spPr>
          <a:xfrm flipH="1">
            <a:off x="131474" y="4911484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5D8614-1EF7-41C3-951F-C3351866F5B9}"/>
              </a:ext>
            </a:extLst>
          </p:cNvPr>
          <p:cNvSpPr txBox="1"/>
          <p:nvPr/>
        </p:nvSpPr>
        <p:spPr>
          <a:xfrm flipH="1">
            <a:off x="131474" y="3935806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9FB2B0-121E-4CEB-980C-002C59F94E77}"/>
              </a:ext>
            </a:extLst>
          </p:cNvPr>
          <p:cNvSpPr txBox="1"/>
          <p:nvPr/>
        </p:nvSpPr>
        <p:spPr>
          <a:xfrm flipH="1">
            <a:off x="131474" y="3012278"/>
            <a:ext cx="62910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4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816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Zadanie grupowe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79D9-653B-AD4F-A793-F3C875217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40" y="1849749"/>
            <a:ext cx="11010900" cy="2247355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pl-PL" dirty="1" sz="2800"/>
              <a:t>Czy zagrać dziś w koszykówkę?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Czy uczyć się do sprawdzaniu z matematyki?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Czy obejrzeć film na Netflixie?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9227" y="4501608"/>
            <a:ext cx="11022013" cy="438150"/>
          </a:xfrm>
        </p:spPr>
        <p:txBody>
          <a:bodyPr/>
          <a:lstStyle/>
          <a:p>
            <a:r>
              <a:rPr lang="pl-PL" dirty="1"/>
              <a:t>Zastosujcie perceptron do tych przykładów</a:t>
            </a:r>
          </a:p>
        </p:txBody>
      </p:sp>
    </p:spTree>
    <p:extLst>
      <p:ext uri="{BB962C8B-B14F-4D97-AF65-F5344CB8AC3E}">
        <p14:creationId xmlns:p14="http://schemas.microsoft.com/office/powerpoint/2010/main" val="8491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Prezentacja grupowa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780F56-42CF-4152-9BBF-9A892B747E4D}"/>
              </a:ext>
            </a:extLst>
          </p:cNvPr>
          <p:cNvSpPr txBox="1">
            <a:spLocks/>
          </p:cNvSpPr>
          <p:nvPr/>
        </p:nvSpPr>
        <p:spPr>
          <a:xfrm>
            <a:off x="560340" y="1849749"/>
            <a:ext cx="11010900" cy="2247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60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1143000" indent="-1143000">
              <a:buFont typeface="+mj-lt"/>
              <a:buAutoNum type="arabicPeriod"/>
            </a:pPr>
            <a:r>
              <a:rPr lang="pl-PL" dirty="1" sz="2800"/>
              <a:t>Czy zagrać dziś w koszykówkę?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Czy uczyć się do sprawdzaniu z matematyki?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Czy obejrzeć film na Netflixie?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067CAA-7DEC-4269-BEAF-3CE5CA4408E7}"/>
              </a:ext>
            </a:extLst>
          </p:cNvPr>
          <p:cNvSpPr txBox="1">
            <a:spLocks/>
          </p:cNvSpPr>
          <p:nvPr/>
        </p:nvSpPr>
        <p:spPr>
          <a:xfrm>
            <a:off x="549227" y="4501608"/>
            <a:ext cx="11022013" cy="43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pl-PL" dirty="1"/>
              <a:t>Zastosujcie perceptron do tych przykładów</a:t>
            </a:r>
          </a:p>
        </p:txBody>
      </p:sp>
    </p:spTree>
    <p:extLst>
      <p:ext uri="{BB962C8B-B14F-4D97-AF65-F5344CB8AC3E}">
        <p14:creationId xmlns:p14="http://schemas.microsoft.com/office/powerpoint/2010/main" val="13420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372A153-66DD-4DCD-9F4A-97B2FB81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92" y="2603159"/>
            <a:ext cx="11010816" cy="1651681"/>
          </a:xfrm>
        </p:spPr>
        <p:txBody>
          <a:bodyPr/>
          <a:lstStyle/>
          <a:p>
            <a:r>
              <a:rPr lang="pl-PL" dirty="1"/>
              <a:t>Modyfikacja działania prostej aplikacji AI</a:t>
            </a:r>
          </a:p>
        </p:txBody>
      </p:sp>
    </p:spTree>
    <p:extLst>
      <p:ext uri="{BB962C8B-B14F-4D97-AF65-F5344CB8AC3E}">
        <p14:creationId xmlns:p14="http://schemas.microsoft.com/office/powerpoint/2010/main" val="14223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﻿<?xml version="1.0" encoding="UTF-8" standalone="yes"?>
<p:sld xmlns:a="http://schemas.openxmlformats.org/drawingml/2006/main" xmlns:r="http://schemas.openxmlformats.org/officeDocument/2006/relationships" xmlns:p="http://schemas.openxmlformats.org/presentationml/2006/main"><p:cSld><p:spTree><p:nvGrpSpPr><p:cNvPr id="1" name=""/><p:cNvGrpSpPr/><p:nvPr/></p:nvGrpSpPr><p:grpSpPr><a:xfrm><a:off x="0" y="0"/><a:ext cx="0" cy="0"/><a:chOff x="0" y="0"/><a:chExt cx="0" cy="0"/></a:xfrm></p:grpSpPr><p:sp><p:nvSpPr><p:cNvPr id="2" name="Title 1"><a:extLst><a:ext uri="{FF2B5EF4-FFF2-40B4-BE49-F238E27FC236}"><a16:creationId xmlns:a16="http://schemas.microsoft.com/office/drawing/2014/main" id="{156DD1F4-09BB-254A-88E5-2438D0D2A747}"/></a:ext></a:extLst></p:cNvPr><p:cNvSpPr><a:spLocks noGrp="1"/></p:cNvSpPr><p:nvPr><p:ph type="title"/></p:nvPr></p:nvSpPr><p:spPr/><p:txBody><a:bodyPr/><a:lstStyle/><a:p><a:r><a:rPr lang="pl-PL" dirty="1"/><a:t>Czym jest Teachable Machine?</a:t></a:r></a:p></p:txBody></p:sp><p:sp><p:nvSpPr><p:cNvPr id="3" name="Text Placeholder 2"><a:extLst><a:ext uri="{FF2B5EF4-FFF2-40B4-BE49-F238E27FC236}"><a16:creationId xmlns:a16="http://schemas.microsoft.com/office/drawing/2014/main" id="{544579D9-653B-AD4F-A793-F3C87521766D}"/></a:ext></a:extLst></p:cNvPr><p:cNvSpPr><a:spLocks noGrp="1"/></p:cNvSpPr><p:nvPr><p:ph type="body" sz="quarter" idx="10"/></p:nvPr></p:nvSpPr><p:spPr><a:xfrm><a:off x="571501" y="1733630"/><a:ext cx="11010900" cy="3719897"/></a:xfrm></p:spPr><p:txBody><a:bodyPr><a:normAutofit/></a:bodyPr><a:lstStyle/><a:p><a:r><a:rPr lang="pl-PL" dirty="1" sz="2800"/><a:t>Kliknij </a:t></a:r><a:r><a:rPr lang="pl-PL" dirty="1" sz="2800"><a:hlinkClick r:id="rId3"><a:extLst><a:ext uri="{A12FA001-AC4F-418D-AE19-62706E023703}"><ahyp:hlinkClr xmlns:ahyp="http://schemas.microsoft.com/office/drawing/2018/hyperlinkcolor" val="tx"/></a:ext></a:extLst></a:rPr><a:t>tutaj</a:t></a:r><a:r><a:rPr lang="pl-PL" dirty="1" sz="2800"/><a:t>, aby odtworzyć film!</a:t></a:r></a:p></p:txBody></p:sp><p:sp><p:nvSpPr><p:cNvPr id="5" name="TextBox 4"><a:extLst><a:ext uri="{FF2B5EF4-FFF2-40B4-BE49-F238E27FC236}"><a16:creationId xmlns:a16="http://schemas.microsoft.com/office/drawing/2014/main" id="{3123085C-950B-4B7E-A49E-D93795DC1BAC}"/></a:ext></a:extLst></p:cNvPr><p:cNvSpPr txBox="1"/><p:nvPr/></p:nvSpPr><p:spPr><a:xfrm><a:off x="4605867" y="6147045"/><a:ext cx="8559800" cy="123111"/></a:xfrm><a:prstGeom prst="rect"><a:avLst/></a:prstGeom><a:noFill/><a:ln w="12700" cap="flat"><a:noFill/><a:miter lim="400000"/></a:ln><a:effectLst/><a:sp3d/></p:spPr><p:style><a:lnRef idx="0"><a:scrgbClr r="0" g="0" b="0"/></a:lnRef><a:fillRef idx="0"><a:scrgbClr r="0" g="0" b="0"/></a:fillRef><a:effectRef idx="0"><a:scrgbClr r="0" g="0" b="0"/></a:effectRef><a:fontRef idx="none"/></p:style><p:txBody><a:bodyPr rot="0" spcFirstLastPara="1" vertOverflow="overflow" horzOverflow="overflow" vert="horz" wrap="square" lIns="0" tIns="0" rIns="0" bIns="0" numCol="1" spcCol="38100" rtlCol="0" anchor="t" anchorCtr="0"><a:spAutoFit/></a:bodyPr><a:lstStyle/><a:p><a:pPr marL="0" marR="0" indent="0" algn="l" defTabSz="2438338" rtl="0" fontAlgn="auto" latinLnBrk="0" hangingPunct="0"><a:lnSpc><a:spcPct val="100000"/></a:lnSpc><a:spcBef><a:spcPts val="0"/></a:spcBef><a:spcAft><a:spcPts val="0"/></a:spcAft><a:buClrTx/><a:buSzTx/><a:buFontTx/><a:buNone/><a:tabLst/></a:pP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 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Google, (7 listopada 2019).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 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Teachable Machine 2.0: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 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Making AI easier for everyone.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 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Dostęp: https://www.youtube.com/watch?v=T2qQGqZxkD0</a:t></a:r></a:p></p:txBody></p:sp></p:spTree><p:extLst><p:ext uri="{BB962C8B-B14F-4D97-AF65-F5344CB8AC3E}"><p14:creationId xmlns:p14="http://schemas.microsoft.com/office/powerpoint/2010/main" val="9793388"/></p:ext></p:extLst></p:cSld><p:clrMapOvr><a:masterClrMapping/></p:clrMapOvr><mc:AlternateContent xmlns:mc="http://schemas.openxmlformats.org/markup-compatibility/2006" xmlns:p14="http://schemas.microsoft.com/office/powerpoint/2010/main"><mc:Choice Requires="p14"><p:transition spd="med" p14:dur="700"><p:fade/></p:transition></mc:Choice><mc:Fallback xmlns=""><p:transition spd="med"><p:fade/></p:transition></mc:Fallback></mc:AlternateContent></p:sld>
</file>

<file path=ppt/slides/slide27.xml>﻿<?xml version="1.0" encoding="UTF-8" standalone="yes"?>
<p:sld xmlns:a="http://schemas.openxmlformats.org/drawingml/2006/main" xmlns:r="http://schemas.openxmlformats.org/officeDocument/2006/relationships" xmlns:p="http://schemas.openxmlformats.org/presentationml/2006/main"><p:cSld><p:spTree><p:nvGrpSpPr><p:cNvPr id="1" name=""/><p:cNvGrpSpPr/><p:nvPr/></p:nvGrpSpPr><p:grpSpPr><a:xfrm><a:off x="0" y="0"/><a:ext cx="0" cy="0"/><a:chOff x="0" y="0"/><a:chExt cx="0" cy="0"/></a:xfrm></p:grpSpPr><p:sp><p:nvSpPr><p:cNvPr id="2" name="Title 1"><a:extLst><a:ext uri="{FF2B5EF4-FFF2-40B4-BE49-F238E27FC236}"><a16:creationId xmlns:a16="http://schemas.microsoft.com/office/drawing/2014/main" id="{156DD1F4-09BB-254A-88E5-2438D0D2A747}"/></a:ext></a:extLst></p:cNvPr><p:cNvSpPr><a:spLocks noGrp="1"/></p:cNvSpPr><p:nvPr><p:ph type="title"/></p:nvPr></p:nvSpPr><p:spPr/><p:txBody><a:bodyPr/><a:lstStyle/><a:p><a:r><a:rPr lang="pl-PL" dirty="1"/><a:t>Teachable Machine</a:t></a:r></a:p></p:txBody></p:sp><p:sp><p:nvSpPr><p:cNvPr id="4" name="Text Placeholder 3"><a:extLst><a:ext uri="{FF2B5EF4-FFF2-40B4-BE49-F238E27FC236}"><a16:creationId xmlns:a16="http://schemas.microsoft.com/office/drawing/2014/main" id="{331EF68B-A4F1-3E47-BE81-E950F39E62CA}"/></a:ext></a:extLst></p:cNvPr><p:cNvSpPr><a:spLocks noGrp="1"/></p:cNvSpPr><p:nvPr><p:ph type="body" sz="quarter" idx="29"/></p:nvPr></p:nvSpPr><p:spPr><a:xfrm><a:off x="1586261" y="5507541"/><a:ext cx="11022013" cy="438150"/></a:xfrm></p:spPr><p:txBody><a:bodyPr/><a:lstStyle/><a:p><a:r><a:rPr lang="pl-PL" dirty="1"/><a:t>Krok 1:</a:t></a:r><a:r><a:rPr lang="pl-PL" dirty="1"/><a:t> </a:t></a:r><a:r><a:rPr lang="pl-PL" dirty="1"><a:solidFill><a:schemeClr val="tx1"/></a:solidFill><a:hlinkClick r:id="rId3"><a:extLst><a:ext uri="{A12FA001-AC4F-418D-AE19-62706E023703}"><ahyp:hlinkClr xmlns:ahyp="http://schemas.microsoft.com/office/drawing/2018/hyperlinkcolor" val="tx"/></a:ext></a:extLst></a:rPr><a:t>https://teachablemachine.withgoogle.com/train</a:t></a:r><a:r><a:rPr lang="pl-PL" dirty="1"><a:solidFill><a:schemeClr val="tx1"/></a:solidFill></a:rPr><a:t> </a:t></a:r></a:p></p:txBody></p:sp><p:pic><p:nvPicPr><p:cNvPr id="6" name="Picture 5"><a:extLst><a:ext uri="{FF2B5EF4-FFF2-40B4-BE49-F238E27FC236}"><a16:creationId xmlns:a16="http://schemas.microsoft.com/office/drawing/2014/main" id="{C07E9E97-5BFB-4038-BF99-9A4F9434A791}"/></a:ext></a:extLst></p:cNvPr><p:cNvPicPr><a:picLocks noChangeAspect="1"/></p:cNvPicPr><p:nvPr/></p:nvPicPr><p:blipFill><a:blip r:embed="rId4"/><a:stretch><a:fillRect/></a:stretch></p:blipFill><p:spPr><a:xfrm><a:off x="2395639" y="1620644"/><a:ext cx="7200000" cy="3435719"/></a:xfrm><a:prstGeom prst="rect"><a:avLst/></a:prstGeom></p:spPr></p:pic><p:sp><p:nvSpPr><p:cNvPr id="8" name="Arrow: Right 7"><a:extLst><a:ext uri="{FF2B5EF4-FFF2-40B4-BE49-F238E27FC236}"><a16:creationId xmlns:a16="http://schemas.microsoft.com/office/drawing/2014/main" id="{3242334B-7430-40C8-8BB2-5C693AC19BE2}"/></a:ext></a:extLst></p:cNvPr><p:cNvSpPr/><p:nvPr/></p:nvSpPr><p:spPr><a:xfrm><a:off x="2068427" y="3369267"/><a:ext cx="811863" cy="448861"/></a:xfrm><a:prstGeom prst="rightArrow"><a:avLst/></a:prstGeom><a:solidFill><a:srgbClr val="00B050"/></a:solidFill><a:ln><a:solidFill><a:srgbClr val="00B050"/></a:solidFill></a:ln></p:spPr><p:style><a:lnRef idx="2"><a:schemeClr val="accent1"><a:shade val="50000"/></a:schemeClr></a:lnRef><a:fillRef idx="1"><a:schemeClr val="accent1"/></a:fillRef><a:effectRef idx="0"><a:schemeClr val="accent1"/></a:effectRef><a:fontRef idx="minor"><a:schemeClr val="lt1"/></a:fontRef></p:style><p:txBody><a:bodyPr rtlCol="0" anchor="ctr"/><a:lstStyle/><a:p><a:pPr algn="ctr"/><a:endParaRPr lang="en-SG"><a:uFillTx/><a:latin typeface="Intel Clear" panose="020B0604020203020204" pitchFamily="34" charset="0"/><a:ea typeface="Intel Clear" panose="020B0604020203020204" pitchFamily="34" charset="0"/><a:cs typeface="Intel Clear" panose="020B0604020203020204" pitchFamily="34" charset="0"/></a:endParaRPr></a:p></p:txBody></p:sp><p:sp><p:nvSpPr><p:cNvPr id="5" name="TextBox 4"><a:extLst><a:ext uri="{FF2B5EF4-FFF2-40B4-BE49-F238E27FC236}"><a16:creationId xmlns:a16="http://schemas.microsoft.com/office/drawing/2014/main" id="{97ACB131-89BA-4B3A-B849-D5E3B385880F}"/></a:ext></a:extLst></p:cNvPr><p:cNvSpPr txBox="1"/><p:nvPr/></p:nvSpPr><p:spPr><a:xfrm><a:off x="3355322" y="5218056"/><a:ext cx="5280633" cy="127792"/></a:xfrm><a:prstGeom prst="rect"><a:avLst/></a:prstGeom><a:noFill/><a:ln w="12700" cap="flat"><a:noFill/><a:miter lim="400000"/></a:ln><a:effectLst/><a:sp3d/></p:spPr><p:style><a:lnRef idx="0"><a:scrgbClr r="0" g="0" b="0"/></a:lnRef><a:fillRef idx="0"><a:scrgbClr r="0" g="0" b="0"/></a:fillRef><a:effectRef idx="0"><a:scrgbClr r="0" g="0" b="0"/></a:effectRef><a:fontRef idx="none"/></p:style><p:txBody><a:bodyPr rot="0" spcFirstLastPara="1" vertOverflow="overflow" horzOverflow="overflow" vert="horz" wrap="square" lIns="0" tIns="0" rIns="0" bIns="0" numCol="1" spcCol="38100" rtlCol="0" anchor="t" anchorCtr="0"><a:spAutoFit/></a:bodyPr><a:lstStyle/><a:p><a:pPr marL="0" marR="0" indent="0" algn="l" defTabSz="2438338" rtl="0" fontAlgn="auto" latinLnBrk="0" hangingPunct="0"><a:lnSpc><a:spcPct val="100000"/></a:lnSpc><a:spcBef><a:spcPts val="0"/></a:spcBef><a:spcAft><a:spcPts val="0"/></a:spcAft><a:buClrTx/><a:buSzTx/><a:buFontTx/><a:buNone/><a:tabLst/></a:pP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[Obraz zrzutów ekranu]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 </a:t></a:r><a:r><a:rPr lang="pl-PL" dirty="1" kumimoji="0" sz="800" b="0" i="0" u="none" strike="noStrike" cap="none" normalizeH="0" baseline="0"><a:ln><a:noFill/></a:ln><a:uFillTx/><a:latin typeface="+mn-lt"/><a:ea typeface="+mn-ea"/><a:cs typeface="+mn-cs"/><a:sym typeface="Helvetica Neue"/></a:rPr><a:t>Dostęp 9 października 2020: https://teachablemachine.withgoogle.com/train</a:t></a:r></a:p></p:txBody></p:sp></p:spTree><p:extLst><p:ext uri="{BB962C8B-B14F-4D97-AF65-F5344CB8AC3E}"><p14:creationId xmlns:p14="http://schemas.microsoft.com/office/powerpoint/2010/main" val="269237813"/></p:ext></p:extLst></p:cSld><p:clrMapOvr><a:masterClrMapping/></p:clrMapOvr><mc:AlternateContent xmlns:mc="http://schemas.openxmlformats.org/markup-compatibility/2006" xmlns:p14="http://schemas.microsoft.com/office/powerpoint/2010/main"><mc:Choice Requires="p14"><p:transition spd="med" p14:dur="700"><p:fade/></p:transition></mc:Choice><mc:Fallback xmlns=""><p:transition spd="med"><p:fade/></p:transition></mc:Fallback></mc:AlternateContent>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73480" y="5509550"/>
            <a:ext cx="11022013" cy="438150"/>
          </a:xfrm>
        </p:spPr>
        <p:txBody>
          <a:bodyPr/>
          <a:lstStyle/>
          <a:p>
            <a:r>
              <a:rPr lang="pl-PL" dirty="1"/>
              <a:t>Krok 2:</a:t>
            </a:r>
            <a:r>
              <a:rPr lang="pl-PL" dirty="1"/>
              <a:t> </a:t>
            </a:r>
            <a:r>
              <a:rPr lang="pl-PL" dirty="1"/>
              <a:t>Zmień nazwę „Class 1”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D5552-9005-48C6-8BB8-925AAA02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87" y="1657550"/>
            <a:ext cx="7200000" cy="345369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C9CC5AB-BB5C-406F-927F-E1FFA9075D5F}"/>
              </a:ext>
            </a:extLst>
          </p:cNvPr>
          <p:cNvSpPr/>
          <p:nvPr/>
        </p:nvSpPr>
        <p:spPr>
          <a:xfrm>
            <a:off x="1864255" y="1964989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39993" y="5509552"/>
            <a:ext cx="4000500" cy="448860"/>
          </a:xfrm>
        </p:spPr>
        <p:txBody>
          <a:bodyPr/>
          <a:lstStyle/>
          <a:p>
            <a:r>
              <a:rPr lang="pl-PL" dirty="1"/>
              <a:t>Krok 3:</a:t>
            </a:r>
            <a:r>
              <a:rPr lang="pl-PL" dirty="1"/>
              <a:t> </a:t>
            </a:r>
            <a:r>
              <a:rPr lang="pl-PL" dirty="1"/>
              <a:t>Wybierz „Webcam”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8DD06-B361-4FF7-AA0C-F1BDBE25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790" y="1626227"/>
            <a:ext cx="7200000" cy="344942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FDD78AE-7D9E-4D5E-9B50-8716539A5ACD}"/>
              </a:ext>
            </a:extLst>
          </p:cNvPr>
          <p:cNvSpPr/>
          <p:nvPr/>
        </p:nvSpPr>
        <p:spPr>
          <a:xfrm>
            <a:off x="1708758" y="2617335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1" sz="6000"/>
              <a:t>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79D9-653B-AD4F-A793-F3C875217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1918596"/>
            <a:ext cx="11010900" cy="3719897"/>
          </a:xfrm>
        </p:spPr>
        <p:txBody>
          <a:bodyPr>
            <a:normAutofit/>
          </a:bodyPr>
          <a:lstStyle/>
          <a:p>
            <a:pPr marL="1143000" indent="-1143000">
              <a:buAutoNum type="arabicPeriod"/>
            </a:pPr>
            <a:r>
              <a:rPr lang="pl-PL" dirty="1" sz="2800" b="1">
                <a:latin typeface="+mj-lt"/>
              </a:rPr>
              <a:t>Co kryje w sobie AI?</a:t>
            </a:r>
          </a:p>
          <a:p>
            <a:pPr marL="1143000" indent="-1143000">
              <a:buAutoNum type="arabicPeriod"/>
            </a:pPr>
            <a:r>
              <a:rPr lang="pl-PL" dirty="1" sz="2800" b="1">
                <a:latin typeface="+mj-lt"/>
              </a:rPr>
              <a:t>Zabawa z aplikacją Teachable Machine</a:t>
            </a:r>
          </a:p>
          <a:p>
            <a:pPr marL="1143000" indent="-1143000">
              <a:buAutoNum type="arabicPeriod"/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5578" y="5662349"/>
            <a:ext cx="11022013" cy="438150"/>
          </a:xfrm>
        </p:spPr>
        <p:txBody>
          <a:bodyPr/>
          <a:lstStyle/>
          <a:p>
            <a:r>
              <a:rPr lang="pl-PL" dirty="1"/>
              <a:t>Krok 4:</a:t>
            </a:r>
            <a:r>
              <a:rPr lang="pl-PL" dirty="1"/>
              <a:t> </a:t>
            </a:r>
            <a:r>
              <a:rPr lang="pl-PL" dirty="1"/>
              <a:t>Kliknij „Hold to record”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36347-D741-41C3-ABA6-9D509B49B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00" y="1469619"/>
            <a:ext cx="4680000" cy="391876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6E35785-A2F6-4992-A0DC-B5882DDA6B90}"/>
              </a:ext>
            </a:extLst>
          </p:cNvPr>
          <p:cNvSpPr/>
          <p:nvPr/>
        </p:nvSpPr>
        <p:spPr>
          <a:xfrm>
            <a:off x="3017168" y="4587694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14F4325-DEBA-43F0-89F2-3FB05788F9A7}"/>
              </a:ext>
            </a:extLst>
          </p:cNvPr>
          <p:cNvSpPr/>
          <p:nvPr/>
        </p:nvSpPr>
        <p:spPr>
          <a:xfrm flipH="1">
            <a:off x="6096000" y="1940360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79441" y="5621416"/>
            <a:ext cx="11022013" cy="438150"/>
          </a:xfrm>
        </p:spPr>
        <p:txBody>
          <a:bodyPr/>
          <a:lstStyle/>
          <a:p>
            <a:r>
              <a:rPr lang="pl-PL" dirty="1"/>
              <a:t>Krok 5:</a:t>
            </a:r>
            <a:r>
              <a:rPr lang="pl-PL" dirty="1"/>
              <a:t> </a:t>
            </a:r>
            <a:r>
              <a:rPr lang="pl-PL" dirty="1"/>
              <a:t>Powtórz kroki 2–4 dla „Class 2”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9ABC2-27CB-40AD-9672-AABE19602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673" y="1547967"/>
            <a:ext cx="5760000" cy="376206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FE102E2-54E0-4C7C-8207-6A5CB4363E48}"/>
              </a:ext>
            </a:extLst>
          </p:cNvPr>
          <p:cNvSpPr/>
          <p:nvPr/>
        </p:nvSpPr>
        <p:spPr>
          <a:xfrm>
            <a:off x="2239070" y="3349110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9510" y="5621065"/>
            <a:ext cx="11022013" cy="438150"/>
          </a:xfrm>
        </p:spPr>
        <p:txBody>
          <a:bodyPr/>
          <a:lstStyle/>
          <a:p>
            <a:r>
              <a:rPr lang="pl-PL" dirty="1"/>
              <a:t>Krok 6:</a:t>
            </a:r>
            <a:r>
              <a:rPr lang="pl-PL" dirty="1"/>
              <a:t> </a:t>
            </a:r>
            <a:r>
              <a:rPr lang="pl-PL" dirty="1"/>
              <a:t>Powtórz kroki 2–4 dla „Add a class” (Dodaj klasę)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BCA82-2A05-4886-B971-345A2D54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673" y="1547967"/>
            <a:ext cx="5760000" cy="376206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5EE1C31-50EF-4811-A06B-2B421130CF8B}"/>
              </a:ext>
            </a:extLst>
          </p:cNvPr>
          <p:cNvSpPr/>
          <p:nvPr/>
        </p:nvSpPr>
        <p:spPr>
          <a:xfrm>
            <a:off x="3566065" y="4808983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816504" y="5665669"/>
            <a:ext cx="4302813" cy="478653"/>
          </a:xfrm>
        </p:spPr>
        <p:txBody>
          <a:bodyPr/>
          <a:lstStyle/>
          <a:p>
            <a:r>
              <a:rPr lang="pl-PL" dirty="1"/>
              <a:t>Krok 7:</a:t>
            </a:r>
            <a:r>
              <a:rPr lang="pl-PL" dirty="1"/>
              <a:t> </a:t>
            </a:r>
            <a:r>
              <a:rPr lang="pl-PL" dirty="1"/>
              <a:t>Kliknij „Train Model”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EDA1E-96A0-498E-A257-F4D67934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88" y="1395761"/>
            <a:ext cx="7200000" cy="406647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1281951-DA6A-45F9-8C1F-99B8EDBBC337}"/>
              </a:ext>
            </a:extLst>
          </p:cNvPr>
          <p:cNvSpPr/>
          <p:nvPr/>
        </p:nvSpPr>
        <p:spPr>
          <a:xfrm>
            <a:off x="6783347" y="2755630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BFB22-ED6C-4DE8-9D17-4C5FD450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267" y="1445245"/>
            <a:ext cx="4796510" cy="4320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48DD157-CF0C-4FA2-8AB0-D1497A58DC4D}"/>
              </a:ext>
            </a:extLst>
          </p:cNvPr>
          <p:cNvSpPr/>
          <p:nvPr/>
        </p:nvSpPr>
        <p:spPr>
          <a:xfrm>
            <a:off x="5278640" y="3380814"/>
            <a:ext cx="811863" cy="44886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Machine: zadanie grupowe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579D9-653B-AD4F-A793-F3C875217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834261"/>
            <a:ext cx="11010900" cy="2235935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pl-PL" dirty="1" sz="2800"/>
              <a:t>Maska – Bez maski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Rozpoznawanie twarzy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Modele telefonu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Przybory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60387" y="4771446"/>
            <a:ext cx="11022013" cy="438150"/>
          </a:xfrm>
        </p:spPr>
        <p:txBody>
          <a:bodyPr/>
          <a:lstStyle/>
          <a:p>
            <a:r>
              <a:rPr lang="pl-PL" dirty="1"/>
              <a:t>Modele Teachable Machine w grupach</a:t>
            </a:r>
          </a:p>
        </p:txBody>
      </p:sp>
    </p:spTree>
    <p:extLst>
      <p:ext uri="{BB962C8B-B14F-4D97-AF65-F5344CB8AC3E}">
        <p14:creationId xmlns:p14="http://schemas.microsoft.com/office/powerpoint/2010/main" val="30277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Teachable Machine: zadanie grupowe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F68B-A4F1-3E47-BE81-E950F39E62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993" y="4717814"/>
            <a:ext cx="11022013" cy="438150"/>
          </a:xfrm>
        </p:spPr>
        <p:txBody>
          <a:bodyPr/>
          <a:lstStyle/>
          <a:p>
            <a:r>
              <a:rPr lang="pl-PL" dirty="1"/>
              <a:t>Modele Teachable Machine w innych grupach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F108D4-6E64-428B-8B00-DE00675727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834261"/>
            <a:ext cx="11010900" cy="2235935"/>
          </a:xfrm>
        </p:spPr>
        <p:txBody>
          <a:bodyPr>
            <a:norm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pl-PL" dirty="1" sz="2800"/>
              <a:t>Maska – Bez maski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Rozpoznawanie twarzy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Modele telefonu</a:t>
            </a:r>
          </a:p>
          <a:p>
            <a:pPr marL="1143000" indent="-1143000">
              <a:buFont typeface="+mj-lt"/>
              <a:buAutoNum type="arabicPeriod"/>
            </a:pPr>
            <a:r>
              <a:rPr lang="pl-PL" dirty="1" sz="2800"/>
              <a:t>Przybory</a:t>
            </a:r>
          </a:p>
        </p:txBody>
      </p:sp>
    </p:spTree>
    <p:extLst>
      <p:ext uri="{BB962C8B-B14F-4D97-AF65-F5344CB8AC3E}">
        <p14:creationId xmlns:p14="http://schemas.microsoft.com/office/powerpoint/2010/main" val="17641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67C550-8534-4752-A750-4145E95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93" y="-431800"/>
            <a:ext cx="11010816" cy="1651681"/>
          </a:xfrm>
        </p:spPr>
        <p:txBody>
          <a:bodyPr/>
          <a:lstStyle/>
          <a:p>
            <a:r>
              <a:rPr lang="pl-PL" dirty="1"/>
              <a:t>Refleksja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293A40-AD51-4281-A953-0D5B5C5DF6B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84993" y="1599442"/>
            <a:ext cx="11022013" cy="4381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1"/>
              <a:t>Jak działa AI?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1"/>
              <a:t>Jak działa perceptron?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1"/>
              <a:t>Czym jest Teachable Machine?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1"/>
              <a:t>Jak utworzyć model za pomocą Teachable Machine?</a:t>
            </a:r>
            <a:r>
              <a:rPr lang="pl-PL" dirty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50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372A153-66DD-4DCD-9F4A-97B2FB81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92" y="3016080"/>
            <a:ext cx="11010816" cy="825840"/>
          </a:xfrm>
        </p:spPr>
        <p:txBody>
          <a:bodyPr/>
          <a:lstStyle/>
          <a:p>
            <a:r>
              <a:rPr lang="pl-PL" dirty="1"/>
              <a:t>Czym jest sztuczna inteligencja (AI)?</a:t>
            </a:r>
          </a:p>
        </p:txBody>
      </p:sp>
    </p:spTree>
    <p:extLst>
      <p:ext uri="{BB962C8B-B14F-4D97-AF65-F5344CB8AC3E}">
        <p14:creationId xmlns:p14="http://schemas.microsoft.com/office/powerpoint/2010/main" val="39961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1"/>
              <a:t>Jak działa sztuczna inteligencja?</a:t>
            </a:r>
          </a:p>
        </p:txBody>
      </p:sp>
      <p:pic>
        <p:nvPicPr>
          <p:cNvPr id="5" name="Picture 2" descr="Artificial Intelligence: Going Mainstream Faster Than You Think ...">
            <a:extLst>
              <a:ext uri="{FF2B5EF4-FFF2-40B4-BE49-F238E27FC236}">
                <a16:creationId xmlns:a16="http://schemas.microsoft.com/office/drawing/2014/main" id="{54121C80-6D4D-45A7-87A3-927FE706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161" y="1330448"/>
            <a:ext cx="7950877" cy="415917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8ED72-177F-4BB1-84D7-FCF002F4F713}"/>
              </a:ext>
            </a:extLst>
          </p:cNvPr>
          <p:cNvSpPr txBox="1"/>
          <p:nvPr/>
        </p:nvSpPr>
        <p:spPr>
          <a:xfrm>
            <a:off x="1920697" y="5696304"/>
            <a:ext cx="8464651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i="0" u="none" strike="noStrike" cap="none" normalizeH="0" baseline="0" b="1" sz="80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b="1" sz="800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[</a:t>
            </a:r>
            <a:r>
              <a:rPr lang="pl-PL" dirty="1" sz="800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Obraz</a:t>
            </a:r>
            <a:r>
              <a:rPr lang="pl-PL" dirty="1" b="1" sz="800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robota piszącego na tablicy].</a:t>
            </a:r>
            <a:r>
              <a:rPr lang="pl-PL" dirty="1" b="1" sz="800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pl-PL" dirty="1" b="1" sz="800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Dostęp 9 października 2020: https://www.appian.com/blog/artificial-intelligence-going-mainstream-faster-think/</a:t>
            </a:r>
          </a:p>
        </p:txBody>
      </p:sp>
    </p:spTree>
    <p:extLst>
      <p:ext uri="{BB962C8B-B14F-4D97-AF65-F5344CB8AC3E}">
        <p14:creationId xmlns:p14="http://schemas.microsoft.com/office/powerpoint/2010/main" val="5876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Typy modeli AI</a:t>
            </a:r>
          </a:p>
        </p:txBody>
      </p:sp>
      <p:pic>
        <p:nvPicPr>
          <p:cNvPr id="5" name="Picture 2" descr="Image for post">
            <a:extLst>
              <a:ext uri="{FF2B5EF4-FFF2-40B4-BE49-F238E27FC236}">
                <a16:creationId xmlns:a16="http://schemas.microsoft.com/office/drawing/2014/main" id="{5297DFE6-DDDC-4C84-ACF1-52BCFB16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768" y="1352977"/>
            <a:ext cx="6498464" cy="415204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DB0F69-932B-4DA1-A89B-4ECB081B9653}"/>
              </a:ext>
            </a:extLst>
          </p:cNvPr>
          <p:cNvSpPr txBox="1"/>
          <p:nvPr/>
        </p:nvSpPr>
        <p:spPr>
          <a:xfrm>
            <a:off x="1755869" y="5688591"/>
            <a:ext cx="805188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2438338" hangingPunct="0"/>
            <a:r>
              <a:rPr lang="pl-PL" dirty="1" kumimoji="0" strike="noStrike" cap="none" normalizeH="0" baseline="0" sz="800" i="0" u="none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sz="800" i="0" u="none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[Obraz sieci algorytmu uczenia maszynowego].</a:t>
            </a:r>
            <a:r>
              <a:rPr lang="pl-PL" dirty="1" sz="800" i="0" u="none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 </a:t>
            </a:r>
            <a:r>
              <a:rPr lang="pl-PL" dirty="1" sz="800" i="0" u="none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Dostęp 9 października 2020: https://towardsdatascience.com/which-machine-learning-model-to-use-db5fdf37f3dd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80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A0C83-DB6D-4FA4-BCE5-C596BD38B255}"/>
              </a:ext>
            </a:extLst>
          </p:cNvPr>
          <p:cNvSpPr/>
          <p:nvPr/>
        </p:nvSpPr>
        <p:spPr>
          <a:xfrm>
            <a:off x="6896100" y="2470150"/>
            <a:ext cx="546100" cy="24765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29606-3DA9-4E2A-8061-D68154A45462}"/>
              </a:ext>
            </a:extLst>
          </p:cNvPr>
          <p:cNvSpPr/>
          <p:nvPr/>
        </p:nvSpPr>
        <p:spPr>
          <a:xfrm>
            <a:off x="4394200" y="4464050"/>
            <a:ext cx="742950" cy="15875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A7EB6-3A43-473C-815B-34652ADF7988}"/>
              </a:ext>
            </a:extLst>
          </p:cNvPr>
          <p:cNvSpPr/>
          <p:nvPr/>
        </p:nvSpPr>
        <p:spPr>
          <a:xfrm>
            <a:off x="7486650" y="4495800"/>
            <a:ext cx="1111250" cy="19050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7388E-25F6-438E-9F76-6AFAE0E80203}"/>
              </a:ext>
            </a:extLst>
          </p:cNvPr>
          <p:cNvSpPr/>
          <p:nvPr/>
        </p:nvSpPr>
        <p:spPr>
          <a:xfrm>
            <a:off x="4394200" y="2108200"/>
            <a:ext cx="838200" cy="158750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791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Typy modeli AI</a:t>
            </a:r>
          </a:p>
        </p:txBody>
      </p:sp>
      <p:pic>
        <p:nvPicPr>
          <p:cNvPr id="5" name="Picture 2" descr="Image for post">
            <a:extLst>
              <a:ext uri="{FF2B5EF4-FFF2-40B4-BE49-F238E27FC236}">
                <a16:creationId xmlns:a16="http://schemas.microsoft.com/office/drawing/2014/main" id="{5297DFE6-DDDC-4C84-ACF1-52BCFB16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768" y="1352977"/>
            <a:ext cx="6498464" cy="4152045"/>
          </a:xfrm>
          <a:prstGeom prst="rect">
            <a:avLst/>
          </a:prstGeom>
          <a:noFill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E66604-12E1-48E4-A788-16E3C1913348}"/>
              </a:ext>
            </a:extLst>
          </p:cNvPr>
          <p:cNvCxnSpPr>
            <a:cxnSpLocks/>
          </p:cNvCxnSpPr>
          <p:nvPr/>
        </p:nvCxnSpPr>
        <p:spPr>
          <a:xfrm>
            <a:off x="2402266" y="2514600"/>
            <a:ext cx="2090221" cy="6272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9A3808-CC9B-42F0-83C6-0DDCAB8B9A85}"/>
              </a:ext>
            </a:extLst>
          </p:cNvPr>
          <p:cNvSpPr txBox="1"/>
          <p:nvPr/>
        </p:nvSpPr>
        <p:spPr>
          <a:xfrm>
            <a:off x="489226" y="2199092"/>
            <a:ext cx="1814599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dirty="1" kumimoji="0" sz="2800" b="0" i="0" u="none" strike="noStrike" cap="none" normalizeH="0" baseline="0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Perceptron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DB0F69-932B-4DA1-A89B-4ECB081B9653}"/>
              </a:ext>
            </a:extLst>
          </p:cNvPr>
          <p:cNvSpPr txBox="1"/>
          <p:nvPr/>
        </p:nvSpPr>
        <p:spPr>
          <a:xfrm>
            <a:off x="1755869" y="5688591"/>
            <a:ext cx="805188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2438338" hangingPunct="0"/>
            <a:r>
              <a:rPr lang="pl-PL" dirty="1" kumimoji="0" strike="noStrike" cap="none" normalizeH="0" baseline="0" sz="800" i="0" u="none">
                <a:ln>
                  <a:noFill/>
                </a:ln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lang="pl-PL" dirty="1" sz="800" i="0" u="none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[Obraz sieci algorytmu uczenia maszynowego].</a:t>
            </a:r>
            <a:r>
              <a:rPr lang="pl-PL" dirty="1" sz="800" i="0" u="none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 </a:t>
            </a:r>
            <a:r>
              <a:rPr lang="pl-PL" dirty="1" sz="800" i="0" u="none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t>Dostęp 9 października 2020: https://towardsdatascience.com/which-machine-learning-model-to-use-db5fdf37f3dd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80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66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1"/>
              <a:t>Jak AI podejmuje decyzje?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96845-B183-492E-8CA0-E639688A87FB}"/>
              </a:ext>
            </a:extLst>
          </p:cNvPr>
          <p:cNvSpPr/>
          <p:nvPr/>
        </p:nvSpPr>
        <p:spPr>
          <a:xfrm>
            <a:off x="786346" y="2440387"/>
            <a:ext cx="1276630" cy="189743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AD216-184A-4ECA-A4D5-B3C584E77107}"/>
              </a:ext>
            </a:extLst>
          </p:cNvPr>
          <p:cNvSpPr/>
          <p:nvPr/>
        </p:nvSpPr>
        <p:spPr>
          <a:xfrm>
            <a:off x="3145385" y="2409790"/>
            <a:ext cx="1837112" cy="189743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621DAD-39DE-4F4E-B204-CB4F41833AA0}"/>
              </a:ext>
            </a:extLst>
          </p:cNvPr>
          <p:cNvSpPr/>
          <p:nvPr/>
        </p:nvSpPr>
        <p:spPr>
          <a:xfrm>
            <a:off x="6028303" y="2409790"/>
            <a:ext cx="1837112" cy="18974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42A6FC-A5FE-4D83-B0D0-C3EB7F583383}"/>
              </a:ext>
            </a:extLst>
          </p:cNvPr>
          <p:cNvSpPr/>
          <p:nvPr/>
        </p:nvSpPr>
        <p:spPr>
          <a:xfrm>
            <a:off x="8911220" y="2409790"/>
            <a:ext cx="1837112" cy="189743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0B7D2-CC3A-4A2A-A596-487218B46C8B}"/>
              </a:ext>
            </a:extLst>
          </p:cNvPr>
          <p:cNvSpPr txBox="1"/>
          <p:nvPr/>
        </p:nvSpPr>
        <p:spPr>
          <a:xfrm>
            <a:off x="380569" y="1740523"/>
            <a:ext cx="208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Czy mam kurtkę?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EEDAB-F906-42F1-8DD8-027A19CCF85C}"/>
              </a:ext>
            </a:extLst>
          </p:cNvPr>
          <p:cNvSpPr txBox="1"/>
          <p:nvPr/>
        </p:nvSpPr>
        <p:spPr>
          <a:xfrm>
            <a:off x="3145385" y="1740522"/>
            <a:ext cx="183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Czy mam parasol?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EE4A87-FF5B-4F54-9110-EE2152070D56}"/>
              </a:ext>
            </a:extLst>
          </p:cNvPr>
          <p:cNvSpPr txBox="1"/>
          <p:nvPr/>
        </p:nvSpPr>
        <p:spPr>
          <a:xfrm>
            <a:off x="6028301" y="1741457"/>
            <a:ext cx="183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Czy teraz pada deszcz?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B88A76-A648-47B7-80D5-BA070C06BEAE}"/>
              </a:ext>
            </a:extLst>
          </p:cNvPr>
          <p:cNvSpPr txBox="1"/>
          <p:nvPr/>
        </p:nvSpPr>
        <p:spPr>
          <a:xfrm>
            <a:off x="8482838" y="1716863"/>
            <a:ext cx="269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Jaka jest prognoza pogody na później?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8A2CD-534C-4F6E-8C27-5B89DC7634C1}"/>
              </a:ext>
            </a:extLst>
          </p:cNvPr>
          <p:cNvSpPr txBox="1"/>
          <p:nvPr/>
        </p:nvSpPr>
        <p:spPr>
          <a:xfrm>
            <a:off x="786346" y="4597033"/>
            <a:ext cx="4187044" cy="6155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endParaRPr lang="en-US" sz="800" i="0" u="none" strike="noStrike" dirty="0">
              <a:effectLst/>
              <a:latin typeface="+mj-l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pl-PL" dirty="1" i="0" u="none" strike="noStrike" sz="800">
                <a:latin typeface="+mj-lt"/>
              </a:rPr>
              <a:t>brgfx[Image].Dostęp 9 października 2020: https://www.freepik.com/vectors/people</a:t>
            </a:r>
            <a:r>
              <a:rPr lang="pl-PL" dirty="1" sz="800">
                <a:latin typeface="+mj-lt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pl-PL" dirty="1" i="0" u="none" strike="noStrike" sz="800">
                <a:latin typeface="+mj-lt"/>
              </a:rPr>
              <a:t>brgfx[Image].Dostęp 9 października 2020: https://www.freepik.com/vectors/green</a:t>
            </a:r>
            <a:r>
              <a:rPr lang="pl-PL" dirty="1" sz="800">
                <a:latin typeface="+mj-lt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 panose="020F0502020204030204"/>
              <a:buNone/>
            </a:pPr>
            <a:r>
              <a:rPr lang="pl-PL" dirty="1" i="0" u="none" strike="noStrike" sz="800">
                <a:latin typeface="+mj-lt"/>
              </a:rPr>
              <a:t>brgfx[Image].Dostęp 9 października 2020: https://www.freepik.com/vectors/background</a:t>
            </a:r>
            <a:r>
              <a:rPr lang="pl-PL" dirty="1" sz="800">
                <a:latin typeface="+mj-lt"/>
              </a:rPr>
              <a:t> 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G" sz="800" i="0" u="none" strike="noStrike" cap="none" spc="0" normalizeH="0" baseline="0" dirty="0" err="1">
              <a:ln>
                <a:noFill/>
              </a:ln>
              <a:effectLst/>
              <a:uFillTx/>
              <a:latin typeface="+mj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64C7CDE-708B-4791-9FEA-9A179723DD3E}"/>
              </a:ext>
            </a:extLst>
          </p:cNvPr>
          <p:cNvSpPr txBox="1">
            <a:spLocks/>
          </p:cNvSpPr>
          <p:nvPr/>
        </p:nvSpPr>
        <p:spPr>
          <a:xfrm>
            <a:off x="1405742" y="5471799"/>
            <a:ext cx="9380515" cy="36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pl-PL" dirty="1"/>
              <a:t>Jeśli chcesz pójść do parku, jak podejmujesz decyzję?</a:t>
            </a:r>
          </a:p>
        </p:txBody>
      </p:sp>
    </p:spTree>
    <p:extLst>
      <p:ext uri="{BB962C8B-B14F-4D97-AF65-F5344CB8AC3E}">
        <p14:creationId xmlns:p14="http://schemas.microsoft.com/office/powerpoint/2010/main" val="21831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1F4-09BB-254A-88E5-2438D0D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1"/>
              <a:t>Jak AI podejmuje decyzje?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A801D-E0B2-412F-A61F-625FD0835FC0}"/>
              </a:ext>
            </a:extLst>
          </p:cNvPr>
          <p:cNvSpPr txBox="1"/>
          <p:nvPr/>
        </p:nvSpPr>
        <p:spPr>
          <a:xfrm>
            <a:off x="6523427" y="4488089"/>
            <a:ext cx="8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3600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1.</a:t>
            </a:r>
            <a:r>
              <a:rPr lang="pl-PL" dirty="1" sz="3600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A60443-8D92-4DDF-B67B-5F5DA9B303CB}"/>
              </a:ext>
            </a:extLst>
          </p:cNvPr>
          <p:cNvSpPr txBox="1"/>
          <p:nvPr/>
        </p:nvSpPr>
        <p:spPr>
          <a:xfrm>
            <a:off x="3640511" y="4488089"/>
            <a:ext cx="8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3600" b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4.</a:t>
            </a:r>
            <a:r>
              <a:rPr lang="pl-PL" dirty="1" sz="3600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489794-0D9D-4A54-BF01-519B9668E0CA}"/>
              </a:ext>
            </a:extLst>
          </p:cNvPr>
          <p:cNvSpPr txBox="1"/>
          <p:nvPr/>
        </p:nvSpPr>
        <p:spPr>
          <a:xfrm>
            <a:off x="9406346" y="4490086"/>
            <a:ext cx="8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3600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2.</a:t>
            </a:r>
            <a:r>
              <a:rPr lang="pl-PL" dirty="1" sz="3600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EC6F1-352E-4707-A641-9F68EA38746A}"/>
              </a:ext>
            </a:extLst>
          </p:cNvPr>
          <p:cNvSpPr txBox="1"/>
          <p:nvPr/>
        </p:nvSpPr>
        <p:spPr>
          <a:xfrm>
            <a:off x="1001231" y="4488090"/>
            <a:ext cx="8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3600" b="1"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3.</a:t>
            </a:r>
            <a:r>
              <a:rPr lang="pl-PL" dirty="1" sz="3600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FF15A-F708-4461-80DD-969360A9525E}"/>
              </a:ext>
            </a:extLst>
          </p:cNvPr>
          <p:cNvSpPr/>
          <p:nvPr/>
        </p:nvSpPr>
        <p:spPr>
          <a:xfrm>
            <a:off x="786346" y="2440387"/>
            <a:ext cx="1276630" cy="189743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8F49E-2135-43E6-B06F-08F92C912282}"/>
              </a:ext>
            </a:extLst>
          </p:cNvPr>
          <p:cNvSpPr/>
          <p:nvPr/>
        </p:nvSpPr>
        <p:spPr>
          <a:xfrm>
            <a:off x="3145385" y="2409790"/>
            <a:ext cx="1837112" cy="189743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3A1F62-A1BB-4047-A6BE-D5EC382D1704}"/>
              </a:ext>
            </a:extLst>
          </p:cNvPr>
          <p:cNvSpPr/>
          <p:nvPr/>
        </p:nvSpPr>
        <p:spPr>
          <a:xfrm>
            <a:off x="6028303" y="2409790"/>
            <a:ext cx="1837112" cy="18974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64750C-2E78-422F-86C7-FAADA9ED5C75}"/>
              </a:ext>
            </a:extLst>
          </p:cNvPr>
          <p:cNvSpPr/>
          <p:nvPr/>
        </p:nvSpPr>
        <p:spPr>
          <a:xfrm>
            <a:off x="8911220" y="2409790"/>
            <a:ext cx="1837112" cy="189743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0F2FF6-7494-4DC1-A35A-5E9D7B91B773}"/>
              </a:ext>
            </a:extLst>
          </p:cNvPr>
          <p:cNvSpPr txBox="1"/>
          <p:nvPr/>
        </p:nvSpPr>
        <p:spPr>
          <a:xfrm>
            <a:off x="380569" y="1740523"/>
            <a:ext cx="208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Czy mam kurtkę?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543348-DD9A-41DA-8A04-6D3BEB048609}"/>
              </a:ext>
            </a:extLst>
          </p:cNvPr>
          <p:cNvSpPr txBox="1"/>
          <p:nvPr/>
        </p:nvSpPr>
        <p:spPr>
          <a:xfrm>
            <a:off x="3145385" y="1740522"/>
            <a:ext cx="183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Czy mam parasol?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C2385F-4C40-4F9E-A86F-A02A735EF8FF}"/>
              </a:ext>
            </a:extLst>
          </p:cNvPr>
          <p:cNvSpPr txBox="1"/>
          <p:nvPr/>
        </p:nvSpPr>
        <p:spPr>
          <a:xfrm>
            <a:off x="6028301" y="1741457"/>
            <a:ext cx="183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Czy teraz pada deszcz?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B32F40-2C30-47E4-9DFC-786DF2082741}"/>
              </a:ext>
            </a:extLst>
          </p:cNvPr>
          <p:cNvSpPr txBox="1"/>
          <p:nvPr/>
        </p:nvSpPr>
        <p:spPr>
          <a:xfrm>
            <a:off x="8482838" y="1716863"/>
            <a:ext cx="269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b="1"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Jaka jest prognoza pogody na później?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CA889D3-5D96-4228-862A-537417E208B9}"/>
              </a:ext>
            </a:extLst>
          </p:cNvPr>
          <p:cNvSpPr txBox="1">
            <a:spLocks/>
          </p:cNvSpPr>
          <p:nvPr/>
        </p:nvSpPr>
        <p:spPr>
          <a:xfrm>
            <a:off x="1405742" y="5471799"/>
            <a:ext cx="9380515" cy="36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marL="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800" b="0" i="0" u="none" strike="noStrike" cap="none" spc="0" baseline="0">
                <a:solidFill>
                  <a:schemeClr val="accent2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pl-PL" dirty="1"/>
              <a:t>Jeśli chcesz pójść do parku, jak podejmujesz decyzję?</a:t>
            </a:r>
          </a:p>
        </p:txBody>
      </p:sp>
    </p:spTree>
    <p:extLst>
      <p:ext uri="{BB962C8B-B14F-4D97-AF65-F5344CB8AC3E}">
        <p14:creationId xmlns:p14="http://schemas.microsoft.com/office/powerpoint/2010/main" val="36750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16" grpId="0"/>
      <p:bldP spid="16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21_BasicWhite">
  <a:themeElements>
    <a:clrScheme name="Custom 1">
      <a:dk1>
        <a:srgbClr val="FFFFFF"/>
      </a:dk1>
      <a:lt1>
        <a:srgbClr val="000000"/>
      </a:lt1>
      <a:dk2>
        <a:srgbClr val="525252"/>
      </a:dk2>
      <a:lt2>
        <a:srgbClr val="004A86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BasicWhite">
  <a:themeElements>
    <a:clrScheme name="Custom 1">
      <a:dk1>
        <a:srgbClr val="FFFFFF"/>
      </a:dk1>
      <a:lt1>
        <a:srgbClr val="000000"/>
      </a:lt1>
      <a:dk2>
        <a:srgbClr val="525252"/>
      </a:dk2>
      <a:lt2>
        <a:srgbClr val="004A86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Custom 1">
      <a:dk1>
        <a:srgbClr val="FFFFFF"/>
      </a:dk1>
      <a:lt1>
        <a:srgbClr val="000000"/>
      </a:lt1>
      <a:dk2>
        <a:srgbClr val="525252"/>
      </a:dk2>
      <a:lt2>
        <a:srgbClr val="004A86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3739</Words>
  <Application>Microsoft Office PowerPoint</Application>
  <PresentationFormat>Widescreen</PresentationFormat>
  <Paragraphs>423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Helvetica Neue Medium</vt:lpstr>
      <vt:lpstr>Arial</vt:lpstr>
      <vt:lpstr>Calibri</vt:lpstr>
      <vt:lpstr>Helvetica</vt:lpstr>
      <vt:lpstr>Intel Clear</vt:lpstr>
      <vt:lpstr>Intel Clear Light</vt:lpstr>
      <vt:lpstr>Times New Roman</vt:lpstr>
      <vt:lpstr>Wingdings</vt:lpstr>
      <vt:lpstr>21_BasicWhite</vt:lpstr>
      <vt:lpstr>23_BasicWhite</vt:lpstr>
      <vt:lpstr>21_BasicWhite</vt:lpstr>
      <vt:lpstr>Intel® AI For Workforce </vt:lpstr>
      <vt:lpstr>Recap</vt:lpstr>
      <vt:lpstr>Agenda</vt:lpstr>
      <vt:lpstr>What is Artificial Intelligence (AI)?</vt:lpstr>
      <vt:lpstr>What Happens Inside AI?</vt:lpstr>
      <vt:lpstr>Types of AI models</vt:lpstr>
      <vt:lpstr>Types of AI models</vt:lpstr>
      <vt:lpstr>How does AI make decision?</vt:lpstr>
      <vt:lpstr>How does AI make decision?</vt:lpstr>
      <vt:lpstr>What is a perceptron?</vt:lpstr>
      <vt:lpstr>What is a perceptron?</vt:lpstr>
      <vt:lpstr>What is a perceptron?</vt:lpstr>
      <vt:lpstr>What is a perceptron?</vt:lpstr>
      <vt:lpstr>What is a perceptron?</vt:lpstr>
      <vt:lpstr>Perceptron example (Go to the park)</vt:lpstr>
      <vt:lpstr>Perceptron example (Go to the park)</vt:lpstr>
      <vt:lpstr>Perceptron example (Go to the park)</vt:lpstr>
      <vt:lpstr>Perceptron example (Go to the park)</vt:lpstr>
      <vt:lpstr>Perceptron example (Go to the park)</vt:lpstr>
      <vt:lpstr>Perceptron example (Go to the park)</vt:lpstr>
      <vt:lpstr>Perceptron example (Go to the park)</vt:lpstr>
      <vt:lpstr>Perceptron example (Go to the park)</vt:lpstr>
      <vt:lpstr>Group Activity</vt:lpstr>
      <vt:lpstr>Group Presentation</vt:lpstr>
      <vt:lpstr>Modify the working of a simple AI application</vt:lpstr>
      <vt:lpstr>What is Teachable Machine?</vt:lpstr>
      <vt:lpstr>Teachable Machine</vt:lpstr>
      <vt:lpstr>Teachable Machine</vt:lpstr>
      <vt:lpstr>Teachable Machine</vt:lpstr>
      <vt:lpstr>Teachable Machine</vt:lpstr>
      <vt:lpstr>Teachable Machine</vt:lpstr>
      <vt:lpstr>Teachable Machine</vt:lpstr>
      <vt:lpstr>Teachable Machine</vt:lpstr>
      <vt:lpstr>Teachable Machine</vt:lpstr>
      <vt:lpstr>Teachable Machine Group Activity</vt:lpstr>
      <vt:lpstr>Teachable Machine Group Activity</vt:lpstr>
      <vt:lpstr>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[Slides] Module 34 –  Working with Intel RealSense ™</dc:title>
  <dc:creator>YewMeng Ng</dc:creator>
  <cp:lastModifiedBy>YewMeng Ng</cp:lastModifiedBy>
  <cp:revision>63</cp:revision>
  <dcterms:created xsi:type="dcterms:W3CDTF">2020-10-08T07:16:39Z</dcterms:created>
  <dcterms:modified xsi:type="dcterms:W3CDTF">2020-12-19T00:30:16Z</dcterms:modified>
</cp:coreProperties>
</file>